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9" r:id="rId30"/>
    <p:sldId id="291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B073B23-2AF6-4C23-88BD-611E5C395E89}">
          <p14:sldIdLst>
            <p14:sldId id="256"/>
            <p14:sldId id="257"/>
            <p14:sldId id="258"/>
          </p14:sldIdLst>
        </p14:section>
        <p14:section name="Spring Data Overview and Configuration" id="{6C1F79E5-8A8E-4F17-BFF6-0EC02BEFBB91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Repositories" id="{9B4D4D60-EA63-489F-B5AE-210F6F1A50F1}">
          <p14:sldIdLst>
            <p14:sldId id="269"/>
            <p14:sldId id="270"/>
            <p14:sldId id="271"/>
          </p14:sldIdLst>
        </p14:section>
        <p14:section name="Query Creation" id="{EEAE0815-C4C8-451D-B6E4-D669935AC619}">
          <p14:sldIdLst>
            <p14:sldId id="272"/>
            <p14:sldId id="273"/>
            <p14:sldId id="274"/>
            <p14:sldId id="275"/>
          </p14:sldIdLst>
        </p14:section>
        <p14:section name="Services" id="{E13D1651-D2DA-49EB-ABF2-E6CA3260AE72}">
          <p14:sldIdLst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Advanced Concepts" id="{2305B059-6EFF-4146-AD51-98F0831C384B}">
          <p14:sldIdLst>
            <p14:sldId id="283"/>
            <p14:sldId id="289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94" d="100"/>
          <a:sy n="94" d="100"/>
        </p:scale>
        <p:origin x="1290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Spring Data, Repositories, Services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Data Introduction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1" y="2041772"/>
            <a:ext cx="2774457" cy="27744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(2)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609600" y="2054980"/>
            <a:ext cx="10363200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&lt;dependencies&gt;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&lt;dependency&gt;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&lt;groupId&gt;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org.springframework.boot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&lt;artifactId&gt;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spring-boot-starter-data-jpa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		&lt;version&gt;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2.3.3.RELEASE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&lt;/version&gt;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&lt;/dependency&gt;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&lt;dependency&gt;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&lt;groupId&gt;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&lt;artifactId&gt;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mysql-connector-java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		&lt;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scope&gt;runtime&lt;/scope&gt;        </a:t>
            </a:r>
            <a:endParaRPr lang="en-US" sz="2200" b="1" noProof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dependencies&gt;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609600" y="1524000"/>
            <a:ext cx="10363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pom.xml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008200" y="2153544"/>
            <a:ext cx="18432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Data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951000" y="4333703"/>
            <a:ext cx="25764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 Connector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609600" y="2054980"/>
            <a:ext cx="11125196" cy="4544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&lt;build&gt;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&lt;plugins&gt;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&lt;plugin&gt;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&lt;groupId&gt;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org.apache.maven.plugins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&lt;artifactId&gt;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maven-compiler-plugin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&lt;version&gt;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3.8.0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&lt;/version&gt;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&lt;configuration&gt;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    &lt;source&gt;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&lt;/source&gt;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    &lt;target&gt;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&lt;/target&gt;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&lt;/configuration&gt;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&lt;/plugin&gt;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&lt;/plugins&gt;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&lt;/build&gt;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609600" y="15240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pom.xml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62800" y="4297837"/>
            <a:ext cx="2362200" cy="669865"/>
          </a:xfrm>
          <a:prstGeom prst="wedgeRoundRectCallout">
            <a:avLst>
              <a:gd name="adj1" fmla="val -58862"/>
              <a:gd name="adj2" fmla="val -660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compile version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9627" y="1032933"/>
            <a:ext cx="12030786" cy="5570355"/>
          </a:xfrm>
        </p:spPr>
        <p:txBody>
          <a:bodyPr>
            <a:normAutofit/>
          </a:bodyPr>
          <a:lstStyle/>
          <a:p>
            <a:r>
              <a:rPr lang="en-US" dirty="0"/>
              <a:t>Spring boot configurations are held in a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application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.properties </a:t>
            </a:r>
            <a:r>
              <a:rPr lang="en-US" dirty="0"/>
              <a:t>file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endParaRPr lang="bg-BG" dirty="0"/>
          </a:p>
        </p:txBody>
      </p:sp>
      <p:sp>
        <p:nvSpPr>
          <p:cNvPr id="7" name="Text Placeholder 5"/>
          <p:cNvSpPr txBox="1"/>
          <p:nvPr/>
        </p:nvSpPr>
        <p:spPr>
          <a:xfrm>
            <a:off x="1551000" y="2159980"/>
            <a:ext cx="9158400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#Data Source Properties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spring.datasource.driverClassName =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com.mysql.cj.jdbc.Driver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spring.datasource.url = jdbc:mysql://localhost:3306/school?useSSL=false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spring.datasource.username = root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spring.datasource.password = 1234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#JPA Properties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spring.jpa.properties.hibernate.dialect = org.hibernate.dialect.MySQL8Dialect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spring.jpa.properties.hibernate.format_sql = TRUE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spring.jpa.hibernate.ddl-auto = create-drop</a:t>
            </a:r>
          </a:p>
        </p:txBody>
      </p:sp>
      <p:sp>
        <p:nvSpPr>
          <p:cNvPr id="9" name="Text Placeholder 5"/>
          <p:cNvSpPr txBox="1"/>
          <p:nvPr/>
        </p:nvSpPr>
        <p:spPr>
          <a:xfrm>
            <a:off x="1551000" y="1629000"/>
            <a:ext cx="91584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application.properties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228036" y="4061602"/>
            <a:ext cx="3048000" cy="403004"/>
          </a:xfrm>
          <a:prstGeom prst="wedgeRoundRectCallout">
            <a:avLst>
              <a:gd name="adj1" fmla="val -56492"/>
              <a:gd name="adj2" fmla="val -3570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Connection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190048" y="5187944"/>
            <a:ext cx="2085989" cy="403004"/>
          </a:xfrm>
          <a:prstGeom prst="wedgeRoundRectCallout">
            <a:avLst>
              <a:gd name="adj1" fmla="val -56492"/>
              <a:gd name="adj2" fmla="val -2774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JPA properties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(2)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2057400" y="2272108"/>
            <a:ext cx="8305800" cy="31923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###Logging Levels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# Disable the default loggers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logging.level.org = WARN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logging.level.blog = WARN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#Show SQL executed with parameter bindings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logging.level.org.hibernate.SQL = DEBUG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logging.level.org.hibernate.type.descriptor = TRACE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2057400" y="1720581"/>
            <a:ext cx="83058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application.properties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934200" y="2948459"/>
            <a:ext cx="2362200" cy="456568"/>
          </a:xfrm>
          <a:prstGeom prst="wedgeRoundRectCallout">
            <a:avLst>
              <a:gd name="adj1" fmla="val -56824"/>
              <a:gd name="adj2" fmla="val -927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Loggin settings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Spring Data Repositories</a:t>
            </a:r>
            <a:endParaRPr lang="en-US"/>
          </a:p>
        </p:txBody>
      </p:sp>
      <p:pic>
        <p:nvPicPr>
          <p:cNvPr id="1026" name="Picture 2" descr="Ð ÐµÐ·ÑÐ»ÑÐ°Ñ Ñ Ð¸Ð·Ð¾Ð±ÑÐ°Ð¶ÐµÐ½Ð¸Ðµ Ð·Ð° file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769" y="1115568"/>
            <a:ext cx="2950464" cy="295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Ð ÐµÐ·ÑÐ»ÑÐ°Ñ Ñ Ð¸Ð·Ð¾Ð±ÑÐ°Ð¶ÐµÐ½Ð¸Ðµ Ð·Ð° file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169" y="1267968"/>
            <a:ext cx="2950464" cy="295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Spring Framework Ecosystem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Abstraction to significantly reduce the amount of boilerplate code required to implement data access layers</a:t>
            </a:r>
          </a:p>
          <a:p>
            <a:pPr lvl="1"/>
            <a:r>
              <a:rPr lang="en-US" dirty="0"/>
              <a:t>Perform CRUD Operations</a:t>
            </a:r>
          </a:p>
          <a:p>
            <a:pPr lvl="1"/>
            <a:r>
              <a:rPr lang="en-US" dirty="0"/>
              <a:t>Automatically generates JPQL/SQL code</a:t>
            </a:r>
          </a:p>
          <a:p>
            <a:pPr lvl="1"/>
            <a:r>
              <a:rPr lang="en-US" dirty="0"/>
              <a:t>Highly customizable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Repository</a:t>
            </a:r>
            <a:endParaRPr lang="bg-BG" dirty="0"/>
          </a:p>
        </p:txBody>
      </p:sp>
      <p:pic>
        <p:nvPicPr>
          <p:cNvPr id="10" name="Picture 2" descr="Ð ÐµÐ·ÑÐ»ÑÐ°Ñ Ñ Ð¸Ð·Ð¾Ð±ÑÐ°Ð¶ÐµÐ½Ð¸Ðµ Ð·Ð° file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949" y="3404171"/>
            <a:ext cx="2950464" cy="295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Картина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1" y="4574590"/>
            <a:ext cx="2131451" cy="213145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CRUD Operations</a:t>
            </a:r>
            <a:endParaRPr lang="bg-BG" dirty="0"/>
          </a:p>
        </p:txBody>
      </p:sp>
      <p:sp>
        <p:nvSpPr>
          <p:cNvPr id="6" name="Rectangle 5"/>
          <p:cNvSpPr/>
          <p:nvPr/>
        </p:nvSpPr>
        <p:spPr>
          <a:xfrm>
            <a:off x="593231" y="1469842"/>
            <a:ext cx="6400799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JPA REPOSITORY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 &lt;S extends T&gt; S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(S var1);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 &lt;S extends T&gt; </a:t>
            </a:r>
            <a:r>
              <a:rPr lang="en-GB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&lt;S&gt;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&lt;S&gt; var1);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 T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findOne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(ID var1);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GB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exists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(ID var1);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- Iterable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findAll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 long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 void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(ID var1);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deleteAll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bg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Up Arrow 8"/>
          <p:cNvSpPr/>
          <p:nvPr/>
        </p:nvSpPr>
        <p:spPr>
          <a:xfrm rot="16200000" flipV="1">
            <a:off x="7404569" y="3693858"/>
            <a:ext cx="329465" cy="689476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Картина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601" y="2362200"/>
            <a:ext cx="3352798" cy="3352798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Spring Data Query Creation</a:t>
            </a:r>
            <a:endParaRPr lang="en-US"/>
          </a:p>
        </p:txBody>
      </p:sp>
      <p:grpSp>
        <p:nvGrpSpPr>
          <p:cNvPr id="10" name="Групиране 9"/>
          <p:cNvGrpSpPr/>
          <p:nvPr/>
        </p:nvGrpSpPr>
        <p:grpSpPr>
          <a:xfrm>
            <a:off x="4603489" y="1522533"/>
            <a:ext cx="2961255" cy="2241840"/>
            <a:chOff x="3351212" y="1367690"/>
            <a:chExt cx="4769131" cy="3610506"/>
          </a:xfrm>
        </p:grpSpPr>
        <p:pic>
          <p:nvPicPr>
            <p:cNvPr id="7" name="Картина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1212" y="1367690"/>
              <a:ext cx="3373820" cy="3373820"/>
            </a:xfrm>
            <a:prstGeom prst="rect">
              <a:avLst/>
            </a:prstGeom>
          </p:spPr>
        </p:pic>
        <p:pic>
          <p:nvPicPr>
            <p:cNvPr id="9" name="Картина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9347" y="2817200"/>
              <a:ext cx="2160996" cy="2160996"/>
            </a:xfrm>
            <a:prstGeom prst="rect">
              <a:avLst/>
            </a:prstGeom>
          </p:spPr>
        </p:pic>
      </p:grpSp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Building Mechanism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Queries are created via a query builder mechanism built into Spring Data</a:t>
            </a:r>
          </a:p>
          <a:p>
            <a:pPr lvl="1"/>
            <a:r>
              <a:rPr lang="en-US" dirty="0"/>
              <a:t>Strips the prefixes like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find…By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read…By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query…By</a:t>
            </a:r>
            <a:r>
              <a:rPr lang="en-US" b="1" dirty="0">
                <a:solidFill>
                  <a:srgbClr val="F3BE60"/>
                </a:solidFill>
                <a:latin typeface="Consolas" panose="020B0609020204030204" pitchFamily="49" charset="0"/>
                <a:ea typeface="+mj-ea"/>
                <a:cs typeface="+mj-cs"/>
              </a:rPr>
              <a:t> </a:t>
            </a:r>
            <a:r>
              <a:rPr lang="en-US" dirty="0"/>
              <a:t>and starts parsing the rest of it</a:t>
            </a:r>
          </a:p>
          <a:p>
            <a:r>
              <a:rPr lang="en-US" dirty="0"/>
              <a:t>Spring Data JPA will do a property check </a:t>
            </a:r>
          </a:p>
          <a:p>
            <a:pPr marL="0" indent="0">
              <a:buNone/>
            </a:pPr>
            <a:r>
              <a:rPr lang="en-US" dirty="0"/>
              <a:t>   and traverse nested properties</a:t>
            </a:r>
            <a:endParaRPr lang="bg-BG" b="1" dirty="0">
              <a:solidFill>
                <a:srgbClr val="F3BE60"/>
              </a:solidFill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Creation</a:t>
            </a:r>
            <a:endParaRPr lang="bg-BG" dirty="0"/>
          </a:p>
        </p:txBody>
      </p:sp>
      <p:pic>
        <p:nvPicPr>
          <p:cNvPr id="10" name="Картина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917" y="2725654"/>
            <a:ext cx="3995822" cy="399582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CRUD Operations</a:t>
            </a:r>
            <a:endParaRPr lang="bg-BG" dirty="0"/>
          </a:p>
        </p:txBody>
      </p:sp>
      <p:sp>
        <p:nvSpPr>
          <p:cNvPr id="10" name="Text Placeholder 5"/>
          <p:cNvSpPr txBox="1"/>
          <p:nvPr/>
        </p:nvSpPr>
        <p:spPr>
          <a:xfrm>
            <a:off x="525840" y="1744711"/>
            <a:ext cx="10218360" cy="1990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@Repository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public interface StudentRepository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CrudRepository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Long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List&lt;Student&gt; findByMajor(Major major);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 Placeholder 5"/>
          <p:cNvSpPr txBox="1"/>
          <p:nvPr/>
        </p:nvSpPr>
        <p:spPr>
          <a:xfrm>
            <a:off x="525840" y="1194630"/>
            <a:ext cx="1021836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StudentRepository.java</a:t>
            </a:r>
          </a:p>
        </p:txBody>
      </p:sp>
      <p:sp>
        <p:nvSpPr>
          <p:cNvPr id="12" name="Text Placeholder 5"/>
          <p:cNvSpPr txBox="1"/>
          <p:nvPr/>
        </p:nvSpPr>
        <p:spPr>
          <a:xfrm>
            <a:off x="4495800" y="4550860"/>
            <a:ext cx="4876796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s.*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students AS 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INNER JOIN majors AS m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ON s.major_id = m.id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WHERE m.id = ?</a:t>
            </a:r>
          </a:p>
        </p:txBody>
      </p:sp>
      <p:sp>
        <p:nvSpPr>
          <p:cNvPr id="13" name="Text Placeholder 5"/>
          <p:cNvSpPr txBox="1"/>
          <p:nvPr/>
        </p:nvSpPr>
        <p:spPr>
          <a:xfrm>
            <a:off x="4495800" y="3999385"/>
            <a:ext cx="48767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525000" y="2629197"/>
            <a:ext cx="2286000" cy="456568"/>
          </a:xfrm>
          <a:prstGeom prst="wedgeRoundRectCallout">
            <a:avLst>
              <a:gd name="adj1" fmla="val -56722"/>
              <a:gd name="adj2" fmla="val -927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Custom method </a:t>
            </a:r>
          </a:p>
        </p:txBody>
      </p:sp>
      <p:sp>
        <p:nvSpPr>
          <p:cNvPr id="3" name="Стрелка: наляво и нагоре 2"/>
          <p:cNvSpPr/>
          <p:nvPr/>
        </p:nvSpPr>
        <p:spPr>
          <a:xfrm flipH="1">
            <a:off x="3352800" y="3903795"/>
            <a:ext cx="838200" cy="990600"/>
          </a:xfrm>
          <a:prstGeom prst="leftUpArrow">
            <a:avLst/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GB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bldLvl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Spring Data Framework</a:t>
            </a:r>
          </a:p>
          <a:p>
            <a:r>
              <a:rPr lang="en-US" sz="3600" dirty="0"/>
              <a:t>Spring Data Repositories</a:t>
            </a:r>
          </a:p>
          <a:p>
            <a:r>
              <a:rPr lang="en-US" sz="3600" dirty="0"/>
              <a:t>Spring Data Query Creation</a:t>
            </a:r>
          </a:p>
          <a:p>
            <a:r>
              <a:rPr lang="en-US" sz="3600" dirty="0"/>
              <a:t>Spring Data Services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 Query Lookup Strategies</a:t>
            </a:r>
            <a:endParaRPr lang="bg-BG" dirty="0"/>
          </a:p>
        </p:txBody>
      </p:sp>
      <p:graphicFrame>
        <p:nvGraphicFramePr>
          <p:cNvPr id="6" name="Group 49"/>
          <p:cNvGraphicFramePr/>
          <p:nvPr/>
        </p:nvGraphicFramePr>
        <p:xfrm>
          <a:off x="531003" y="1510529"/>
          <a:ext cx="11127597" cy="472118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212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5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0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Keyword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Sample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JPQL 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And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findByLastnameAndFirstName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x.last_name 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= ?1 and 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x.firstname 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= ?2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Or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findByLastnameOrFirstname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x.lastname 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= ?1 or x.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= ?2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5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Between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findByStartDateBetween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x.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startDate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between 1? and ?2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050"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LessThan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findByAgeLessThan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</a:t>
                      </a:r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x.age </a:t>
                      </a:r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&lt; ?1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050"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Containing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findByFirstnameContaining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.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like ?1 (parameter bound wrapped in %)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540"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In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findByAgeIn</a:t>
                      </a:r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(Collection&lt;Age&gt; ages)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x.</a:t>
                      </a:r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age</a:t>
                      </a:r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in ?1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Spring Data Services</a:t>
            </a:r>
            <a:endParaRPr lang="en-US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158" y="1354358"/>
            <a:ext cx="3073903" cy="2700278"/>
          </a:xfrm>
          <a:prstGeom prst="rect">
            <a:avLst/>
          </a:prstGeom>
        </p:spPr>
      </p:pic>
      <p:sp>
        <p:nvSpPr>
          <p:cNvPr id="7" name="Подзаглавие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Encapsulating Business Logic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Service Layer is a design pattern of organizing business </a:t>
            </a:r>
            <a:r>
              <a:rPr lang="en-US"/>
              <a:t>logic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into </a:t>
            </a:r>
            <a:r>
              <a:rPr lang="en-US" dirty="0"/>
              <a:t>layers</a:t>
            </a:r>
          </a:p>
          <a:p>
            <a:pPr lvl="1"/>
            <a:r>
              <a:rPr lang="en-US" dirty="0"/>
              <a:t>Service classes are categorized into a particular layer and </a:t>
            </a:r>
            <a:r>
              <a:rPr lang="en-US"/>
              <a:t>share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functionality</a:t>
            </a:r>
            <a:endParaRPr lang="en-US" dirty="0"/>
          </a:p>
          <a:p>
            <a:r>
              <a:rPr lang="en-US" dirty="0">
                <a:latin typeface="+mj-lt"/>
                <a:ea typeface="+mj-ea"/>
                <a:cs typeface="+mj-cs"/>
              </a:rPr>
              <a:t>Main concept is </a:t>
            </a:r>
            <a:r>
              <a:rPr lang="en-US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not exposing details </a:t>
            </a:r>
            <a:r>
              <a:rPr lang="en-US" dirty="0">
                <a:latin typeface="+mj-lt"/>
                <a:ea typeface="+mj-ea"/>
                <a:cs typeface="+mj-cs"/>
              </a:rPr>
              <a:t>of internal processes </a:t>
            </a:r>
            <a:r>
              <a:rPr lang="en-US">
                <a:latin typeface="+mj-lt"/>
                <a:ea typeface="+mj-ea"/>
                <a:cs typeface="+mj-cs"/>
              </a:rPr>
              <a:t>on </a:t>
            </a:r>
            <a:r>
              <a:rPr lang="en-US" smtClean="0">
                <a:latin typeface="+mj-lt"/>
                <a:ea typeface="+mj-ea"/>
                <a:cs typeface="+mj-cs"/>
              </a:rPr>
              <a:t/>
            </a:r>
            <a:br>
              <a:rPr lang="en-US" smtClean="0">
                <a:latin typeface="+mj-lt"/>
                <a:ea typeface="+mj-ea"/>
                <a:cs typeface="+mj-cs"/>
              </a:rPr>
            </a:br>
            <a:r>
              <a:rPr lang="en-US" smtClean="0">
                <a:latin typeface="+mj-lt"/>
                <a:ea typeface="+mj-ea"/>
                <a:cs typeface="+mj-cs"/>
              </a:rPr>
              <a:t>entities</a:t>
            </a:r>
            <a:endParaRPr lang="en-US" dirty="0">
              <a:latin typeface="+mj-lt"/>
              <a:ea typeface="+mj-ea"/>
              <a:cs typeface="+mj-cs"/>
            </a:endParaRPr>
          </a:p>
          <a:p>
            <a:pPr lvl="1"/>
            <a:r>
              <a:rPr lang="en-US" dirty="0">
                <a:latin typeface="+mj-lt"/>
                <a:ea typeface="+mj-ea"/>
                <a:cs typeface="+mj-cs"/>
              </a:rPr>
              <a:t>Services </a:t>
            </a:r>
            <a:r>
              <a:rPr lang="en-US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interact closely </a:t>
            </a:r>
            <a:r>
              <a:rPr lang="en-US" dirty="0">
                <a:latin typeface="+mj-lt"/>
                <a:ea typeface="+mj-ea"/>
                <a:cs typeface="+mj-cs"/>
              </a:rPr>
              <a:t>with Repositories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Pattern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Architecture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1600200" y="1451861"/>
            <a:ext cx="48768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SERVICE IMPLEMENTATION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36712" y="3410403"/>
            <a:ext cx="48768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MODEL REPOSITORY</a:t>
            </a:r>
          </a:p>
          <a:p>
            <a:pPr algn="ctr" defTabSz="1217930" latinLnBrk="1"/>
            <a:endParaRPr lang="bg-BG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00200" y="5430591"/>
            <a:ext cx="4876800" cy="1202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</a:p>
          <a:p>
            <a:pPr algn="ctr" defTabSz="1217930" latinLnBrk="1"/>
            <a:endParaRPr lang="bg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01000" y="3369307"/>
            <a:ext cx="2362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JPA REPOSITORY</a:t>
            </a:r>
            <a:endParaRPr lang="bg-BG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01000" y="1451860"/>
            <a:ext cx="2362200" cy="1202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</a:p>
          <a:p>
            <a:pPr algn="ctr" defTabSz="1217930" latinLnBrk="1"/>
            <a:endParaRPr lang="bg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Up Arrow 14"/>
          <p:cNvSpPr/>
          <p:nvPr/>
        </p:nvSpPr>
        <p:spPr>
          <a:xfrm rot="16200000" flipV="1">
            <a:off x="7009358" y="1498600"/>
            <a:ext cx="459282" cy="1063945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Up Arrow 15"/>
          <p:cNvSpPr/>
          <p:nvPr/>
        </p:nvSpPr>
        <p:spPr>
          <a:xfrm rot="16200000" flipV="1">
            <a:off x="7009357" y="3406804"/>
            <a:ext cx="459282" cy="1063945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Up Arrow 16"/>
          <p:cNvSpPr/>
          <p:nvPr/>
        </p:nvSpPr>
        <p:spPr>
          <a:xfrm rot="10800000" flipV="1">
            <a:off x="3906410" y="4841388"/>
            <a:ext cx="337404" cy="482092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Up Arrow 17"/>
          <p:cNvSpPr/>
          <p:nvPr/>
        </p:nvSpPr>
        <p:spPr>
          <a:xfrm rot="10800000" flipV="1">
            <a:off x="3869898" y="2829310"/>
            <a:ext cx="337404" cy="482092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animBg="1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371600" y="1747212"/>
            <a:ext cx="9448801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public interface StudentService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void register(Student 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void expel(Student 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void expel(long id);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Student findStudent(long id);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List&lt;Student&gt; findSampleByMajor(Major major);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1371600" y="1197129"/>
            <a:ext cx="9448801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StudentService.java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948600" y="3505200"/>
            <a:ext cx="2819400" cy="607162"/>
          </a:xfrm>
          <a:prstGeom prst="wedgeRoundRectCallout">
            <a:avLst>
              <a:gd name="adj1" fmla="val -58394"/>
              <a:gd name="adj2" fmla="val 874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Business Logic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2057400" y="1713719"/>
            <a:ext cx="8686800" cy="50679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@Service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public class StudentServiceImpl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 StudentService 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@Autowired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private StudentRepository studentRepository;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public void register(Student student)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studentRepository.save(student);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public void expel(Student student)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studentRepository.delete(student);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2057400" y="1163637"/>
            <a:ext cx="86868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StudentServiceImpl.java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71562" y="1632314"/>
            <a:ext cx="33528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Service Implementation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371508" y="3348417"/>
            <a:ext cx="3352800" cy="723304"/>
          </a:xfrm>
          <a:prstGeom prst="wedgeRoundRectCallout">
            <a:avLst>
              <a:gd name="adj1" fmla="val -55366"/>
              <a:gd name="adj2" fmla="val -4647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StudentRepository injection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57800" y="4912438"/>
            <a:ext cx="3352800" cy="456568"/>
          </a:xfrm>
          <a:prstGeom prst="wedgeRoundRectCallout">
            <a:avLst>
              <a:gd name="adj1" fmla="val -57179"/>
              <a:gd name="adj2" fmla="val 3176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Method implementation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7" grpId="0" bldLvl="0" animBg="1"/>
      <p:bldP spid="9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Entry Point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066800" y="2286802"/>
            <a:ext cx="101346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@SpringBootApplication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public class MainApplication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main(String[] args)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SpringApplication.run(MainApplication.class,args);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1066800" y="1736721"/>
            <a:ext cx="101346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MainApplication.java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229600" y="2514600"/>
            <a:ext cx="33528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Spring Boot Entry Point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Runner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143000" y="1719714"/>
            <a:ext cx="9677400" cy="5069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@Component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public class ConsoleRunner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 CommandLineRunner 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@Autowired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private StudentService studentService;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@Autowired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private MajorService majorService;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public void run(String... strings) throws Exception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Major major = new Major("Java DB Fundamentals");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Student student = new Student("John",new Date(), major);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majorService.create(major);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studentService.register(student);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1143000" y="1169632"/>
            <a:ext cx="96774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CommandLineRunner.java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998001" y="1624288"/>
            <a:ext cx="19812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Component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618520" y="2594343"/>
            <a:ext cx="2286000" cy="456568"/>
          </a:xfrm>
          <a:prstGeom prst="wedgeRoundRectCallout">
            <a:avLst>
              <a:gd name="adj1" fmla="val -55521"/>
              <a:gd name="adj2" fmla="val 2047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Student service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858000" y="3429148"/>
            <a:ext cx="21336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Major service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324090" y="5726456"/>
            <a:ext cx="1981200" cy="456568"/>
          </a:xfrm>
          <a:prstGeom prst="wedgeRoundRectCallout">
            <a:avLst>
              <a:gd name="adj1" fmla="val -62728"/>
              <a:gd name="adj2" fmla="val 753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Persist data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  <p:bldP spid="10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/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543073" y="1723768"/>
            <a:ext cx="7995778" cy="4600833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7200" indent="-4572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bg2"/>
                </a:solidFill>
              </a:rPr>
              <a:t>Spring Data is </a:t>
            </a:r>
            <a:r>
              <a:rPr lang="en-US" sz="3100" b="1" dirty="0">
                <a:solidFill>
                  <a:schemeClr val="bg1"/>
                </a:solidFill>
              </a:rPr>
              <a:t>part of </a:t>
            </a:r>
            <a:r>
              <a:rPr lang="en-US" sz="3100" dirty="0">
                <a:solidFill>
                  <a:schemeClr val="bg2"/>
                </a:solidFill>
              </a:rPr>
              <a:t>the </a:t>
            </a:r>
            <a:r>
              <a:rPr lang="en-US" sz="3100" b="1" dirty="0">
                <a:solidFill>
                  <a:schemeClr val="bg1"/>
                </a:solidFill>
              </a:rPr>
              <a:t>Spring Framework</a:t>
            </a:r>
          </a:p>
          <a:p>
            <a:pPr lvl="1">
              <a:lnSpc>
                <a:spcPct val="100000"/>
              </a:lnSpc>
            </a:pPr>
            <a:r>
              <a:rPr lang="en-US" sz="3100" dirty="0">
                <a:solidFill>
                  <a:schemeClr val="bg2"/>
                </a:solidFill>
              </a:rPr>
              <a:t>It is not a JPA Provider, just an abstraction over it</a:t>
            </a:r>
          </a:p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bg2"/>
                </a:solidFill>
              </a:rPr>
              <a:t>Spring Data builds </a:t>
            </a:r>
            <a:r>
              <a:rPr lang="en-US" sz="3100" b="1" dirty="0">
                <a:solidFill>
                  <a:schemeClr val="bg1"/>
                </a:solidFill>
              </a:rPr>
              <a:t>queries</a:t>
            </a:r>
            <a:r>
              <a:rPr lang="en-US" sz="3100" dirty="0">
                <a:solidFill>
                  <a:schemeClr val="bg2"/>
                </a:solidFill>
              </a:rPr>
              <a:t> over </a:t>
            </a:r>
            <a:r>
              <a:rPr lang="en-US" sz="3100" b="1" dirty="0">
                <a:solidFill>
                  <a:schemeClr val="bg1"/>
                </a:solidFill>
              </a:rPr>
              <a:t>conventions</a:t>
            </a:r>
          </a:p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bg2"/>
                </a:solidFill>
              </a:rPr>
              <a:t>Main </a:t>
            </a:r>
            <a:r>
              <a:rPr lang="en-US" sz="3100" b="1" dirty="0">
                <a:solidFill>
                  <a:schemeClr val="bg1"/>
                </a:solidFill>
              </a:rPr>
              <a:t>concept</a:t>
            </a:r>
            <a:r>
              <a:rPr lang="en-US" sz="3100" dirty="0">
                <a:solidFill>
                  <a:schemeClr val="bg2"/>
                </a:solidFill>
              </a:rPr>
              <a:t> of Spring Data are </a:t>
            </a:r>
            <a:r>
              <a:rPr lang="en-US" sz="3100" b="1" dirty="0">
                <a:solidFill>
                  <a:schemeClr val="bg1"/>
                </a:solidFill>
              </a:rPr>
              <a:t>Repositories</a:t>
            </a:r>
            <a:r>
              <a:rPr lang="en-US" sz="3100" dirty="0">
                <a:solidFill>
                  <a:schemeClr val="bg2"/>
                </a:solidFill>
              </a:rPr>
              <a:t> and </a:t>
            </a:r>
            <a:r>
              <a:rPr lang="en-US" sz="3100" b="1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/>
              <a:t>#Java</a:t>
            </a:r>
            <a:r>
              <a:rPr lang="bg-BG" sz="9600" b="1" dirty="0"/>
              <a:t>-</a:t>
            </a:r>
            <a:r>
              <a:rPr lang="en-US" sz="9600" b="1" dirty="0"/>
              <a:t>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Spring Data Framework</a:t>
            </a:r>
            <a:endParaRPr lang="en-US"/>
          </a:p>
        </p:txBody>
      </p:sp>
      <p:pic>
        <p:nvPicPr>
          <p:cNvPr id="16" name="Картина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8608" y="2154741"/>
            <a:ext cx="3554786" cy="1137532"/>
          </a:xfrm>
          <a:prstGeom prst="rect">
            <a:avLst/>
          </a:prstGeom>
        </p:spPr>
      </p:pic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Spring Framework Ecosystem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Application framework for the Java Platform</a:t>
            </a:r>
          </a:p>
          <a:p>
            <a:pPr lvl="1"/>
            <a:r>
              <a:rPr lang="en-US" dirty="0" smtClean="0"/>
              <a:t>Technology stack - includes several modules that provide a range of services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Spring Framework</a:t>
            </a:r>
            <a:endParaRPr lang="bg-BG" dirty="0"/>
          </a:p>
        </p:txBody>
      </p:sp>
      <p:sp>
        <p:nvSpPr>
          <p:cNvPr id="5" name="Правоъгълник 4"/>
          <p:cNvSpPr/>
          <p:nvPr/>
        </p:nvSpPr>
        <p:spPr>
          <a:xfrm>
            <a:off x="2971800" y="2895599"/>
            <a:ext cx="2937428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Access</a:t>
            </a:r>
          </a:p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JDBC</a:t>
            </a:r>
          </a:p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ORM</a:t>
            </a:r>
          </a:p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Transactions</a:t>
            </a:r>
          </a:p>
        </p:txBody>
      </p:sp>
      <p:sp>
        <p:nvSpPr>
          <p:cNvPr id="6" name="Правоъгълник 5"/>
          <p:cNvSpPr/>
          <p:nvPr/>
        </p:nvSpPr>
        <p:spPr>
          <a:xfrm>
            <a:off x="6019800" y="2895600"/>
            <a:ext cx="281940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</a:t>
            </a:r>
          </a:p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</a:t>
            </a:r>
          </a:p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Servlets </a:t>
            </a:r>
          </a:p>
          <a:p>
            <a:pPr algn="ctr" defTabSz="1217930" latinLnBrk="1"/>
            <a:endParaRPr lang="en-US" sz="2000" b="1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Правоъгълник 6"/>
          <p:cNvSpPr/>
          <p:nvPr/>
        </p:nvSpPr>
        <p:spPr>
          <a:xfrm>
            <a:off x="2971800" y="4572001"/>
            <a:ext cx="5867400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Core Container</a:t>
            </a:r>
          </a:p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Core, Context, Beans</a:t>
            </a:r>
          </a:p>
        </p:txBody>
      </p:sp>
      <p:sp>
        <p:nvSpPr>
          <p:cNvPr id="8" name="Правоъгълник 7"/>
          <p:cNvSpPr/>
          <p:nvPr/>
        </p:nvSpPr>
        <p:spPr>
          <a:xfrm>
            <a:off x="2971800" y="5486400"/>
            <a:ext cx="586740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3835087" y="5956258"/>
            <a:ext cx="4293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Spring Framework Overview</a:t>
            </a:r>
          </a:p>
        </p:txBody>
      </p:sp>
      <p:cxnSp>
        <p:nvCxnSpPr>
          <p:cNvPr id="12" name="Съединител &quot;права стрелка&quot; 11"/>
          <p:cNvCxnSpPr/>
          <p:nvPr/>
        </p:nvCxnSpPr>
        <p:spPr>
          <a:xfrm flipV="1">
            <a:off x="2133600" y="3650428"/>
            <a:ext cx="618990" cy="28587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ово поле 12"/>
          <p:cNvSpPr txBox="1"/>
          <p:nvPr/>
        </p:nvSpPr>
        <p:spPr>
          <a:xfrm>
            <a:off x="630423" y="3969539"/>
            <a:ext cx="1902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Spring Data</a:t>
            </a:r>
          </a:p>
          <a:p>
            <a:r>
              <a:rPr lang="en-US" sz="2800" dirty="0"/>
              <a:t>Component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971800" y="2895599"/>
            <a:ext cx="2937428" cy="1449216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animBg="1"/>
      <p:bldP spid="7" grpId="0" animBg="1"/>
      <p:bldP spid="8" grpId="0" animBg="1"/>
      <p:bldP spid="9" grpId="0"/>
      <p:bldP spid="13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Library that adds an </a:t>
            </a:r>
            <a:r>
              <a:rPr lang="en-US" sz="3200" b="1" dirty="0">
                <a:solidFill>
                  <a:schemeClr val="bg1"/>
                </a:solidFill>
              </a:rPr>
              <a:t>extra layer of abstraction </a:t>
            </a:r>
            <a:r>
              <a:rPr lang="en-US" sz="3200" dirty="0"/>
              <a:t>on the top of our JPA provider</a:t>
            </a:r>
          </a:p>
          <a:p>
            <a:r>
              <a:rPr lang="en-US" dirty="0"/>
              <a:t>Provides: </a:t>
            </a:r>
          </a:p>
          <a:p>
            <a:pPr lvl="1"/>
            <a:r>
              <a:rPr lang="en-US" dirty="0"/>
              <a:t>Dynamic query derivation from repository method names</a:t>
            </a:r>
          </a:p>
          <a:p>
            <a:pPr lvl="1"/>
            <a:r>
              <a:rPr lang="en-US" dirty="0"/>
              <a:t>Possibility to integrate custom repositories and many more</a:t>
            </a:r>
          </a:p>
          <a:p>
            <a:r>
              <a:rPr lang="en-US" dirty="0"/>
              <a:t>What Spring Data is not: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Spring Data JPA is not a JPA provider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 Data</a:t>
            </a:r>
            <a:endParaRPr lang="bg-BG" dirty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771" y="3936298"/>
            <a:ext cx="4779640" cy="246450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Role</a:t>
            </a:r>
            <a:endParaRPr lang="bg-BG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2164500" y="1628275"/>
            <a:ext cx="3962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Spring Data</a:t>
            </a:r>
          </a:p>
        </p:txBody>
      </p:sp>
      <p:sp>
        <p:nvSpPr>
          <p:cNvPr id="8" name="Правоъгълник 7"/>
          <p:cNvSpPr/>
          <p:nvPr/>
        </p:nvSpPr>
        <p:spPr>
          <a:xfrm>
            <a:off x="595200" y="2999875"/>
            <a:ext cx="7101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Hibernate,</a:t>
            </a:r>
            <a:r>
              <a:rPr lang="en-US" sz="28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EclipseLink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etc.</a:t>
            </a:r>
          </a:p>
        </p:txBody>
      </p:sp>
      <p:cxnSp>
        <p:nvCxnSpPr>
          <p:cNvPr id="10" name="Съединител &quot;права стрелка&quot; 9"/>
          <p:cNvCxnSpPr/>
          <p:nvPr/>
        </p:nvCxnSpPr>
        <p:spPr>
          <a:xfrm>
            <a:off x="4069500" y="2426469"/>
            <a:ext cx="0" cy="46101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/>
          <p:nvPr/>
        </p:nvCxnSpPr>
        <p:spPr>
          <a:xfrm>
            <a:off x="4069500" y="3802758"/>
            <a:ext cx="0" cy="4191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авоъгълник 11"/>
          <p:cNvSpPr/>
          <p:nvPr/>
        </p:nvSpPr>
        <p:spPr>
          <a:xfrm>
            <a:off x="2850300" y="4371475"/>
            <a:ext cx="2438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JPA</a:t>
            </a:r>
          </a:p>
        </p:txBody>
      </p:sp>
      <p:cxnSp>
        <p:nvCxnSpPr>
          <p:cNvPr id="13" name="Съединител &quot;права стрелка&quot; 12"/>
          <p:cNvCxnSpPr/>
          <p:nvPr/>
        </p:nvCxnSpPr>
        <p:spPr>
          <a:xfrm flipH="1">
            <a:off x="3124200" y="5111392"/>
            <a:ext cx="457200" cy="3048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авоъгълник 13"/>
          <p:cNvSpPr/>
          <p:nvPr/>
        </p:nvSpPr>
        <p:spPr>
          <a:xfrm>
            <a:off x="1524000" y="5506453"/>
            <a:ext cx="2286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RDBMS</a:t>
            </a:r>
          </a:p>
        </p:txBody>
      </p:sp>
      <p:sp>
        <p:nvSpPr>
          <p:cNvPr id="15" name="Текстово поле 14"/>
          <p:cNvSpPr txBox="1"/>
          <p:nvPr/>
        </p:nvSpPr>
        <p:spPr>
          <a:xfrm>
            <a:off x="8101268" y="2807768"/>
            <a:ext cx="38955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Extra layer of abstraction </a:t>
            </a:r>
          </a:p>
          <a:p>
            <a:pPr algn="ctr"/>
            <a:r>
              <a:rPr lang="en-US" sz="2800" dirty="0"/>
              <a:t>over the used ORM</a:t>
            </a:r>
          </a:p>
        </p:txBody>
      </p:sp>
      <p:cxnSp>
        <p:nvCxnSpPr>
          <p:cNvPr id="20" name="Съединител &quot;права стрелка&quot; 19"/>
          <p:cNvCxnSpPr/>
          <p:nvPr/>
        </p:nvCxnSpPr>
        <p:spPr>
          <a:xfrm>
            <a:off x="4419600" y="5111392"/>
            <a:ext cx="457200" cy="3048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авоъгълник 22"/>
          <p:cNvSpPr/>
          <p:nvPr/>
        </p:nvSpPr>
        <p:spPr>
          <a:xfrm>
            <a:off x="4148123" y="5506453"/>
            <a:ext cx="2286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NRDBMS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bldLvl="0" animBg="1"/>
      <p:bldP spid="14" grpId="0" animBg="1"/>
      <p:bldP spid="15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Creates stand-alone Spring applications</a:t>
            </a:r>
          </a:p>
          <a:p>
            <a:pPr lvl="1"/>
            <a:r>
              <a:rPr lang="en-US" dirty="0"/>
              <a:t>Provide opinionated 'starter' POMs to simplify your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Maven configuration</a:t>
            </a:r>
            <a:endParaRPr lang="en-US" dirty="0"/>
          </a:p>
          <a:p>
            <a:r>
              <a:rPr lang="en-US" dirty="0"/>
              <a:t>Automatically configure Spring whenever possible</a:t>
            </a:r>
          </a:p>
          <a:p>
            <a:r>
              <a:rPr lang="en-US" dirty="0"/>
              <a:t>Absolutely no code generation and no requirement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XML </a:t>
            </a:r>
            <a:r>
              <a:rPr lang="en-US" dirty="0"/>
              <a:t>configuration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Spring Boot – Convention Over Configuration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828800" y="2708994"/>
            <a:ext cx="8839200" cy="18281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>
                <a:solidFill>
                  <a:schemeClr val="tx1"/>
                </a:solidFill>
              </a:rPr>
              <a:t>&lt;parent&gt;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&lt;groupId&gt;</a:t>
            </a:r>
            <a:r>
              <a:rPr lang="en-US" noProof="1"/>
              <a:t>org.springframework.boot</a:t>
            </a:r>
            <a:r>
              <a:rPr lang="en-US" noProof="1">
                <a:solidFill>
                  <a:schemeClr val="tx1"/>
                </a:solidFill>
              </a:rPr>
              <a:t>&lt;/groupId&gt;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&lt;artifactId&gt;</a:t>
            </a:r>
            <a:r>
              <a:rPr lang="en-US" noProof="1"/>
              <a:t>spring-boot-starter-parent</a:t>
            </a:r>
            <a:r>
              <a:rPr lang="en-US" noProof="1">
                <a:solidFill>
                  <a:schemeClr val="tx1"/>
                </a:solidFill>
              </a:rPr>
              <a:t>&lt;/artifactId&gt;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&lt;version&gt;2.3.3.RELEASE&lt;/version&gt;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&lt;/parent&gt;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1828800" y="2126644"/>
            <a:ext cx="88392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 algn="ctr"/>
            <a:r>
              <a:rPr lang="en-US" sz="2400" noProof="1"/>
              <a:t>pom.xml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3734</TotalTime>
  <Words>1277</Words>
  <Application>Microsoft Office PowerPoint</Application>
  <PresentationFormat>Widescreen</PresentationFormat>
  <Paragraphs>338</Paragraphs>
  <Slides>31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Spring Data Introduction</vt:lpstr>
      <vt:lpstr>Table of Contents</vt:lpstr>
      <vt:lpstr>Questions</vt:lpstr>
      <vt:lpstr>Spring Data Framework</vt:lpstr>
      <vt:lpstr>What is Spring Framework</vt:lpstr>
      <vt:lpstr>What is Spring Data</vt:lpstr>
      <vt:lpstr>Spring Data Role</vt:lpstr>
      <vt:lpstr>Spring Boot – Convention Over Configuration</vt:lpstr>
      <vt:lpstr>Dependencies</vt:lpstr>
      <vt:lpstr>Dependencies (2)</vt:lpstr>
      <vt:lpstr>Build</vt:lpstr>
      <vt:lpstr>Configuration</vt:lpstr>
      <vt:lpstr>Configuration (2)</vt:lpstr>
      <vt:lpstr>Spring Data Repositories</vt:lpstr>
      <vt:lpstr>Spring Repository</vt:lpstr>
      <vt:lpstr>Built-in CRUD Operations</vt:lpstr>
      <vt:lpstr>Spring Data Query Creation</vt:lpstr>
      <vt:lpstr>Query Creation</vt:lpstr>
      <vt:lpstr>Custom CRUD Operations</vt:lpstr>
      <vt:lpstr> Query Lookup Strategies</vt:lpstr>
      <vt:lpstr>Spring Data Services</vt:lpstr>
      <vt:lpstr>Service Pattern</vt:lpstr>
      <vt:lpstr>Spring Data Architecture</vt:lpstr>
      <vt:lpstr>Services</vt:lpstr>
      <vt:lpstr>Services</vt:lpstr>
      <vt:lpstr>Entry Point</vt:lpstr>
      <vt:lpstr>Command Line Runner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Introduction</dc:title>
  <dc:subject>Databases Frameworks Practical Course @ SoftUni</dc:subject>
  <dc:creator>Software University</dc:creator>
  <cp:keywords>softuni; databases; hibernate; ef; ORM; JDBC</cp:keywords>
  <dc:description>© SoftUni – https://about.softuni.bg/
© Software University – https://softuni.bg
Copyrighted document. Unauthorized copy, reproduction or use is not permitted.</dc:description>
  <cp:lastModifiedBy>Software University</cp:lastModifiedBy>
  <cp:revision>25</cp:revision>
  <dcterms:created xsi:type="dcterms:W3CDTF">2018-05-23T13:08:44Z</dcterms:created>
  <dcterms:modified xsi:type="dcterms:W3CDTF">2020-11-02T14:05:00Z</dcterms:modified>
  <cp:category>https://softuni.bg/trainings/1734/databases-frameworks-hibernate-and-spring-data-october-2017</cp:category>
</cp:coreProperties>
</file>