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6" r:id="rId28"/>
    <p:sldId id="288" r:id="rId29"/>
    <p:sldId id="2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74C7864-C6B9-4525-B3DE-836CE95B7049}">
          <p14:sldIdLst>
            <p14:sldId id="256"/>
            <p14:sldId id="257"/>
            <p14:sldId id="258"/>
          </p14:sldIdLst>
        </p14:section>
        <p14:section name="Framework" id="{D6347735-C9CA-4189-A08C-6601323E8B33}">
          <p14:sldIdLst>
            <p14:sldId id="259"/>
            <p14:sldId id="260"/>
          </p14:sldIdLst>
        </p14:section>
        <p14:section name="Web Framework" id="{8B58E41A-9143-4E41-9D74-32E3DE72D17B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Spring Platform" id="{49CCE858-4B84-4C90-8576-AB94D774B181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Conclusion" id="{5883CDEE-EA7C-4742-B2A0-B985C0220A7E}">
          <p14:sldIdLst>
            <p14:sldId id="282"/>
            <p14:sldId id="286"/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96" d="100"/>
          <a:sy n="96" d="100"/>
        </p:scale>
        <p:origin x="1206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4769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://about.softuni.bg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Framework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026" y="1204156"/>
            <a:ext cx="6300000" cy="434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452" y="1494000"/>
            <a:ext cx="2393095" cy="2393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Framework Design Patterns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Model–</a:t>
            </a:r>
            <a:r>
              <a:rPr lang="en-GB" dirty="0" smtClean="0"/>
              <a:t>V</a:t>
            </a:r>
            <a:r>
              <a:rPr lang="en-GB" dirty="0" smtClean="0"/>
              <a:t>iew–</a:t>
            </a:r>
            <a:r>
              <a:rPr lang="en-GB" dirty="0"/>
              <a:t>C</a:t>
            </a:r>
            <a:r>
              <a:rPr lang="en-GB" dirty="0" smtClean="0"/>
              <a:t>ontroller </a:t>
            </a:r>
            <a:r>
              <a:rPr lang="en-GB" dirty="0" smtClean="0"/>
              <a:t>(</a:t>
            </a:r>
            <a:r>
              <a:rPr lang="en-GB" b="1" dirty="0" smtClean="0">
                <a:solidFill>
                  <a:schemeClr val="bg1"/>
                </a:solidFill>
              </a:rPr>
              <a:t>MVC</a:t>
            </a:r>
            <a:r>
              <a:rPr lang="en-GB" dirty="0" smtClean="0"/>
              <a:t>)</a:t>
            </a:r>
          </a:p>
          <a:p>
            <a:pPr lvl="1"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Divides</a:t>
            </a:r>
            <a:r>
              <a:rPr lang="en-GB" dirty="0" smtClean="0"/>
              <a:t> an </a:t>
            </a:r>
            <a:r>
              <a:rPr lang="en-GB" dirty="0" smtClean="0"/>
              <a:t>application into </a:t>
            </a:r>
            <a:r>
              <a:rPr lang="en-GB" b="1" dirty="0" smtClean="0">
                <a:solidFill>
                  <a:schemeClr val="bg1"/>
                </a:solidFill>
              </a:rPr>
              <a:t>three major aspects</a:t>
            </a:r>
            <a:r>
              <a:rPr lang="en-GB" dirty="0" smtClean="0"/>
              <a:t>: Model, View, and Controller</a:t>
            </a:r>
          </a:p>
          <a:p>
            <a:r>
              <a:rPr lang="en-GB" dirty="0" smtClean="0"/>
              <a:t>Model-View-Presenter (</a:t>
            </a:r>
            <a:r>
              <a:rPr lang="en-GB" b="1" dirty="0" smtClean="0">
                <a:solidFill>
                  <a:schemeClr val="bg1"/>
                </a:solidFill>
              </a:rPr>
              <a:t>MVP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It is </a:t>
            </a:r>
            <a:r>
              <a:rPr lang="en-GB" b="1" dirty="0" smtClean="0">
                <a:solidFill>
                  <a:schemeClr val="bg1"/>
                </a:solidFill>
              </a:rPr>
              <a:t>derived from MVC pattern</a:t>
            </a:r>
            <a:r>
              <a:rPr lang="en-GB" dirty="0" smtClean="0"/>
              <a:t>, wherein the controller is replaced by the presenter</a:t>
            </a:r>
          </a:p>
          <a:p>
            <a:r>
              <a:rPr lang="en-GB" dirty="0" smtClean="0"/>
              <a:t>Model-View-</a:t>
            </a:r>
            <a:r>
              <a:rPr lang="en-GB" dirty="0" err="1" smtClean="0"/>
              <a:t>ViewModel</a:t>
            </a:r>
            <a:r>
              <a:rPr lang="en-GB" dirty="0" smtClean="0"/>
              <a:t> (</a:t>
            </a:r>
            <a:r>
              <a:rPr lang="en-GB" b="1" dirty="0" smtClean="0">
                <a:solidFill>
                  <a:schemeClr val="bg1"/>
                </a:solidFill>
              </a:rPr>
              <a:t>MVVM</a:t>
            </a:r>
            <a:r>
              <a:rPr lang="en-GB" dirty="0" smtClean="0"/>
              <a:t>)</a:t>
            </a:r>
          </a:p>
          <a:p>
            <a:pPr lvl="1"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Two-way data binding </a:t>
            </a:r>
            <a:r>
              <a:rPr lang="en-GB" dirty="0" smtClean="0"/>
              <a:t>between View and View-Model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Patterns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186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smtClean="0"/>
              <a:t>Pattern: MVC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4026000" y="2574000"/>
            <a:ext cx="2160000" cy="108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 smtClean="0">
                <a:solidFill>
                  <a:srgbClr val="FFFFFF"/>
                </a:solidFill>
              </a:rPr>
              <a:t>View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513797" y="3916649"/>
            <a:ext cx="2160000" cy="108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 smtClean="0">
                <a:solidFill>
                  <a:srgbClr val="FFFFFF"/>
                </a:solidFill>
              </a:rPr>
              <a:t>Controller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026000" y="5506798"/>
            <a:ext cx="2160000" cy="108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 smtClean="0">
                <a:solidFill>
                  <a:srgbClr val="FFFFFF"/>
                </a:solidFill>
              </a:rPr>
              <a:t>Model</a:t>
            </a:r>
            <a:endParaRPr lang="en-US" sz="2800" b="1" dirty="0">
              <a:solidFill>
                <a:srgbClr val="FFFFFF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208797" y="3796798"/>
            <a:ext cx="0" cy="15750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333797" y="2940104"/>
            <a:ext cx="1080000" cy="8566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333797" y="5301285"/>
            <a:ext cx="1430298" cy="745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953797" y="2716798"/>
            <a:ext cx="4851" cy="10722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 bwMode="auto">
          <a:xfrm>
            <a:off x="7053797" y="1359420"/>
            <a:ext cx="1800000" cy="1123306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 smtClean="0">
                <a:solidFill>
                  <a:srgbClr val="FFFFFF"/>
                </a:solidFill>
              </a:rPr>
              <a:t>Users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004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smtClean="0"/>
              <a:t>Pattern: MVP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883846" y="2026202"/>
            <a:ext cx="2160000" cy="108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421000" y="3683404"/>
            <a:ext cx="2160000" cy="108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883846" y="5340606"/>
            <a:ext cx="2160000" cy="108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151001" y="2140983"/>
            <a:ext cx="1844999" cy="298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 bwMode="auto">
          <a:xfrm>
            <a:off x="7204239" y="1402519"/>
            <a:ext cx="1800000" cy="1123306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 smtClean="0">
                <a:solidFill>
                  <a:srgbClr val="FFFFFF"/>
                </a:solidFill>
              </a:rPr>
              <a:t>Users</a:t>
            </a:r>
            <a:endParaRPr lang="en-US" sz="2800" b="1" dirty="0">
              <a:solidFill>
                <a:srgbClr val="FFFFFF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51000" y="2731160"/>
            <a:ext cx="1215000" cy="80164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161630" y="4914000"/>
            <a:ext cx="1204370" cy="96660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736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smtClean="0"/>
              <a:t>Pattern: MVVM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946000" y="2155364"/>
            <a:ext cx="2160000" cy="108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511000" y="3813997"/>
            <a:ext cx="2160000" cy="108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 Model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947670" y="5382630"/>
            <a:ext cx="2160000" cy="108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277142" y="2155364"/>
            <a:ext cx="1755955" cy="3869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 bwMode="auto">
          <a:xfrm>
            <a:off x="7204239" y="1402519"/>
            <a:ext cx="1800000" cy="1123306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 smtClean="0">
                <a:solidFill>
                  <a:srgbClr val="FFFFFF"/>
                </a:solidFill>
              </a:rPr>
              <a:t>Users</a:t>
            </a:r>
            <a:endParaRPr lang="en-US" sz="2800" b="1" dirty="0">
              <a:solidFill>
                <a:srgbClr val="FFFFFF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392447" y="5006225"/>
            <a:ext cx="1204370" cy="96660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213402" y="2751397"/>
            <a:ext cx="1377598" cy="95037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695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37" y="2124000"/>
            <a:ext cx="3362325" cy="109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Spring Platform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4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GB" dirty="0"/>
              <a:t>Spring makes </a:t>
            </a:r>
            <a:r>
              <a:rPr lang="en-GB" b="1" dirty="0">
                <a:solidFill>
                  <a:schemeClr val="bg1"/>
                </a:solidFill>
              </a:rPr>
              <a:t>programming Java quicker, </a:t>
            </a:r>
            <a:r>
              <a:rPr lang="en-GB" b="1" dirty="0" smtClean="0">
                <a:solidFill>
                  <a:schemeClr val="bg1"/>
                </a:solidFill>
              </a:rPr>
              <a:t/>
            </a:r>
            <a:br>
              <a:rPr lang="en-GB" b="1" dirty="0" smtClean="0">
                <a:solidFill>
                  <a:schemeClr val="bg1"/>
                </a:solidFill>
              </a:rPr>
            </a:br>
            <a:r>
              <a:rPr lang="en-GB" b="1" dirty="0" smtClean="0">
                <a:solidFill>
                  <a:schemeClr val="bg1"/>
                </a:solidFill>
              </a:rPr>
              <a:t>easier</a:t>
            </a:r>
            <a:r>
              <a:rPr lang="en-GB" b="1" dirty="0">
                <a:solidFill>
                  <a:schemeClr val="bg1"/>
                </a:solidFill>
              </a:rPr>
              <a:t>, and safer for </a:t>
            </a:r>
            <a:r>
              <a:rPr lang="en-GB" b="1" dirty="0" smtClean="0">
                <a:solidFill>
                  <a:schemeClr val="bg1"/>
                </a:solidFill>
              </a:rPr>
              <a:t>everybody</a:t>
            </a:r>
          </a:p>
          <a:p>
            <a:r>
              <a:rPr lang="en-GB" dirty="0" smtClean="0"/>
              <a:t>Spring's </a:t>
            </a:r>
            <a:r>
              <a:rPr lang="en-GB" b="1" dirty="0">
                <a:solidFill>
                  <a:schemeClr val="bg1"/>
                </a:solidFill>
              </a:rPr>
              <a:t>focus </a:t>
            </a:r>
            <a:r>
              <a:rPr lang="en-GB" b="1" dirty="0" smtClean="0">
                <a:solidFill>
                  <a:schemeClr val="bg1"/>
                </a:solidFill>
              </a:rPr>
              <a:t>is on </a:t>
            </a:r>
            <a:r>
              <a:rPr lang="en-GB" b="1" dirty="0">
                <a:solidFill>
                  <a:schemeClr val="bg1"/>
                </a:solidFill>
              </a:rPr>
              <a:t>speed, simplicity, and productivity</a:t>
            </a:r>
            <a:r>
              <a:rPr lang="en-GB" dirty="0"/>
              <a:t> b</a:t>
            </a:r>
            <a:r>
              <a:rPr lang="en-GB" dirty="0" smtClean="0"/>
              <a:t>uilt by multiple Spring Projects</a:t>
            </a:r>
          </a:p>
          <a:p>
            <a:pPr lvl="1"/>
            <a:r>
              <a:rPr lang="en-GB" dirty="0" smtClean="0"/>
              <a:t>Spring </a:t>
            </a:r>
            <a:r>
              <a:rPr lang="en-GB" b="1" dirty="0" smtClean="0">
                <a:solidFill>
                  <a:schemeClr val="bg1"/>
                </a:solidFill>
              </a:rPr>
              <a:t>Boot</a:t>
            </a:r>
          </a:p>
          <a:p>
            <a:pPr lvl="1"/>
            <a:r>
              <a:rPr lang="en-GB" dirty="0" smtClean="0"/>
              <a:t>Spring </a:t>
            </a:r>
            <a:r>
              <a:rPr lang="en-GB" b="1" dirty="0" smtClean="0">
                <a:solidFill>
                  <a:schemeClr val="bg1"/>
                </a:solidFill>
              </a:rPr>
              <a:t>Framework</a:t>
            </a:r>
          </a:p>
          <a:p>
            <a:pPr lvl="1"/>
            <a:r>
              <a:rPr lang="en-GB" dirty="0" smtClean="0"/>
              <a:t>Spring </a:t>
            </a:r>
            <a:r>
              <a:rPr lang="en-GB" b="1" dirty="0" smtClean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Plaform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252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 smtClean="0"/>
              <a:t>Spring </a:t>
            </a:r>
            <a:r>
              <a:rPr lang="en-GB" b="1" dirty="0">
                <a:solidFill>
                  <a:schemeClr val="bg1"/>
                </a:solidFill>
              </a:rPr>
              <a:t>Core</a:t>
            </a:r>
            <a:r>
              <a:rPr lang="en-GB" b="1" dirty="0" smtClean="0">
                <a:solidFill>
                  <a:schemeClr val="bg1"/>
                </a:solidFill>
              </a:rPr>
              <a:t> Container</a:t>
            </a:r>
          </a:p>
          <a:p>
            <a:pPr lvl="1"/>
            <a:r>
              <a:rPr lang="en-GB" dirty="0" smtClean="0"/>
              <a:t>The base module of Spring and provides Spring containers</a:t>
            </a:r>
          </a:p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Aspect-Oriented Programming</a:t>
            </a:r>
            <a:endParaRPr lang="en-GB" b="1" dirty="0" smtClean="0">
              <a:solidFill>
                <a:schemeClr val="bg1"/>
              </a:solidFill>
            </a:endParaRPr>
          </a:p>
          <a:p>
            <a:pPr lvl="1"/>
            <a:r>
              <a:rPr lang="en-GB" dirty="0" smtClean="0"/>
              <a:t>Enables implementing cross-cutting concerns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Authentication and </a:t>
            </a:r>
            <a:r>
              <a:rPr lang="en-US" b="1" dirty="0" smtClean="0">
                <a:solidFill>
                  <a:schemeClr val="bg1"/>
                </a:solidFill>
              </a:rPr>
              <a:t>Authorization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Spring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4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Data </a:t>
            </a:r>
            <a:r>
              <a:rPr lang="en-GB" b="1" dirty="0" smtClean="0">
                <a:solidFill>
                  <a:schemeClr val="bg1"/>
                </a:solidFill>
              </a:rPr>
              <a:t>Access</a:t>
            </a:r>
          </a:p>
          <a:p>
            <a:pPr lvl="1"/>
            <a:r>
              <a:rPr lang="en-GB" dirty="0" smtClean="0"/>
              <a:t>Working </a:t>
            </a:r>
            <a:r>
              <a:rPr lang="en-GB" dirty="0"/>
              <a:t>with </a:t>
            </a:r>
            <a:r>
              <a:rPr lang="en-GB" b="1" dirty="0" smtClean="0">
                <a:solidFill>
                  <a:schemeClr val="bg1"/>
                </a:solidFill>
              </a:rPr>
              <a:t>RDBMS using JDBC </a:t>
            </a:r>
            <a:r>
              <a:rPr lang="en-GB" b="1" dirty="0">
                <a:solidFill>
                  <a:schemeClr val="bg1"/>
                </a:solidFill>
              </a:rPr>
              <a:t>and </a:t>
            </a:r>
            <a:r>
              <a:rPr lang="en-GB" b="1" dirty="0" smtClean="0">
                <a:solidFill>
                  <a:schemeClr val="bg1"/>
                </a:solidFill>
              </a:rPr>
              <a:t>ORM tools</a:t>
            </a:r>
          </a:p>
          <a:p>
            <a:pPr>
              <a:buClr>
                <a:schemeClr val="tx1"/>
              </a:buClr>
            </a:pPr>
            <a:r>
              <a:rPr lang="en-GB" b="1" dirty="0" err="1" smtClean="0">
                <a:solidFill>
                  <a:schemeClr val="bg1"/>
                </a:solidFill>
              </a:rPr>
              <a:t>IoC</a:t>
            </a:r>
            <a:r>
              <a:rPr lang="en-GB" b="1" dirty="0" smtClean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Container</a:t>
            </a:r>
            <a:endParaRPr lang="en-GB" b="1" dirty="0" smtClean="0">
              <a:solidFill>
                <a:schemeClr val="bg1"/>
              </a:solidFill>
            </a:endParaRPr>
          </a:p>
          <a:p>
            <a:pPr lvl="1"/>
            <a:r>
              <a:rPr lang="en-GB" dirty="0" smtClean="0"/>
              <a:t>Configuration </a:t>
            </a:r>
            <a:r>
              <a:rPr lang="en-GB" dirty="0"/>
              <a:t>of application </a:t>
            </a:r>
            <a:r>
              <a:rPr lang="en-GB" b="1" dirty="0">
                <a:solidFill>
                  <a:schemeClr val="bg1"/>
                </a:solidFill>
              </a:rPr>
              <a:t>components and lifecycle management of Java </a:t>
            </a:r>
            <a:r>
              <a:rPr lang="en-GB" b="1" dirty="0" smtClean="0">
                <a:solidFill>
                  <a:schemeClr val="bg1"/>
                </a:solidFill>
              </a:rPr>
              <a:t>objects</a:t>
            </a:r>
            <a:r>
              <a:rPr lang="en-GB" dirty="0" smtClean="0"/>
              <a:t>, done </a:t>
            </a:r>
            <a:r>
              <a:rPr lang="en-GB" dirty="0"/>
              <a:t>mainly </a:t>
            </a:r>
            <a:r>
              <a:rPr lang="en-GB" dirty="0" smtClean="0"/>
              <a:t>via </a:t>
            </a:r>
            <a:r>
              <a:rPr lang="en-GB" b="1" dirty="0">
                <a:solidFill>
                  <a:schemeClr val="bg1"/>
                </a:solidFill>
              </a:rPr>
              <a:t>dependency injection </a:t>
            </a:r>
            <a:endParaRPr lang="en-GB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Testing</a:t>
            </a:r>
          </a:p>
          <a:p>
            <a:pPr lvl="1"/>
            <a:r>
              <a:rPr lang="en-GB" dirty="0" smtClean="0"/>
              <a:t>Support </a:t>
            </a:r>
            <a:r>
              <a:rPr lang="en-GB" dirty="0"/>
              <a:t>classes for writing </a:t>
            </a:r>
            <a:r>
              <a:rPr lang="en-GB" b="1" dirty="0">
                <a:solidFill>
                  <a:schemeClr val="bg1"/>
                </a:solidFill>
              </a:rPr>
              <a:t>unit tests and integration tests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Spring Module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472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12827" y="1596574"/>
            <a:ext cx="2347876" cy="2362038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Spring Projects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0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Framework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Web Frameworks</a:t>
            </a:r>
          </a:p>
          <a:p>
            <a:pPr lvl="1"/>
            <a:r>
              <a:rPr lang="en-GB" dirty="0" smtClean="0"/>
              <a:t>Design Patterns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Spring Platform</a:t>
            </a:r>
          </a:p>
          <a:p>
            <a:pPr lvl="1"/>
            <a:r>
              <a:rPr lang="en-GB" dirty="0" smtClean="0"/>
              <a:t>Spring Data</a:t>
            </a:r>
          </a:p>
          <a:p>
            <a:pPr lvl="1"/>
            <a:r>
              <a:rPr lang="en-GB" dirty="0" smtClean="0"/>
              <a:t>Spring Boot</a:t>
            </a:r>
          </a:p>
          <a:p>
            <a:pPr lvl="1"/>
            <a:r>
              <a:rPr lang="en-GB" dirty="0" smtClean="0"/>
              <a:t>Spring Framework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en-GB" b="1" dirty="0" smtClean="0">
                <a:solidFill>
                  <a:schemeClr val="bg1"/>
                </a:solidFill>
              </a:rPr>
              <a:t>Boot</a:t>
            </a:r>
          </a:p>
          <a:p>
            <a:pPr lvl="1"/>
            <a:r>
              <a:rPr lang="en-GB" dirty="0" smtClean="0"/>
              <a:t>Makes it </a:t>
            </a:r>
            <a:r>
              <a:rPr lang="en-GB" dirty="0"/>
              <a:t>easy to </a:t>
            </a:r>
            <a:r>
              <a:rPr lang="en-GB" b="1" dirty="0">
                <a:solidFill>
                  <a:schemeClr val="bg1"/>
                </a:solidFill>
              </a:rPr>
              <a:t>create stand-alone</a:t>
            </a:r>
            <a:r>
              <a:rPr lang="en-GB" dirty="0"/>
              <a:t>, </a:t>
            </a:r>
            <a:r>
              <a:rPr lang="en-GB" b="1" dirty="0" smtClean="0">
                <a:solidFill>
                  <a:schemeClr val="bg1"/>
                </a:solidFill>
              </a:rPr>
              <a:t>production-grade </a:t>
            </a:r>
            <a:r>
              <a:rPr lang="en-GB" b="1" dirty="0">
                <a:solidFill>
                  <a:schemeClr val="bg1"/>
                </a:solidFill>
              </a:rPr>
              <a:t>Spring based </a:t>
            </a:r>
            <a:r>
              <a:rPr lang="en-GB" b="1" dirty="0" smtClean="0">
                <a:solidFill>
                  <a:schemeClr val="bg1"/>
                </a:solidFill>
              </a:rPr>
              <a:t>Applications</a:t>
            </a:r>
            <a:endParaRPr lang="en-GB" dirty="0"/>
          </a:p>
          <a:p>
            <a:r>
              <a:rPr lang="en-US" dirty="0" smtClean="0"/>
              <a:t>Spring </a:t>
            </a:r>
            <a:r>
              <a:rPr lang="en-US" b="1" dirty="0" smtClean="0">
                <a:solidFill>
                  <a:schemeClr val="bg1"/>
                </a:solidFill>
              </a:rPr>
              <a:t>Framework</a:t>
            </a:r>
          </a:p>
          <a:p>
            <a:pPr lvl="1"/>
            <a:r>
              <a:rPr lang="en-GB" dirty="0"/>
              <a:t>Provides a </a:t>
            </a:r>
            <a:r>
              <a:rPr lang="en-GB" b="1" dirty="0">
                <a:solidFill>
                  <a:schemeClr val="bg1"/>
                </a:solidFill>
              </a:rPr>
              <a:t>comprehensive programming and configuration model </a:t>
            </a:r>
            <a:r>
              <a:rPr lang="en-GB" dirty="0"/>
              <a:t>for modern Java-based enterprise applications - on any kind of deployment platform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Projects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752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en-GB" b="1" dirty="0" smtClean="0">
                <a:solidFill>
                  <a:schemeClr val="bg1"/>
                </a:solidFill>
              </a:rPr>
              <a:t>Data</a:t>
            </a:r>
          </a:p>
          <a:p>
            <a:pPr lvl="1"/>
            <a:r>
              <a:rPr lang="en-GB" dirty="0"/>
              <a:t>Spring </a:t>
            </a:r>
            <a:r>
              <a:rPr lang="en-GB" dirty="0" smtClean="0"/>
              <a:t>Data's </a:t>
            </a:r>
            <a:r>
              <a:rPr lang="en-GB" dirty="0"/>
              <a:t>mission is to </a:t>
            </a:r>
            <a:r>
              <a:rPr lang="en-GB" b="1" dirty="0">
                <a:solidFill>
                  <a:schemeClr val="bg1"/>
                </a:solidFill>
              </a:rPr>
              <a:t>provide a familiar and consistent</a:t>
            </a:r>
            <a:r>
              <a:rPr lang="en-GB" dirty="0"/>
              <a:t>, Spring-based </a:t>
            </a:r>
            <a:r>
              <a:rPr lang="en-GB" b="1" dirty="0">
                <a:solidFill>
                  <a:schemeClr val="bg1"/>
                </a:solidFill>
              </a:rPr>
              <a:t>programming model for data access</a:t>
            </a:r>
            <a:r>
              <a:rPr lang="en-GB" dirty="0"/>
              <a:t> while still retaining the special traits of the underlying data </a:t>
            </a:r>
            <a:r>
              <a:rPr lang="en-GB" dirty="0" smtClean="0"/>
              <a:t>store</a:t>
            </a:r>
          </a:p>
          <a:p>
            <a:r>
              <a:rPr lang="en-GB" dirty="0"/>
              <a:t>Spring </a:t>
            </a:r>
            <a:r>
              <a:rPr lang="en-GB" b="1" dirty="0">
                <a:solidFill>
                  <a:schemeClr val="bg1"/>
                </a:solidFill>
              </a:rPr>
              <a:t>Cloud</a:t>
            </a:r>
          </a:p>
          <a:p>
            <a:pPr lvl="1"/>
            <a:r>
              <a:rPr lang="en-GB" dirty="0"/>
              <a:t>Spring Cloud </a:t>
            </a:r>
            <a:r>
              <a:rPr lang="en-GB" b="1" dirty="0">
                <a:solidFill>
                  <a:schemeClr val="bg1"/>
                </a:solidFill>
              </a:rPr>
              <a:t>provides tools for developers to quickly build</a:t>
            </a:r>
            <a:r>
              <a:rPr lang="en-GB" dirty="0"/>
              <a:t> some of the </a:t>
            </a:r>
            <a:r>
              <a:rPr lang="en-GB" b="1" dirty="0">
                <a:solidFill>
                  <a:schemeClr val="bg1"/>
                </a:solidFill>
              </a:rPr>
              <a:t>common patterns in distributed systems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Projects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29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79" y="1269000"/>
            <a:ext cx="2612441" cy="26124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Spring Boot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Opinionated view </a:t>
            </a:r>
            <a:r>
              <a:rPr lang="en-US" dirty="0"/>
              <a:t>of building production-ready Spring                applications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Boot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04" y="3505200"/>
            <a:ext cx="1363952" cy="1363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7960" y="4869152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Boot</a:t>
            </a:r>
            <a:endParaRPr lang="bg-B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648" y="1905001"/>
            <a:ext cx="1719552" cy="11460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951" y="3509760"/>
            <a:ext cx="1133526" cy="11335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39" y="4713828"/>
            <a:ext cx="1511012" cy="15110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83535" y="3079828"/>
            <a:ext cx="1241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Tomcat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628175" y="4643286"/>
            <a:ext cx="145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pom.xml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223093" y="6068975"/>
            <a:ext cx="2909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Auto configuration</a:t>
            </a:r>
            <a:endParaRPr lang="bg-BG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26009" y="3051081"/>
            <a:ext cx="3654166" cy="762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51807" y="4150454"/>
            <a:ext cx="6371568" cy="285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95601" y="4487826"/>
            <a:ext cx="3627179" cy="10551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03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37" y="2124000"/>
            <a:ext cx="3362325" cy="109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Spring Framework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Open </a:t>
            </a:r>
            <a:r>
              <a:rPr lang="en-GB" b="1" dirty="0">
                <a:solidFill>
                  <a:schemeClr val="bg1"/>
                </a:solidFill>
              </a:rPr>
              <a:t>Source Application framework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inversion of control container</a:t>
            </a:r>
            <a:r>
              <a:rPr lang="en-GB" dirty="0"/>
              <a:t> for the Java </a:t>
            </a:r>
            <a:r>
              <a:rPr lang="en-GB" dirty="0" smtClean="0"/>
              <a:t>platform</a:t>
            </a:r>
          </a:p>
          <a:p>
            <a:r>
              <a:rPr lang="en-GB" dirty="0" smtClean="0"/>
              <a:t>Core </a:t>
            </a:r>
            <a:r>
              <a:rPr lang="en-GB" dirty="0"/>
              <a:t>features can be used by any Java application </a:t>
            </a:r>
            <a:r>
              <a:rPr lang="en-GB" b="1" dirty="0" smtClean="0">
                <a:solidFill>
                  <a:schemeClr val="bg1"/>
                </a:solidFill>
              </a:rPr>
              <a:t>extensions</a:t>
            </a:r>
            <a:r>
              <a:rPr lang="en-GB" dirty="0" smtClean="0"/>
              <a:t> </a:t>
            </a:r>
            <a:r>
              <a:rPr lang="en-GB" dirty="0"/>
              <a:t>for building web applications </a:t>
            </a:r>
            <a:r>
              <a:rPr lang="en-GB" b="1" dirty="0">
                <a:solidFill>
                  <a:schemeClr val="bg1"/>
                </a:solidFill>
              </a:rPr>
              <a:t>on top of the Java EE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702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A framework is an </a:t>
            </a:r>
            <a:r>
              <a:rPr lang="en-GB" sz="3400" b="1" dirty="0" smtClean="0">
                <a:solidFill>
                  <a:schemeClr val="accent1"/>
                </a:solidFill>
              </a:rPr>
              <a:t>abstraction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Software framework that is </a:t>
            </a:r>
            <a:r>
              <a:rPr lang="en-GB" sz="3400" dirty="0" smtClean="0">
                <a:solidFill>
                  <a:schemeClr val="bg2"/>
                </a:solidFill>
              </a:rPr>
              <a:t/>
            </a:r>
            <a:br>
              <a:rPr lang="en-GB" sz="3400" dirty="0" smtClean="0">
                <a:solidFill>
                  <a:schemeClr val="bg2"/>
                </a:solidFill>
              </a:rPr>
            </a:br>
            <a:r>
              <a:rPr lang="en-GB" sz="3400" b="1" dirty="0" smtClean="0">
                <a:solidFill>
                  <a:schemeClr val="accent1"/>
                </a:solidFill>
              </a:rPr>
              <a:t>designed </a:t>
            </a:r>
            <a:r>
              <a:rPr lang="en-GB" sz="3400" b="1" dirty="0">
                <a:solidFill>
                  <a:schemeClr val="accent1"/>
                </a:solidFill>
              </a:rPr>
              <a:t>to support </a:t>
            </a:r>
            <a:r>
              <a:rPr lang="en-GB" sz="3400" b="1" dirty="0" smtClean="0">
                <a:solidFill>
                  <a:schemeClr val="accent1"/>
                </a:solidFill>
              </a:rPr>
              <a:t/>
            </a:r>
            <a:br>
              <a:rPr lang="en-GB" sz="3400" b="1" dirty="0" smtClean="0">
                <a:solidFill>
                  <a:schemeClr val="accent1"/>
                </a:solidFill>
              </a:rPr>
            </a:br>
            <a:r>
              <a:rPr lang="en-GB" sz="3400" b="1" dirty="0" smtClean="0">
                <a:solidFill>
                  <a:schemeClr val="accent1"/>
                </a:solidFill>
              </a:rPr>
              <a:t>the </a:t>
            </a:r>
            <a:r>
              <a:rPr lang="en-GB" sz="3400" b="1" dirty="0">
                <a:solidFill>
                  <a:schemeClr val="accent1"/>
                </a:solidFill>
              </a:rPr>
              <a:t>development</a:t>
            </a:r>
            <a:r>
              <a:rPr lang="en-GB" sz="3400" dirty="0">
                <a:solidFill>
                  <a:schemeClr val="accent1"/>
                </a:solidFill>
              </a:rPr>
              <a:t> </a:t>
            </a:r>
            <a:r>
              <a:rPr lang="en-GB" sz="3400" dirty="0">
                <a:solidFill>
                  <a:schemeClr val="bg2"/>
                </a:solidFill>
              </a:rPr>
              <a:t>of </a:t>
            </a:r>
            <a:r>
              <a:rPr lang="en-GB" sz="3400" dirty="0" smtClean="0">
                <a:solidFill>
                  <a:schemeClr val="bg2"/>
                </a:solidFill>
              </a:rPr>
              <a:t>web applications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b="1" dirty="0" smtClean="0">
                <a:solidFill>
                  <a:schemeClr val="accent1"/>
                </a:solidFill>
              </a:rPr>
              <a:t>MVC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 smtClean="0">
                <a:solidFill>
                  <a:schemeClr val="accent1"/>
                </a:solidFill>
              </a:rPr>
              <a:t>MVP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 smtClean="0">
                <a:solidFill>
                  <a:schemeClr val="accent1"/>
                </a:solidFill>
              </a:rPr>
              <a:t>MVVM</a:t>
            </a:r>
            <a:endParaRPr lang="en-US" sz="3400" b="1" dirty="0">
              <a:solidFill>
                <a:schemeClr val="accent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101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</a:t>
            </a:r>
            <a:r>
              <a:rPr lang="en-US" sz="11500" b="1" noProof="1" smtClean="0"/>
              <a:t>Java</a:t>
            </a:r>
            <a:r>
              <a:rPr lang="bg-BG" sz="11500" b="1" noProof="1" smtClean="0"/>
              <a:t>-</a:t>
            </a:r>
            <a:r>
              <a:rPr lang="en-US" sz="11500" b="1" noProof="1" smtClean="0"/>
              <a:t>DB</a:t>
            </a:r>
            <a:endParaRPr lang="en-US" sz="115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00" y="1134000"/>
            <a:ext cx="2925000" cy="292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Framework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4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Platform </a:t>
            </a:r>
            <a:r>
              <a:rPr lang="en-GB" dirty="0"/>
              <a:t>for </a:t>
            </a:r>
            <a:r>
              <a:rPr lang="en-GB" b="1" dirty="0">
                <a:solidFill>
                  <a:schemeClr val="bg1"/>
                </a:solidFill>
              </a:rPr>
              <a:t>developing software </a:t>
            </a:r>
            <a:r>
              <a:rPr lang="en-GB" b="1" dirty="0" smtClean="0">
                <a:solidFill>
                  <a:schemeClr val="bg1"/>
                </a:solidFill>
              </a:rPr>
              <a:t>applications</a:t>
            </a:r>
          </a:p>
          <a:p>
            <a:r>
              <a:rPr lang="en-GB" dirty="0" smtClean="0"/>
              <a:t>Provides </a:t>
            </a:r>
            <a:r>
              <a:rPr lang="en-GB" dirty="0"/>
              <a:t>a </a:t>
            </a:r>
            <a:r>
              <a:rPr lang="en-GB" b="1" dirty="0" smtClean="0">
                <a:solidFill>
                  <a:schemeClr val="bg1"/>
                </a:solidFill>
              </a:rPr>
              <a:t>foundation</a:t>
            </a:r>
            <a:r>
              <a:rPr lang="en-GB" b="1" dirty="0" smtClean="0"/>
              <a:t> </a:t>
            </a:r>
            <a:r>
              <a:rPr lang="en-GB" dirty="0" smtClean="0"/>
              <a:t>on </a:t>
            </a:r>
            <a:r>
              <a:rPr lang="en-GB" dirty="0"/>
              <a:t>which </a:t>
            </a:r>
            <a:r>
              <a:rPr lang="en-GB" b="1" dirty="0">
                <a:solidFill>
                  <a:schemeClr val="bg1"/>
                </a:solidFill>
              </a:rPr>
              <a:t>software developers </a:t>
            </a:r>
            <a:r>
              <a:rPr lang="en-GB" dirty="0"/>
              <a:t>can </a:t>
            </a:r>
            <a:r>
              <a:rPr lang="en-GB" b="1" dirty="0">
                <a:solidFill>
                  <a:schemeClr val="bg1"/>
                </a:solidFill>
              </a:rPr>
              <a:t>build programs </a:t>
            </a:r>
            <a:r>
              <a:rPr lang="en-GB" dirty="0"/>
              <a:t>for a </a:t>
            </a:r>
            <a:r>
              <a:rPr lang="en-GB" b="1" dirty="0">
                <a:solidFill>
                  <a:schemeClr val="bg1"/>
                </a:solidFill>
              </a:rPr>
              <a:t>specific </a:t>
            </a:r>
            <a:r>
              <a:rPr lang="en-GB" b="1" dirty="0" smtClean="0">
                <a:solidFill>
                  <a:schemeClr val="bg1"/>
                </a:solidFill>
              </a:rPr>
              <a:t>platform</a:t>
            </a:r>
          </a:p>
          <a:p>
            <a:r>
              <a:rPr lang="en-GB" dirty="0" smtClean="0"/>
              <a:t>Similar </a:t>
            </a:r>
            <a:r>
              <a:rPr lang="en-GB" b="1" dirty="0">
                <a:solidFill>
                  <a:schemeClr val="bg1"/>
                </a:solidFill>
              </a:rPr>
              <a:t>to an </a:t>
            </a:r>
            <a:r>
              <a:rPr lang="en-GB" b="1" dirty="0" smtClean="0">
                <a:solidFill>
                  <a:schemeClr val="bg1"/>
                </a:solidFill>
              </a:rPr>
              <a:t>API</a:t>
            </a:r>
          </a:p>
          <a:p>
            <a:pPr lvl="1"/>
            <a:r>
              <a:rPr lang="en-GB" dirty="0" smtClean="0"/>
              <a:t>A Framework </a:t>
            </a:r>
            <a:r>
              <a:rPr lang="en-GB" b="1" dirty="0" smtClean="0">
                <a:solidFill>
                  <a:schemeClr val="bg1"/>
                </a:solidFill>
              </a:rPr>
              <a:t>includes an API</a:t>
            </a:r>
          </a:p>
          <a:p>
            <a:r>
              <a:rPr lang="en-GB" dirty="0" smtClean="0"/>
              <a:t>May include </a:t>
            </a:r>
            <a:r>
              <a:rPr lang="en-GB" b="1" dirty="0">
                <a:solidFill>
                  <a:schemeClr val="bg1"/>
                </a:solidFill>
              </a:rPr>
              <a:t>code libraries</a:t>
            </a:r>
            <a:r>
              <a:rPr lang="en-GB" dirty="0"/>
              <a:t>, a </a:t>
            </a:r>
            <a:r>
              <a:rPr lang="en-GB" b="1" dirty="0">
                <a:solidFill>
                  <a:schemeClr val="bg1"/>
                </a:solidFill>
              </a:rPr>
              <a:t>compiler</a:t>
            </a:r>
            <a:r>
              <a:rPr lang="en-GB" dirty="0"/>
              <a:t>, and other programs </a:t>
            </a:r>
            <a:r>
              <a:rPr lang="en-GB" b="1" dirty="0">
                <a:solidFill>
                  <a:schemeClr val="bg1"/>
                </a:solidFill>
              </a:rPr>
              <a:t>used in the software development </a:t>
            </a:r>
            <a:r>
              <a:rPr lang="en-GB" b="1" dirty="0" smtClean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4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49000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Web Frameworks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9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Software </a:t>
            </a:r>
            <a:r>
              <a:rPr lang="en-GB" dirty="0" smtClean="0"/>
              <a:t>framework</a:t>
            </a:r>
          </a:p>
          <a:p>
            <a:r>
              <a:rPr lang="en-GB" dirty="0" smtClean="0"/>
              <a:t>Designed </a:t>
            </a:r>
            <a:r>
              <a:rPr lang="en-GB" dirty="0" smtClean="0"/>
              <a:t>to </a:t>
            </a:r>
            <a:r>
              <a:rPr lang="en-GB" b="1" dirty="0" smtClean="0">
                <a:solidFill>
                  <a:schemeClr val="bg1"/>
                </a:solidFill>
              </a:rPr>
              <a:t>support the development of web applications</a:t>
            </a:r>
            <a:r>
              <a:rPr lang="en-GB" b="1" dirty="0" smtClean="0"/>
              <a:t> </a:t>
            </a:r>
            <a:endParaRPr lang="en-GB" b="1" dirty="0" smtClean="0"/>
          </a:p>
          <a:p>
            <a:pPr lvl="1"/>
            <a:r>
              <a:rPr lang="en-GB" dirty="0" smtClean="0"/>
              <a:t>Web Services</a:t>
            </a:r>
          </a:p>
          <a:p>
            <a:pPr lvl="1"/>
            <a:r>
              <a:rPr lang="en-GB" dirty="0"/>
              <a:t>Web </a:t>
            </a:r>
            <a:r>
              <a:rPr lang="en-GB" dirty="0" smtClean="0"/>
              <a:t>Resources</a:t>
            </a:r>
          </a:p>
          <a:p>
            <a:pPr lvl="1"/>
            <a:r>
              <a:rPr lang="en-GB" dirty="0"/>
              <a:t>Web </a:t>
            </a:r>
            <a:r>
              <a:rPr lang="en-GB" dirty="0" smtClean="0"/>
              <a:t>APIs</a:t>
            </a:r>
          </a:p>
          <a:p>
            <a:r>
              <a:rPr lang="en-GB" dirty="0" smtClean="0"/>
              <a:t>Provide </a:t>
            </a:r>
            <a:r>
              <a:rPr lang="en-GB" b="1" dirty="0" smtClean="0">
                <a:solidFill>
                  <a:schemeClr val="bg1"/>
                </a:solidFill>
              </a:rPr>
              <a:t>a </a:t>
            </a:r>
            <a:r>
              <a:rPr lang="en-GB" b="1" dirty="0" smtClean="0">
                <a:solidFill>
                  <a:schemeClr val="bg1"/>
                </a:solidFill>
              </a:rPr>
              <a:t>standard way to build and deploy web applications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Frameworks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02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Software frameworks that make it </a:t>
            </a:r>
            <a:r>
              <a:rPr lang="en-GB" b="1" dirty="0" smtClean="0">
                <a:solidFill>
                  <a:schemeClr val="bg1"/>
                </a:solidFill>
              </a:rPr>
              <a:t>easier to write, maintain and scale web applications</a:t>
            </a:r>
          </a:p>
          <a:p>
            <a:r>
              <a:rPr lang="en-GB" dirty="0" smtClean="0"/>
              <a:t>Provides </a:t>
            </a:r>
            <a:r>
              <a:rPr lang="en-GB" b="1" dirty="0" smtClean="0">
                <a:solidFill>
                  <a:schemeClr val="bg1"/>
                </a:solidFill>
              </a:rPr>
              <a:t>tools and libraries </a:t>
            </a:r>
            <a:r>
              <a:rPr lang="en-GB" dirty="0" smtClean="0"/>
              <a:t>that simplify common web development tasks</a:t>
            </a:r>
          </a:p>
          <a:p>
            <a:r>
              <a:rPr lang="en-GB" dirty="0" smtClean="0"/>
              <a:t>Example</a:t>
            </a:r>
          </a:p>
          <a:p>
            <a:pPr lvl="2"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Spring MVC</a:t>
            </a:r>
          </a:p>
          <a:p>
            <a:pPr lvl="2"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ASP.NET</a:t>
            </a:r>
          </a:p>
          <a:p>
            <a:pPr lvl="2">
              <a:buClr>
                <a:schemeClr val="tx1"/>
              </a:buClr>
            </a:pPr>
            <a:r>
              <a:rPr lang="en-GB" b="1" dirty="0" err="1" smtClean="0">
                <a:solidFill>
                  <a:schemeClr val="bg1"/>
                </a:solidFill>
              </a:rPr>
              <a:t>Symfony</a:t>
            </a:r>
            <a:endParaRPr lang="en-GB" b="1" dirty="0" smtClean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Server-side Web Frameworks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5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6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JavaScript library </a:t>
            </a:r>
            <a:endParaRPr lang="en-GB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dirty="0" smtClean="0"/>
              <a:t>Runs </a:t>
            </a:r>
            <a:r>
              <a:rPr lang="en-GB" dirty="0" smtClean="0"/>
              <a:t>in </a:t>
            </a:r>
            <a:r>
              <a:rPr lang="en-GB" dirty="0" smtClean="0"/>
              <a:t>a </a:t>
            </a:r>
            <a:r>
              <a:rPr lang="en-GB" b="1" dirty="0" smtClean="0">
                <a:solidFill>
                  <a:schemeClr val="bg1"/>
                </a:solidFill>
              </a:rPr>
              <a:t>Web browser</a:t>
            </a:r>
          </a:p>
          <a:p>
            <a:pPr>
              <a:buClr>
                <a:schemeClr val="tx1"/>
              </a:buClr>
            </a:pPr>
            <a:r>
              <a:rPr lang="en-GB" dirty="0" smtClean="0"/>
              <a:t>Provides developers with </a:t>
            </a:r>
            <a:r>
              <a:rPr lang="en-GB" b="1" dirty="0" smtClean="0">
                <a:solidFill>
                  <a:schemeClr val="bg1"/>
                </a:solidFill>
              </a:rPr>
              <a:t>tried and tested tools </a:t>
            </a:r>
            <a:r>
              <a:rPr lang="en-GB" dirty="0" smtClean="0"/>
              <a:t>for </a:t>
            </a:r>
            <a:r>
              <a:rPr lang="en-GB" b="1" dirty="0" smtClean="0">
                <a:solidFill>
                  <a:schemeClr val="bg1"/>
                </a:solidFill>
              </a:rPr>
              <a:t>building</a:t>
            </a:r>
            <a:r>
              <a:rPr lang="en-GB" dirty="0" smtClean="0"/>
              <a:t> scalable, interactive </a:t>
            </a:r>
            <a:r>
              <a:rPr lang="en-GB" b="1" dirty="0" smtClean="0">
                <a:solidFill>
                  <a:schemeClr val="bg1"/>
                </a:solidFill>
              </a:rPr>
              <a:t>web applications</a:t>
            </a:r>
          </a:p>
          <a:p>
            <a:r>
              <a:rPr lang="en-GB" dirty="0" smtClean="0"/>
              <a:t>Example</a:t>
            </a:r>
          </a:p>
          <a:p>
            <a:pPr lvl="2"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Angular</a:t>
            </a:r>
            <a:endParaRPr lang="en-US" b="1" dirty="0" smtClean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GB" b="1" dirty="0" err="1" smtClean="0">
                <a:solidFill>
                  <a:schemeClr val="bg1"/>
                </a:solidFill>
              </a:rPr>
              <a:t>ReactJS</a:t>
            </a:r>
            <a:endParaRPr lang="en-GB" b="1" dirty="0" smtClean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GB" b="1" dirty="0" err="1" smtClean="0">
                <a:solidFill>
                  <a:schemeClr val="bg1"/>
                </a:solidFill>
              </a:rPr>
              <a:t>VueJS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Client-side Web Frameworks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901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3747</TotalTime>
  <Words>680</Words>
  <Application>Microsoft Office PowerPoint</Application>
  <PresentationFormat>Widescreen</PresentationFormat>
  <Paragraphs>165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Spring Framework</vt:lpstr>
      <vt:lpstr>Table of Contents</vt:lpstr>
      <vt:lpstr>Have a Question?</vt:lpstr>
      <vt:lpstr>Framework</vt:lpstr>
      <vt:lpstr>Framework</vt:lpstr>
      <vt:lpstr>Web Frameworks</vt:lpstr>
      <vt:lpstr>Web Frameworks</vt:lpstr>
      <vt:lpstr>Server-side Web Frameworks</vt:lpstr>
      <vt:lpstr>Client-side Web Frameworks</vt:lpstr>
      <vt:lpstr>Framework Design Patterns</vt:lpstr>
      <vt:lpstr>Design Patterns</vt:lpstr>
      <vt:lpstr>Design Pattern: MVC</vt:lpstr>
      <vt:lpstr>Design Pattern: MVP</vt:lpstr>
      <vt:lpstr>Design Pattern: MVVM</vt:lpstr>
      <vt:lpstr>Spring Platform</vt:lpstr>
      <vt:lpstr>Spring Plaform</vt:lpstr>
      <vt:lpstr>Spring Module</vt:lpstr>
      <vt:lpstr>Spring Module (2)</vt:lpstr>
      <vt:lpstr>Spring Projects</vt:lpstr>
      <vt:lpstr>Spring Projects</vt:lpstr>
      <vt:lpstr>Spring Projects (2)</vt:lpstr>
      <vt:lpstr>Spring Boot</vt:lpstr>
      <vt:lpstr>Spring Boot</vt:lpstr>
      <vt:lpstr>Spring Framework</vt:lpstr>
      <vt:lpstr>Spring Framework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- Spring Framework</dc:title>
  <dc:subject>Software Development Course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Software University</cp:lastModifiedBy>
  <cp:revision>54</cp:revision>
  <dcterms:created xsi:type="dcterms:W3CDTF">2018-05-23T13:08:44Z</dcterms:created>
  <dcterms:modified xsi:type="dcterms:W3CDTF">2020-10-28T11:30:43Z</dcterms:modified>
  <cp:category>programming;computer programming;software development;web development</cp:category>
</cp:coreProperties>
</file>