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4"/>
  </p:notesMasterIdLst>
  <p:handoutMasterIdLst>
    <p:handoutMasterId r:id="rId35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8" r:id="rId29"/>
    <p:sldId id="284" r:id="rId30"/>
    <p:sldId id="285" r:id="rId31"/>
    <p:sldId id="290" r:id="rId32"/>
    <p:sldId id="289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2B3616F9-A8D7-4AD4-84BC-AD7CD3E4CB33}">
          <p14:sldIdLst>
            <p14:sldId id="256"/>
            <p14:sldId id="257"/>
          </p14:sldIdLst>
        </p14:section>
        <p14:section name="Definition" id="{0C34007D-BC8B-45BE-8214-C719457A7B33}">
          <p14:sldIdLst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</p14:sldIdLst>
        </p14:section>
        <p14:section name="Operations" id="{0802C734-D12E-4FB0-942A-D1E54D90E009}">
          <p14:sldIdLst>
            <p14:sldId id="266"/>
            <p14:sldId id="267"/>
            <p14:sldId id="268"/>
            <p14:sldId id="269"/>
          </p14:sldIdLst>
        </p14:section>
        <p14:section name="Array Iteration" id="{3C145E61-93C8-4A3F-91F7-A0557C1AA236}">
          <p14:sldIdLst>
            <p14:sldId id="270"/>
            <p14:sldId id="271"/>
            <p14:sldId id="272"/>
            <p14:sldId id="273"/>
            <p14:sldId id="274"/>
            <p14:sldId id="275"/>
            <p14:sldId id="276"/>
          </p14:sldIdLst>
        </p14:section>
        <p14:section name="Alternative Loops" id="{EBDE75D9-66DA-437B-B10D-B03520D6D952}">
          <p14:sldIdLst>
            <p14:sldId id="277"/>
            <p14:sldId id="278"/>
            <p14:sldId id="279"/>
            <p14:sldId id="280"/>
            <p14:sldId id="281"/>
          </p14:sldIdLst>
        </p14:section>
        <p14:section name="Conclusion" id="{8783ECCB-7758-4A81-92B4-26E30C5DE097}">
          <p14:sldIdLst>
            <p14:sldId id="282"/>
            <p14:sldId id="288"/>
            <p14:sldId id="284"/>
            <p14:sldId id="285"/>
            <p14:sldId id="290"/>
            <p14:sldId id="28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 varScale="1">
        <p:scale>
          <a:sx n="108" d="100"/>
          <a:sy n="108" d="100"/>
        </p:scale>
        <p:origin x="768" y="114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21.3.2020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3/21/2020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50481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627870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307318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370459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414761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198873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Compete/Index/2207#3" TargetMode="Externa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Compete/Index/2207#3" TargetMode="Externa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33.png"/><Relationship Id="rId26" Type="http://schemas.openxmlformats.org/officeDocument/2006/relationships/image" Target="../media/image37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motion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30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www.superhosting.bg/?gclid=CjwKCAjw5fzrBRASEiwAD2OSV2HM9vD3KXFwexq_hE27VNo1Gx0yBWBbYg7Ef677GKVaQu7Vn2bX7hoCIkoQAvD_BwE" TargetMode="External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32.png"/><Relationship Id="rId20" Type="http://schemas.openxmlformats.org/officeDocument/2006/relationships/image" Target="../media/image3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7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36.jpe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stemo.bg/en/" TargetMode="External"/><Relationship Id="rId10" Type="http://schemas.openxmlformats.org/officeDocument/2006/relationships/image" Target="../media/image29.png"/><Relationship Id="rId19" Type="http://schemas.openxmlformats.org/officeDocument/2006/relationships/hyperlink" Target="http://smartit.bg/" TargetMode="External"/><Relationship Id="rId4" Type="http://schemas.openxmlformats.org/officeDocument/2006/relationships/image" Target="../media/image26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31.png"/><Relationship Id="rId22" Type="http://schemas.openxmlformats.org/officeDocument/2006/relationships/image" Target="../media/image3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38.jpeg"/><Relationship Id="rId7" Type="http://schemas.openxmlformats.org/officeDocument/2006/relationships/image" Target="../media/image40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39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41.gi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2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Compete/Index/2207#0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Compete/Index/2207#1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Fixed-Size Sequences of Elements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Arrays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2904AD3-1C1F-457A-83A6-47555EF84462}"/>
              </a:ext>
            </a:extLst>
          </p:cNvPr>
          <p:cNvGrpSpPr/>
          <p:nvPr/>
        </p:nvGrpSpPr>
        <p:grpSpPr>
          <a:xfrm>
            <a:off x="291000" y="2754000"/>
            <a:ext cx="4005000" cy="1576035"/>
            <a:chOff x="3503612" y="2606207"/>
            <a:chExt cx="3810000" cy="1408389"/>
          </a:xfrm>
          <a:scene3d>
            <a:camera prst="perspectiveContrastingRightFacing"/>
            <a:lightRig rig="threePt" dir="t"/>
          </a:scene3d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46D3187F-9A53-4481-AD2C-114D9A226F37}"/>
                </a:ext>
              </a:extLst>
            </p:cNvPr>
            <p:cNvSpPr/>
            <p:nvPr/>
          </p:nvSpPr>
          <p:spPr bwMode="auto">
            <a:xfrm>
              <a:off x="3503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0570B91-FAD4-4372-9797-008BCB14AD60}"/>
                </a:ext>
              </a:extLst>
            </p:cNvPr>
            <p:cNvSpPr/>
            <p:nvPr/>
          </p:nvSpPr>
          <p:spPr bwMode="auto">
            <a:xfrm>
              <a:off x="4265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12C1C9E-38A5-45EA-AFBE-43F3450E501E}"/>
                </a:ext>
              </a:extLst>
            </p:cNvPr>
            <p:cNvSpPr/>
            <p:nvPr/>
          </p:nvSpPr>
          <p:spPr bwMode="auto">
            <a:xfrm>
              <a:off x="5027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325ABA8-B6D0-49BE-A3ED-AB085431CED1}"/>
                </a:ext>
              </a:extLst>
            </p:cNvPr>
            <p:cNvSpPr/>
            <p:nvPr/>
          </p:nvSpPr>
          <p:spPr bwMode="auto">
            <a:xfrm>
              <a:off x="5789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F700E2F-B65C-42E3-BC5A-9AC807606554}"/>
                </a:ext>
              </a:extLst>
            </p:cNvPr>
            <p:cNvSpPr/>
            <p:nvPr/>
          </p:nvSpPr>
          <p:spPr bwMode="auto">
            <a:xfrm>
              <a:off x="6551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4C95B22E-E145-4C3F-84FD-24C6D0291C83}"/>
                </a:ext>
              </a:extLst>
            </p:cNvPr>
            <p:cNvSpPr txBox="1"/>
            <p:nvPr/>
          </p:nvSpPr>
          <p:spPr>
            <a:xfrm>
              <a:off x="3662636" y="2606208"/>
              <a:ext cx="379030" cy="59306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0</a:t>
              </a:r>
              <a:endParaRPr lang="en-US" sz="4000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37F8068-F5D7-4BA8-B2CD-C4F2FA268C03}"/>
                </a:ext>
              </a:extLst>
            </p:cNvPr>
            <p:cNvSpPr txBox="1"/>
            <p:nvPr/>
          </p:nvSpPr>
          <p:spPr>
            <a:xfrm>
              <a:off x="4424636" y="2606208"/>
              <a:ext cx="379030" cy="59306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1</a:t>
              </a:r>
              <a:endParaRPr lang="en-US" sz="4000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80DDAA1-7AB1-4042-8029-7AD6BD01FADF}"/>
                </a:ext>
              </a:extLst>
            </p:cNvPr>
            <p:cNvSpPr txBox="1"/>
            <p:nvPr/>
          </p:nvSpPr>
          <p:spPr>
            <a:xfrm>
              <a:off x="5186636" y="2606207"/>
              <a:ext cx="379030" cy="59306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2</a:t>
              </a:r>
              <a:endParaRPr lang="en-US" sz="4000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CA8619F-1B56-4E5F-87EA-68600ABEC597}"/>
                </a:ext>
              </a:extLst>
            </p:cNvPr>
            <p:cNvSpPr txBox="1"/>
            <p:nvPr/>
          </p:nvSpPr>
          <p:spPr>
            <a:xfrm>
              <a:off x="5948636" y="2610511"/>
              <a:ext cx="379030" cy="59306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3</a:t>
              </a:r>
              <a:endParaRPr lang="en-US" sz="4000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7C9DB59-68D3-48DD-B5F3-E259DF7729C7}"/>
                </a:ext>
              </a:extLst>
            </p:cNvPr>
            <p:cNvSpPr txBox="1"/>
            <p:nvPr/>
          </p:nvSpPr>
          <p:spPr>
            <a:xfrm>
              <a:off x="6708314" y="2606207"/>
              <a:ext cx="379030" cy="59306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4</a:t>
              </a:r>
              <a:endParaRPr lang="en-US" sz="4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80920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 of Different Types</a:t>
            </a:r>
            <a:endParaRPr lang="bg-BG" dirty="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762001" y="1277543"/>
            <a:ext cx="6992111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Array holding numbers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let numbers = [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10, 20, 30, 40, 50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];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62001" y="2718708"/>
            <a:ext cx="8555735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9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Array holding strings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let weekDays = [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'Monday', 'Tuesday', 'Wednesday',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'Thursday', 'Friday', 'Saturday', 'Sunday'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];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62001" y="4529205"/>
            <a:ext cx="7403591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9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noProof="1">
                <a:solidFill>
                  <a:schemeClr val="accent2"/>
                </a:solidFill>
                <a:latin typeface="Consolas" panose="020B0609020204030204" pitchFamily="49" charset="0"/>
                <a:cs typeface="Consolas" pitchFamily="49" charset="0"/>
              </a:rPr>
              <a:t>// Array holding mixed data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let mixedArr =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[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20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new Date()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'hello'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{x:5, y:8}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];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9138102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2486" y="904775"/>
            <a:ext cx="3296652" cy="329665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Operations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Basic Array Operations and Printing</a:t>
            </a:r>
          </a:p>
        </p:txBody>
      </p:sp>
    </p:spTree>
    <p:extLst>
      <p:ext uri="{BB962C8B-B14F-4D97-AF65-F5344CB8AC3E}">
        <p14:creationId xmlns:p14="http://schemas.microsoft.com/office/powerpoint/2010/main" val="380449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spcBef>
                <a:spcPct val="0"/>
              </a:spcBef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Replace</a:t>
            </a:r>
            <a:r>
              <a:rPr lang="en-US" dirty="0"/>
              <a:t> an element value:</a:t>
            </a:r>
            <a:br>
              <a:rPr lang="en-US" dirty="0"/>
            </a:br>
            <a:endParaRPr lang="en-US" dirty="0"/>
          </a:p>
          <a:p>
            <a:pPr>
              <a:lnSpc>
                <a:spcPct val="100000"/>
              </a:lnSpc>
              <a:spcBef>
                <a:spcPct val="0"/>
              </a:spcBef>
            </a:pPr>
            <a:br>
              <a:rPr lang="en-US" dirty="0"/>
            </a:br>
            <a:br>
              <a:rPr lang="en-US" dirty="0"/>
            </a:br>
            <a:endParaRPr lang="en-US" dirty="0"/>
          </a:p>
          <a:p>
            <a:pPr marL="457200" indent="-457200">
              <a:lnSpc>
                <a:spcPct val="100000"/>
              </a:lnSpc>
              <a:spcBef>
                <a:spcPct val="0"/>
              </a:spcBef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dirty="0"/>
              <a:t>Check if the array </a:t>
            </a:r>
            <a:r>
              <a:rPr lang="en-US" b="1" dirty="0">
                <a:solidFill>
                  <a:schemeClr val="bg1"/>
                </a:solidFill>
              </a:rPr>
              <a:t>contains</a:t>
            </a:r>
            <a:r>
              <a:rPr lang="en-US" dirty="0"/>
              <a:t> the specified element:</a:t>
            </a:r>
          </a:p>
          <a:p>
            <a:pPr marL="457200" indent="-457200">
              <a:lnSpc>
                <a:spcPct val="100000"/>
              </a:lnSpc>
              <a:spcBef>
                <a:spcPct val="0"/>
              </a:spcBef>
              <a:buClr>
                <a:srgbClr val="234465"/>
              </a:buClr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Usage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933015" y="2032669"/>
            <a:ext cx="7229207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GB" dirty="0">
                <a:solidFill>
                  <a:schemeClr val="tx1"/>
                </a:solidFill>
              </a:rPr>
              <a:t>let arr = [10, 20, 30];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arr</a:t>
            </a:r>
            <a:r>
              <a:rPr lang="en-US" dirty="0">
                <a:solidFill>
                  <a:schemeClr val="bg1"/>
                </a:solidFill>
              </a:rPr>
              <a:t>[0] </a:t>
            </a:r>
            <a:r>
              <a:rPr lang="en-US" dirty="0">
                <a:solidFill>
                  <a:schemeClr val="tx1"/>
                </a:solidFill>
              </a:rPr>
              <a:t>= 5; </a:t>
            </a:r>
            <a:r>
              <a:rPr lang="en-US" i="1" dirty="0">
                <a:solidFill>
                  <a:schemeClr val="accent2"/>
                </a:solidFill>
              </a:rPr>
              <a:t>// Elements can be modified</a:t>
            </a:r>
          </a:p>
          <a:p>
            <a:r>
              <a:rPr lang="en-US" dirty="0">
                <a:solidFill>
                  <a:schemeClr val="tx1"/>
                </a:solidFill>
              </a:rPr>
              <a:t>console.log(arr); </a:t>
            </a:r>
            <a:r>
              <a:rPr lang="en-US" i="1" dirty="0">
                <a:solidFill>
                  <a:schemeClr val="accent2"/>
                </a:solidFill>
              </a:rPr>
              <a:t>// [5, 20, 30]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933015" y="4825331"/>
            <a:ext cx="7113704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GB" dirty="0">
                <a:solidFill>
                  <a:schemeClr val="tx1"/>
                </a:solidFill>
              </a:rPr>
              <a:t>console.log(arr.</a:t>
            </a:r>
            <a:r>
              <a:rPr lang="en-GB" dirty="0">
                <a:solidFill>
                  <a:schemeClr val="bg1"/>
                </a:solidFill>
              </a:rPr>
              <a:t>includes(</a:t>
            </a:r>
            <a:r>
              <a:rPr lang="en-GB" dirty="0">
                <a:solidFill>
                  <a:schemeClr val="tx1"/>
                </a:solidFill>
              </a:rPr>
              <a:t>20</a:t>
            </a:r>
            <a:r>
              <a:rPr lang="en-GB" dirty="0">
                <a:solidFill>
                  <a:schemeClr val="bg1"/>
                </a:solidFill>
              </a:rPr>
              <a:t>)</a:t>
            </a:r>
            <a:r>
              <a:rPr lang="en-GB" dirty="0">
                <a:solidFill>
                  <a:schemeClr val="tx1"/>
                </a:solidFill>
              </a:rPr>
              <a:t>); </a:t>
            </a:r>
            <a:r>
              <a:rPr lang="en-GB" i="1" dirty="0">
                <a:solidFill>
                  <a:schemeClr val="accent2"/>
                </a:solidFill>
              </a:rPr>
              <a:t>// true</a:t>
            </a:r>
          </a:p>
          <a:p>
            <a:r>
              <a:rPr lang="en-GB" dirty="0">
                <a:solidFill>
                  <a:schemeClr val="tx1"/>
                </a:solidFill>
              </a:rPr>
              <a:t>console.log(arr.</a:t>
            </a:r>
            <a:r>
              <a:rPr lang="en-GB" dirty="0">
                <a:solidFill>
                  <a:schemeClr val="bg1"/>
                </a:solidFill>
              </a:rPr>
              <a:t>includes(</a:t>
            </a:r>
            <a:r>
              <a:rPr lang="en-GB" dirty="0">
                <a:solidFill>
                  <a:schemeClr val="tx1"/>
                </a:solidFill>
              </a:rPr>
              <a:t>0</a:t>
            </a:r>
            <a:r>
              <a:rPr lang="en-GB" dirty="0">
                <a:solidFill>
                  <a:schemeClr val="bg1"/>
                </a:solidFill>
              </a:rPr>
              <a:t>)</a:t>
            </a:r>
            <a:r>
              <a:rPr lang="en-GB" dirty="0">
                <a:solidFill>
                  <a:schemeClr val="tx1"/>
                </a:solidFill>
              </a:rPr>
              <a:t>); </a:t>
            </a:r>
            <a:r>
              <a:rPr lang="en-GB" i="1" dirty="0">
                <a:solidFill>
                  <a:schemeClr val="accent2"/>
                </a:solidFill>
              </a:rPr>
              <a:t>// false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BD6971B-ACB4-49C1-A02F-64BB677F1C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1247" y="1674864"/>
            <a:ext cx="2981325" cy="1990725"/>
          </a:xfrm>
          <a:prstGeom prst="roundRect">
            <a:avLst>
              <a:gd name="adj" fmla="val 2271"/>
            </a:avLst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62275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 Arrays and Invalid Positions</a:t>
            </a:r>
            <a:endParaRPr lang="bg-BG" dirty="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762001" y="1512713"/>
            <a:ext cx="10668000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  <a:cs typeface="Consolas" pitchFamily="49" charset="0"/>
              </a:rPr>
              <a:t>let nums = [10, 20, 30];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  <a:cs typeface="Consolas" pitchFamily="49" charset="0"/>
              </a:rPr>
              <a:t>nums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[4]</a:t>
            </a:r>
            <a:r>
              <a:rPr lang="en-US" sz="2800" b="1" noProof="1">
                <a:latin typeface="Consolas" panose="020B0609020204030204" pitchFamily="49" charset="0"/>
                <a:cs typeface="Consolas" pitchFamily="49" charset="0"/>
              </a:rPr>
              <a:t> = 50;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  <a:cs typeface="Consolas" pitchFamily="49" charset="0"/>
              </a:rPr>
              <a:t>// Will resize the array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  <a:cs typeface="Consolas" pitchFamily="49" charset="0"/>
              </a:rPr>
              <a:t>console.log(nums);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  <a:cs typeface="Consolas" pitchFamily="49" charset="0"/>
              </a:rPr>
              <a:t>// [10, 20, 30,</a:t>
            </a:r>
            <a:r>
              <a:rPr lang="bg-BG" sz="2800" b="1" i="1" noProof="1">
                <a:solidFill>
                  <a:schemeClr val="accent2"/>
                </a:solidFill>
                <a:latin typeface="Consolas" panose="020B0609020204030204" pitchFamily="49" charset="0"/>
                <a:cs typeface="Consolas" pitchFamily="49" charset="0"/>
              </a:rPr>
              <a:t> &lt;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  <a:cs typeface="Consolas" pitchFamily="49" charset="0"/>
              </a:rPr>
              <a:t>empty&gt;, 50]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  <a:cs typeface="Consolas" pitchFamily="49" charset="0"/>
              </a:rPr>
              <a:t>console.log(nums.length);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  <a:cs typeface="Consolas" pitchFamily="49" charset="0"/>
              </a:rPr>
              <a:t>// 5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  <a:cs typeface="Consolas" pitchFamily="49" charset="0"/>
              </a:rPr>
              <a:t>console.log(nums[3]);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  <a:cs typeface="Consolas" pitchFamily="49" charset="0"/>
              </a:rPr>
              <a:t>// undefined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762001" y="4184119"/>
            <a:ext cx="10668000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console.log(nums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[-5]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);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undefined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nums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[-5]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= -5;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Will not resize the array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console.log(nums[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-5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], nums.length);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bg-BG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-5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5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0563646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D040CD-83C7-433A-AD18-542F381AC50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Another way to </a:t>
            </a:r>
            <a:r>
              <a:rPr lang="en-US" b="1" dirty="0">
                <a:solidFill>
                  <a:schemeClr val="bg1"/>
                </a:solidFill>
              </a:rPr>
              <a:t>add</a:t>
            </a:r>
            <a:r>
              <a:rPr lang="en-US" dirty="0"/>
              <a:t> elements in a JS array is to use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push</a:t>
            </a:r>
            <a:r>
              <a:rPr lang="en-US" dirty="0"/>
              <a:t>: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468A511-5250-4ECE-A190-2E34425CF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Pushing Elements in Array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0A956E-58D8-4409-BADD-5A8CEE4A4F10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2506621" y="2394000"/>
            <a:ext cx="7819379" cy="1689281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0" indent="0">
              <a:buNone/>
            </a:pPr>
            <a:r>
              <a:rPr lang="en-GB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let arr = [10, 20, 30];</a:t>
            </a:r>
            <a:endParaRPr lang="en-US" sz="2400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arr.push(40); </a:t>
            </a:r>
            <a:r>
              <a:rPr lang="en-US" sz="2400" b="1" dirty="0">
                <a:solidFill>
                  <a:schemeClr val="accent2"/>
                </a:solidFill>
                <a:latin typeface="Consolas" panose="020B0609020204030204" pitchFamily="49" charset="0"/>
              </a:rPr>
              <a:t>// Adds an element at the end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console.log(arr); </a:t>
            </a:r>
            <a:r>
              <a:rPr lang="en-US" sz="2400" b="1" dirty="0">
                <a:solidFill>
                  <a:schemeClr val="accent2"/>
                </a:solidFill>
                <a:latin typeface="Consolas" panose="020B0609020204030204" pitchFamily="49" charset="0"/>
              </a:rPr>
              <a:t>// [10, 20, 30, 40]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52729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BEDA488-2E0F-463A-BEF5-72AA9956F6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1" y="1143000"/>
            <a:ext cx="2743198" cy="274319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Array Iteration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Using a for Loop</a:t>
            </a:r>
          </a:p>
        </p:txBody>
      </p:sp>
    </p:spTree>
    <p:extLst>
      <p:ext uri="{BB962C8B-B14F-4D97-AF65-F5344CB8AC3E}">
        <p14:creationId xmlns:p14="http://schemas.microsoft.com/office/powerpoint/2010/main" val="1493995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spcAft>
                <a:spcPts val="20000"/>
              </a:spcAft>
              <a:buFont typeface="Wingdings" panose="05000000000000000000" pitchFamily="2" charset="2"/>
              <a:buChar char="§"/>
            </a:pPr>
            <a:r>
              <a:rPr lang="en-US" dirty="0"/>
              <a:t>To print all array elements, a for-loop can be used</a:t>
            </a:r>
          </a:p>
          <a:p>
            <a:pPr marL="457200" indent="-457200">
              <a:lnSpc>
                <a:spcPct val="100000"/>
              </a:lnSpc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dirty="0"/>
              <a:t>Print array elements using </a:t>
            </a:r>
            <a:r>
              <a:rPr lang="en-US" b="1" dirty="0" err="1">
                <a:solidFill>
                  <a:schemeClr val="bg1"/>
                </a:solidFill>
              </a:rPr>
              <a:t>toString</a:t>
            </a:r>
            <a:r>
              <a:rPr lang="en-US" b="1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550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Printing Arrays On the Console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764546" y="1920575"/>
            <a:ext cx="9923647" cy="237254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800" b="1" dirty="0">
                <a:latin typeface="Consolas" panose="020B0609020204030204" pitchFamily="49" charset="0"/>
              </a:rPr>
              <a:t>let capitals = ['Sofia', 'Washington', 'London'];</a:t>
            </a:r>
          </a:p>
          <a:p>
            <a:br>
              <a:rPr lang="en-GB" sz="2800" b="1" dirty="0">
                <a:latin typeface="Consolas" panose="020B0609020204030204" pitchFamily="49" charset="0"/>
              </a:rPr>
            </a:br>
            <a:r>
              <a:rPr lang="en-GB" sz="2800" b="1" dirty="0">
                <a:latin typeface="Consolas" panose="020B0609020204030204" pitchFamily="49" charset="0"/>
              </a:rPr>
              <a:t>for (let i = 0; i &lt; capitals.</a:t>
            </a:r>
            <a:r>
              <a:rPr lang="en-GB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length</a:t>
            </a:r>
            <a:r>
              <a:rPr lang="en-GB" sz="2800" b="1" dirty="0">
                <a:latin typeface="Consolas" panose="020B0609020204030204" pitchFamily="49" charset="0"/>
              </a:rPr>
              <a:t>; i++){</a:t>
            </a:r>
          </a:p>
          <a:p>
            <a:r>
              <a:rPr lang="en-GB" sz="2800" b="1" dirty="0">
                <a:latin typeface="Consolas" panose="020B0609020204030204" pitchFamily="49" charset="0"/>
              </a:rPr>
              <a:t> console.log(capitals[</a:t>
            </a:r>
            <a:r>
              <a:rPr lang="en-GB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GB" sz="2800" b="1" dirty="0">
                <a:latin typeface="Consolas" panose="020B0609020204030204" pitchFamily="49" charset="0"/>
              </a:rPr>
              <a:t>]);</a:t>
            </a:r>
          </a:p>
          <a:p>
            <a:r>
              <a:rPr lang="en-GB" sz="28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771146" y="5105592"/>
            <a:ext cx="7091414" cy="107988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800" b="1" dirty="0">
                <a:latin typeface="Consolas" panose="020B0609020204030204" pitchFamily="49" charset="0"/>
              </a:rPr>
              <a:t>console.log(capitals</a:t>
            </a:r>
            <a:r>
              <a:rPr lang="en-GB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.toString()</a:t>
            </a:r>
            <a:r>
              <a:rPr lang="en-GB" sz="2800" b="1" dirty="0">
                <a:latin typeface="Consolas" panose="020B0609020204030204" pitchFamily="49" charset="0"/>
              </a:rPr>
              <a:t>)</a:t>
            </a:r>
          </a:p>
          <a:p>
            <a:r>
              <a:rPr lang="en-GB" sz="28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Sofia,Washington,London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98255055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2800" dirty="0"/>
              <a:t>Receive a number </a:t>
            </a:r>
            <a:r>
              <a:rPr lang="en-US" sz="2800" b="1" dirty="0">
                <a:solidFill>
                  <a:schemeClr val="bg1"/>
                </a:solidFill>
              </a:rPr>
              <a:t>n</a:t>
            </a:r>
            <a:r>
              <a:rPr lang="en-US" sz="2800" dirty="0"/>
              <a:t> and an </a:t>
            </a:r>
            <a:r>
              <a:rPr lang="en-US" sz="2800" b="1" dirty="0">
                <a:solidFill>
                  <a:schemeClr val="bg1"/>
                </a:solidFill>
              </a:rPr>
              <a:t>array</a:t>
            </a:r>
            <a:r>
              <a:rPr lang="en-US" sz="2800" dirty="0"/>
              <a:t> of elements, </a:t>
            </a:r>
            <a:r>
              <a:rPr lang="en-US" sz="2800" b="1" dirty="0">
                <a:solidFill>
                  <a:schemeClr val="bg1"/>
                </a:solidFill>
              </a:rPr>
              <a:t>create</a:t>
            </a:r>
            <a:r>
              <a:rPr lang="en-US" sz="2800" dirty="0"/>
              <a:t> a </a:t>
            </a:r>
            <a:r>
              <a:rPr lang="en-US" sz="2800" b="1" dirty="0">
                <a:solidFill>
                  <a:schemeClr val="bg1"/>
                </a:solidFill>
              </a:rPr>
              <a:t>new</a:t>
            </a:r>
            <a:r>
              <a:rPr lang="en-US" sz="2800" dirty="0"/>
              <a:t> array with </a:t>
            </a:r>
            <a:r>
              <a:rPr lang="en-US" sz="2800" b="1" dirty="0">
                <a:solidFill>
                  <a:schemeClr val="bg1"/>
                </a:solidFill>
              </a:rPr>
              <a:t>n</a:t>
            </a:r>
            <a:r>
              <a:rPr lang="en-US" sz="2800" dirty="0"/>
              <a:t> </a:t>
            </a:r>
            <a:br>
              <a:rPr lang="en-US" sz="2800" dirty="0"/>
            </a:br>
            <a:r>
              <a:rPr lang="en-US" sz="2800" dirty="0"/>
              <a:t>numbers, </a:t>
            </a:r>
            <a:r>
              <a:rPr lang="en-US" sz="2800" b="1" dirty="0">
                <a:solidFill>
                  <a:schemeClr val="bg1"/>
                </a:solidFill>
              </a:rPr>
              <a:t>reverse</a:t>
            </a:r>
            <a:r>
              <a:rPr lang="en-US" sz="2800" dirty="0"/>
              <a:t> it and print its elements on a single line, space-separated: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Reverse an Array of Numbers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824876" y="2673876"/>
            <a:ext cx="734484" cy="255454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10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20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30</a:t>
            </a:r>
            <a:endParaRPr lang="en-US" sz="3200" b="1" noProof="1">
              <a:latin typeface="Consolas" panose="020B0609020204030204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anose="020B0609020204030204" pitchFamily="49" charset="0"/>
              </a:rPr>
              <a:t>40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471363" y="3551281"/>
            <a:ext cx="246045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30 20 10</a:t>
            </a:r>
            <a:endParaRPr lang="it-IT" sz="3200" b="1" noProof="1">
              <a:latin typeface="Consolas" panose="020B0609020204030204" pitchFamily="49" charset="0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2769114" y="3639800"/>
            <a:ext cx="473861" cy="34618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6508809" y="2667001"/>
            <a:ext cx="758485" cy="255454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4</a:t>
            </a:r>
            <a:b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bg-BG" sz="3200" b="1" noProof="1">
                <a:latin typeface="Consolas" panose="020B0609020204030204" pitchFamily="49" charset="0"/>
              </a:rPr>
              <a:t>-1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20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9</a:t>
            </a:r>
            <a:r>
              <a:rPr lang="en-GB" sz="3200" b="1" noProof="1">
                <a:latin typeface="Consolas" panose="020B0609020204030204" pitchFamily="49" charset="0"/>
              </a:rPr>
              <a:t>9</a:t>
            </a:r>
            <a:endParaRPr lang="bg-BG" sz="3200" b="1" noProof="1">
              <a:latin typeface="Consolas" panose="020B0609020204030204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8169414" y="3526831"/>
            <a:ext cx="2727186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5 99 20 -1</a:t>
            </a:r>
            <a:endParaRPr lang="it-IT" sz="3200" b="1" noProof="1">
              <a:latin typeface="Consolas" panose="020B0609020204030204" pitchFamily="49" charset="0"/>
            </a:endParaRPr>
          </a:p>
        </p:txBody>
      </p:sp>
      <p:sp>
        <p:nvSpPr>
          <p:cNvPr id="23" name="Right Arrow 22"/>
          <p:cNvSpPr/>
          <p:nvPr/>
        </p:nvSpPr>
        <p:spPr>
          <a:xfrm>
            <a:off x="7467600" y="3633838"/>
            <a:ext cx="473861" cy="34618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35559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21" grpId="0" animBg="1"/>
      <p:bldP spid="22" grpId="0" animBg="1"/>
      <p:bldP spid="2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Reverse an Array of Integers</a:t>
            </a: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2133600" y="1308898"/>
            <a:ext cx="8033236" cy="463470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00" b="1" noProof="1">
                <a:latin typeface="Consolas" pitchFamily="49" charset="0"/>
              </a:rPr>
              <a:t>function reverse(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</a:rPr>
              <a:t>n</a:t>
            </a:r>
            <a:r>
              <a:rPr lang="en-US" sz="2300" b="1" noProof="1">
                <a:latin typeface="Consolas" pitchFamily="49" charset="0"/>
              </a:rPr>
              <a:t>, 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</a:rPr>
              <a:t>inputArr</a:t>
            </a:r>
            <a:r>
              <a:rPr lang="en-US" sz="2300" b="1" noProof="1">
                <a:latin typeface="Consolas" pitchFamily="49" charset="0"/>
              </a:rPr>
              <a:t>) {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00" b="1" noProof="1">
                <a:latin typeface="Consolas" pitchFamily="49" charset="0"/>
              </a:rPr>
              <a:t>  let arr = [];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00" b="1" noProof="1">
                <a:latin typeface="Consolas" pitchFamily="49" charset="0"/>
              </a:rPr>
              <a:t>  for (let i = 0; i &lt; n; i++) 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00" b="1" noProof="1">
                <a:latin typeface="Consolas" pitchFamily="49" charset="0"/>
              </a:rPr>
              <a:t>    arr.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</a:rPr>
              <a:t>push</a:t>
            </a:r>
            <a:r>
              <a:rPr lang="en-US" sz="2300" b="1" noProof="1">
                <a:latin typeface="Consolas" pitchFamily="49" charset="0"/>
              </a:rPr>
              <a:t>(inputArr[i]);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00" b="1" noProof="1">
                <a:latin typeface="Consolas" pitchFamily="49" charset="0"/>
              </a:rPr>
              <a:t>  let output = '';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00" b="1" noProof="1">
                <a:latin typeface="Consolas" pitchFamily="49" charset="0"/>
              </a:rPr>
              <a:t>  for (let i = 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</a:rPr>
              <a:t>arr.length - 1</a:t>
            </a:r>
            <a:r>
              <a:rPr lang="en-US" sz="2300" b="1" noProof="1">
                <a:latin typeface="Consolas" pitchFamily="49" charset="0"/>
              </a:rPr>
              <a:t>; i &gt;= 0; i--)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00" b="1" noProof="1">
                <a:latin typeface="Consolas" pitchFamily="49" charset="0"/>
              </a:rPr>
              <a:t>  </a:t>
            </a:r>
            <a:r>
              <a:rPr lang="bg-BG" sz="2300" b="1" noProof="1">
                <a:latin typeface="Consolas" pitchFamily="49" charset="0"/>
              </a:rPr>
              <a:t>  </a:t>
            </a:r>
            <a:r>
              <a:rPr lang="en-US" sz="2300" b="1" noProof="1">
                <a:latin typeface="Consolas" pitchFamily="49" charset="0"/>
              </a:rPr>
              <a:t>output += `${arr[i]} `;  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00" b="1" noProof="1">
                <a:latin typeface="Consolas" pitchFamily="49" charset="0"/>
              </a:rPr>
              <a:t>  console.log(output);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00" b="1" noProof="1">
                <a:latin typeface="Consolas" pitchFamily="49" charset="0"/>
              </a:rPr>
              <a:t>}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D0E3C8A-5A92-443C-B00B-95920DBD2480}"/>
              </a:ext>
            </a:extLst>
          </p:cNvPr>
          <p:cNvSpPr/>
          <p:nvPr/>
        </p:nvSpPr>
        <p:spPr>
          <a:xfrm>
            <a:off x="753227" y="6372299"/>
            <a:ext cx="10668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Test the solution</a:t>
            </a:r>
            <a:r>
              <a:rPr lang="bg-BG" dirty="0"/>
              <a:t>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https://judge.softuni.bg/Contests/Compete/Index/2207#3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996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2040" y="1196127"/>
            <a:ext cx="11808021" cy="5185625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3200" dirty="0"/>
              <a:t>Use for-loop: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endParaRPr lang="en-US" sz="3200" dirty="0"/>
          </a:p>
          <a:p>
            <a:pPr>
              <a:lnSpc>
                <a:spcPct val="100000"/>
              </a:lnSpc>
              <a:spcAft>
                <a:spcPts val="0"/>
              </a:spcAft>
            </a:pPr>
            <a:endParaRPr lang="en-US" sz="3200" dirty="0"/>
          </a:p>
          <a:p>
            <a:pPr>
              <a:lnSpc>
                <a:spcPct val="100000"/>
              </a:lnSpc>
              <a:spcAft>
                <a:spcPts val="0"/>
              </a:spcAft>
            </a:pPr>
            <a:endParaRPr lang="en-US" sz="3200" dirty="0"/>
          </a:p>
          <a:p>
            <a:pPr marL="457200" indent="-457200">
              <a:lnSpc>
                <a:spcPct val="100000"/>
              </a:lnSpc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3200" dirty="0"/>
              <a:t>Use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join(separator):</a:t>
            </a:r>
            <a:endParaRPr lang="en-US" sz="3200" dirty="0"/>
          </a:p>
        </p:txBody>
      </p:sp>
      <p:sp>
        <p:nvSpPr>
          <p:cNvPr id="5509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Printing Arrays with for / Join</a:t>
            </a:r>
            <a:endParaRPr lang="en-US" noProof="1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78595" y="4224650"/>
            <a:ext cx="7880190" cy="215710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nn-NO" sz="2399" b="1" noProof="1">
                <a:latin typeface="Consolas" pitchFamily="49" charset="0"/>
              </a:rPr>
              <a:t>let nums = [ 1, 2, 3 ];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console.log(</a:t>
            </a:r>
            <a:r>
              <a:rPr lang="nn-NO" sz="2399" b="1" noProof="1">
                <a:solidFill>
                  <a:schemeClr val="bg1"/>
                </a:solidFill>
                <a:latin typeface="Consolas" pitchFamily="49" charset="0"/>
              </a:rPr>
              <a:t>nums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.join(', ')</a:t>
            </a:r>
            <a:r>
              <a:rPr lang="en-US" sz="2399" b="1" noProof="1">
                <a:latin typeface="Consolas" pitchFamily="49" charset="0"/>
              </a:rPr>
              <a:t>); </a:t>
            </a:r>
            <a:r>
              <a:rPr lang="en-US" sz="2399" b="1" i="1" noProof="1">
                <a:solidFill>
                  <a:schemeClr val="accent2"/>
                </a:solidFill>
                <a:latin typeface="Consolas" pitchFamily="49" charset="0"/>
              </a:rPr>
              <a:t>// 1, 2, 3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let words = [ "one", "two" ];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console.log(</a:t>
            </a:r>
            <a:r>
              <a:rPr lang="nn-NO" sz="2399" b="1" noProof="1">
                <a:solidFill>
                  <a:schemeClr val="bg1"/>
                </a:solidFill>
                <a:latin typeface="Consolas" pitchFamily="49" charset="0"/>
              </a:rPr>
              <a:t>nums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.join(' - ')</a:t>
            </a:r>
            <a:r>
              <a:rPr lang="en-US" sz="2399" b="1" noProof="1">
                <a:latin typeface="Consolas" pitchFamily="49" charset="0"/>
              </a:rPr>
              <a:t>); </a:t>
            </a:r>
            <a:r>
              <a:rPr lang="en-US" sz="2399" b="1" i="1" noProof="1">
                <a:solidFill>
                  <a:schemeClr val="accent2"/>
                </a:solidFill>
                <a:latin typeface="Consolas" pitchFamily="49" charset="0"/>
              </a:rPr>
              <a:t>// one - two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78594" y="1795118"/>
            <a:ext cx="6789007" cy="16338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nn-NO" sz="2399" b="1" noProof="1">
                <a:latin typeface="Consolas" pitchFamily="49" charset="0"/>
              </a:rPr>
              <a:t>let arr = [ 1, 2, 3, 4, 5 ];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nn-NO" sz="2399" b="1" noProof="1">
                <a:latin typeface="Consolas" pitchFamily="49" charset="0"/>
              </a:rPr>
              <a:t>for (let i = 0; i &lt; arr.length; i++)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nn-NO" sz="2399" b="1" noProof="1">
                <a:latin typeface="Consolas" pitchFamily="49" charset="0"/>
              </a:rPr>
              <a:t>    console.log(arr[i]);</a:t>
            </a:r>
            <a:endParaRPr lang="en-US" sz="2399" b="1" noProof="1">
              <a:latin typeface="Consolas" pitchFamily="49" charset="0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17866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0915" grpId="0" uiExpand="1" build="p"/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C603285-689A-4E41-8F77-BD9FEA5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 of Contents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A566F-0E0E-4BF9-A3B0-6F01080380A3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90406" y="1300000"/>
            <a:ext cx="9048750" cy="5207000"/>
          </a:xfrm>
        </p:spPr>
        <p:txBody>
          <a:bodyPr/>
          <a:lstStyle/>
          <a:p>
            <a:r>
              <a:rPr lang="en-GB" sz="3600" dirty="0"/>
              <a:t>Definition</a:t>
            </a:r>
          </a:p>
          <a:p>
            <a:r>
              <a:rPr lang="en-GB" sz="3600" dirty="0"/>
              <a:t>Operations</a:t>
            </a:r>
          </a:p>
          <a:p>
            <a:r>
              <a:rPr lang="en-GB" sz="3600" dirty="0"/>
              <a:t>Array Iteration</a:t>
            </a:r>
          </a:p>
          <a:p>
            <a:r>
              <a:rPr lang="en-US" sz="3600" dirty="0"/>
              <a:t>For-in and For-of loops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68783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Receive an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array of strings</a:t>
            </a:r>
            <a:r>
              <a:rPr lang="en-US" dirty="0"/>
              <a:t> (space separated values), </a:t>
            </a:r>
            <a:r>
              <a:rPr lang="en-US" b="1" dirty="0">
                <a:solidFill>
                  <a:schemeClr val="bg1"/>
                </a:solidFill>
              </a:rPr>
              <a:t>reverse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it</a:t>
            </a:r>
            <a:r>
              <a:rPr lang="en-US" dirty="0"/>
              <a:t> 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print</a:t>
            </a:r>
            <a:r>
              <a:rPr lang="en-US" dirty="0"/>
              <a:t> its elements:</a:t>
            </a:r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  <a:spcBef>
                <a:spcPts val="2400"/>
              </a:spcBef>
            </a:pPr>
            <a:r>
              <a:rPr lang="en-US" dirty="0"/>
              <a:t>Reversing array elements: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Reverse Array of Strings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38201" y="2593809"/>
            <a:ext cx="1949399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a b c d e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592119" y="2590800"/>
            <a:ext cx="197828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e d c b a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2999358" y="2695863"/>
            <a:ext cx="381000" cy="346180"/>
          </a:xfrm>
          <a:prstGeom prst="rightArrow">
            <a:avLst/>
          </a:prstGeom>
          <a:solidFill>
            <a:schemeClr val="tx1">
              <a:alpha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248400" y="2590800"/>
            <a:ext cx="220096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-1 </a:t>
            </a:r>
            <a:r>
              <a:rPr lang="en-US" sz="2800" b="1" noProof="1">
                <a:latin typeface="Consolas" panose="020B0609020204030204" pitchFamily="49" charset="0"/>
              </a:rPr>
              <a:t>hi</a:t>
            </a:r>
            <a:r>
              <a:rPr lang="bg-BG" sz="2800" b="1" noProof="1">
                <a:latin typeface="Consolas" panose="020B0609020204030204" pitchFamily="49" charset="0"/>
              </a:rPr>
              <a:t> </a:t>
            </a:r>
            <a:r>
              <a:rPr lang="en-US" sz="2800" b="1" noProof="1">
                <a:latin typeface="Consolas" panose="020B0609020204030204" pitchFamily="49" charset="0"/>
              </a:rPr>
              <a:t>ho</a:t>
            </a:r>
            <a:r>
              <a:rPr lang="bg-BG" sz="2800" b="1" noProof="1">
                <a:latin typeface="Consolas" panose="020B0609020204030204" pitchFamily="49" charset="0"/>
              </a:rPr>
              <a:t> </a:t>
            </a:r>
            <a:r>
              <a:rPr lang="en-US" sz="2800" b="1" noProof="1">
                <a:latin typeface="Consolas" panose="020B0609020204030204" pitchFamily="49" charset="0"/>
              </a:rPr>
              <a:t>w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9253884" y="2590800"/>
            <a:ext cx="2176116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w ho hi -1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8661124" y="2695863"/>
            <a:ext cx="381000" cy="346180"/>
          </a:xfrm>
          <a:prstGeom prst="rightArrow">
            <a:avLst/>
          </a:prstGeom>
          <a:solidFill>
            <a:schemeClr val="tx1">
              <a:alpha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3680713" y="5354143"/>
            <a:ext cx="68044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a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4717452" y="5354143"/>
            <a:ext cx="68044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b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5754191" y="5354143"/>
            <a:ext cx="68044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c</a:t>
            </a: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6790930" y="5354143"/>
            <a:ext cx="68044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d</a:t>
            </a: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7827669" y="5354143"/>
            <a:ext cx="68044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e</a:t>
            </a:r>
          </a:p>
        </p:txBody>
      </p:sp>
      <p:cxnSp>
        <p:nvCxnSpPr>
          <p:cNvPr id="18" name="Curved Connector 17"/>
          <p:cNvCxnSpPr>
            <a:stCxn id="13" idx="0"/>
            <a:endCxn id="17" idx="0"/>
          </p:cNvCxnSpPr>
          <p:nvPr/>
        </p:nvCxnSpPr>
        <p:spPr>
          <a:xfrm rot="5400000" flipH="1" flipV="1">
            <a:off x="6094412" y="3280665"/>
            <a:ext cx="12700" cy="4146956"/>
          </a:xfrm>
          <a:prstGeom prst="curvedConnector3">
            <a:avLst>
              <a:gd name="adj1" fmla="val 1800000"/>
            </a:avLst>
          </a:prstGeom>
          <a:ln w="57150">
            <a:solidFill>
              <a:schemeClr val="tx1"/>
            </a:solidFill>
            <a:headEnd type="triangle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/>
          <p:cNvCxnSpPr>
            <a:stCxn id="14" idx="0"/>
            <a:endCxn id="16" idx="0"/>
          </p:cNvCxnSpPr>
          <p:nvPr/>
        </p:nvCxnSpPr>
        <p:spPr>
          <a:xfrm rot="5400000" flipH="1" flipV="1">
            <a:off x="6094412" y="4317404"/>
            <a:ext cx="12700" cy="2073478"/>
          </a:xfrm>
          <a:prstGeom prst="curvedConnector3">
            <a:avLst>
              <a:gd name="adj1" fmla="val 1800000"/>
            </a:avLst>
          </a:prstGeom>
          <a:ln w="57150">
            <a:solidFill>
              <a:schemeClr val="tx1"/>
            </a:solidFill>
            <a:headEnd type="triangle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319486" y="4210594"/>
            <a:ext cx="15499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exchange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91515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  <p:bldP spid="11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3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Reverse Array of Strings</a:t>
            </a: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1373090" y="1419382"/>
            <a:ext cx="9647837" cy="446542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3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function reverse(arr) {</a:t>
            </a:r>
          </a:p>
          <a:p>
            <a:pPr defTabSz="1218438" latinLnBrk="1">
              <a:spcBef>
                <a:spcPts val="3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  for (let i = 0; i &lt; arr.length / 2; i++) {</a:t>
            </a:r>
          </a:p>
          <a:p>
            <a:pPr defTabSz="1218438" latinLnBrk="1">
              <a:spcBef>
                <a:spcPts val="3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    let oldElement = arr[i];</a:t>
            </a:r>
          </a:p>
          <a:p>
            <a:pPr defTabSz="1218438" latinLnBrk="1">
              <a:spcBef>
                <a:spcPts val="3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    let previousIndex = arr.length - 1 - i;</a:t>
            </a:r>
          </a:p>
          <a:p>
            <a:pPr defTabSz="1218438" latinLnBrk="1">
              <a:spcBef>
                <a:spcPts val="3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    arr[i] = arr[previousIndex];</a:t>
            </a:r>
          </a:p>
          <a:p>
            <a:pPr defTabSz="1218438" latinLnBrk="1">
              <a:spcBef>
                <a:spcPts val="3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    arr[previousIndex] = oldElement;</a:t>
            </a:r>
          </a:p>
          <a:p>
            <a:pPr defTabSz="1218438" latinLnBrk="1">
              <a:spcBef>
                <a:spcPts val="3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  }</a:t>
            </a:r>
          </a:p>
          <a:p>
            <a:pPr defTabSz="1218438" latinLnBrk="1">
              <a:spcBef>
                <a:spcPts val="3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  console.log(arr.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join</a:t>
            </a:r>
            <a:r>
              <a:rPr lang="en-US" sz="2400" b="1" noProof="1">
                <a:latin typeface="Consolas" pitchFamily="49" charset="0"/>
              </a:rPr>
              <a:t>(' '));</a:t>
            </a:r>
          </a:p>
          <a:p>
            <a:pPr defTabSz="1218438" latinLnBrk="1">
              <a:spcBef>
                <a:spcPts val="3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}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4F2A17-40B5-40A3-9763-DB544640C747}"/>
              </a:ext>
            </a:extLst>
          </p:cNvPr>
          <p:cNvSpPr/>
          <p:nvPr/>
        </p:nvSpPr>
        <p:spPr>
          <a:xfrm>
            <a:off x="753227" y="6372299"/>
            <a:ext cx="10668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Test the solution</a:t>
            </a:r>
            <a:r>
              <a:rPr lang="bg-BG" dirty="0"/>
              <a:t>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https://judge.softuni.bg/Contests/Compete/Index/2207#3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944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C509B09-81B5-4806-8B1A-B938E0EB3A8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990600"/>
            <a:ext cx="3352800" cy="3352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For-in, For-of Loops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Alternative Way to Iterate</a:t>
            </a:r>
          </a:p>
        </p:txBody>
      </p:sp>
    </p:spTree>
    <p:extLst>
      <p:ext uri="{BB962C8B-B14F-4D97-AF65-F5344CB8AC3E}">
        <p14:creationId xmlns:p14="http://schemas.microsoft.com/office/powerpoint/2010/main" val="2006304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EC4E25-94E7-4515-B190-FE054E06E2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Iterates through all </a:t>
            </a:r>
            <a:r>
              <a:rPr lang="en-GB" b="1" dirty="0">
                <a:solidFill>
                  <a:schemeClr val="bg1"/>
                </a:solidFill>
              </a:rPr>
              <a:t>elements</a:t>
            </a:r>
            <a:r>
              <a:rPr lang="en-GB" dirty="0"/>
              <a:t> in a collection</a:t>
            </a:r>
          </a:p>
          <a:p>
            <a:r>
              <a:rPr lang="en-GB" dirty="0"/>
              <a:t>Cannot access the current index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093B491-40FF-4CC3-AD23-0DB575619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For-of Loop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2502AF08-FA6E-4C07-BF13-49B2FF9D33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5020" y="2991843"/>
            <a:ext cx="7924800" cy="18185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800" b="1" dirty="0">
                <a:solidFill>
                  <a:schemeClr val="bg1"/>
                </a:solidFill>
                <a:latin typeface="Consolas" pitchFamily="49" charset="0"/>
              </a:rPr>
              <a:t>for </a:t>
            </a:r>
            <a:r>
              <a:rPr lang="en-GB" sz="2800" b="1" dirty="0">
                <a:latin typeface="Consolas" pitchFamily="49" charset="0"/>
              </a:rPr>
              <a:t>(let </a:t>
            </a:r>
            <a:r>
              <a:rPr lang="en-GB" sz="2800" b="1" dirty="0">
                <a:solidFill>
                  <a:schemeClr val="bg1"/>
                </a:solidFill>
                <a:latin typeface="Consolas" pitchFamily="49" charset="0"/>
              </a:rPr>
              <a:t>el of collection</a:t>
            </a:r>
            <a:r>
              <a:rPr lang="en-GB" sz="2800" b="1" dirty="0">
                <a:latin typeface="Consolas" pitchFamily="49" charset="0"/>
              </a:rPr>
              <a:t>) </a:t>
            </a:r>
            <a:r>
              <a:rPr lang="en-GB" sz="2800" b="1" dirty="0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800" b="1" dirty="0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    </a:t>
            </a:r>
            <a:r>
              <a:rPr lang="en-GB" sz="2800" b="1" i="1" dirty="0">
                <a:solidFill>
                  <a:schemeClr val="accent2"/>
                </a:solidFill>
                <a:latin typeface="Consolas" pitchFamily="49" charset="0"/>
              </a:rPr>
              <a:t>// Process the value here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800" b="1" dirty="0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}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C4CA236-8FE0-4BB0-9BE3-BE229343BD41}"/>
              </a:ext>
            </a:extLst>
          </p:cNvPr>
          <p:cNvGrpSpPr/>
          <p:nvPr/>
        </p:nvGrpSpPr>
        <p:grpSpPr>
          <a:xfrm>
            <a:off x="8991600" y="1990991"/>
            <a:ext cx="2819400" cy="2819400"/>
            <a:chOff x="8599852" y="3338140"/>
            <a:chExt cx="2819400" cy="2819400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93F86E19-8424-40BB-A69B-AF49DC0023F1}"/>
                </a:ext>
              </a:extLst>
            </p:cNvPr>
            <p:cNvSpPr/>
            <p:nvPr/>
          </p:nvSpPr>
          <p:spPr bwMode="auto">
            <a:xfrm>
              <a:off x="8599852" y="3338140"/>
              <a:ext cx="2819400" cy="28194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0493ACE-E47C-4D15-A25F-33F252AE62A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47672" y="3485960"/>
              <a:ext cx="2523760" cy="252376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54405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084FCC8-35CA-406F-A453-E8E5B29C393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981201" y="1348535"/>
            <a:ext cx="7997445" cy="3395261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200" dirty="0">
                <a:solidFill>
                  <a:schemeClr val="tx1"/>
                </a:solidFill>
              </a:rPr>
              <a:t>let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>
                <a:solidFill>
                  <a:schemeClr val="tx1"/>
                </a:solidFill>
              </a:rPr>
              <a:t>numbers = [ 1, 2, 3, 4, 5 ];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200" dirty="0">
                <a:solidFill>
                  <a:schemeClr val="tx1"/>
                </a:solidFill>
              </a:rPr>
              <a:t>let output = '';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200" dirty="0">
                <a:solidFill>
                  <a:schemeClr val="tx1"/>
                </a:solidFill>
              </a:rPr>
              <a:t>for (</a:t>
            </a:r>
            <a:r>
              <a:rPr lang="en-US" sz="3200" dirty="0">
                <a:solidFill>
                  <a:schemeClr val="bg1"/>
                </a:solidFill>
              </a:rPr>
              <a:t>let </a:t>
            </a:r>
            <a:r>
              <a:rPr lang="en-US" sz="3200" dirty="0">
                <a:solidFill>
                  <a:schemeClr val="tx1"/>
                </a:solidFill>
              </a:rPr>
              <a:t>number </a:t>
            </a:r>
            <a:r>
              <a:rPr lang="en-US" sz="3200" dirty="0">
                <a:solidFill>
                  <a:schemeClr val="bg1"/>
                </a:solidFill>
              </a:rPr>
              <a:t>of </a:t>
            </a:r>
            <a:r>
              <a:rPr lang="en-US" sz="3200" dirty="0">
                <a:solidFill>
                  <a:schemeClr val="tx1"/>
                </a:solidFill>
              </a:rPr>
              <a:t>numbers)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200" dirty="0">
                <a:solidFill>
                  <a:schemeClr val="tx1"/>
                </a:solidFill>
              </a:rPr>
              <a:t>    output += `${number} `;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200" dirty="0">
                <a:solidFill>
                  <a:schemeClr val="tx1"/>
                </a:solidFill>
              </a:rPr>
              <a:t>console.log(output);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F1198EB-1319-4E52-B4FC-212A15A9A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 an Array with For-of</a:t>
            </a:r>
          </a:p>
        </p:txBody>
      </p:sp>
      <p:sp>
        <p:nvSpPr>
          <p:cNvPr id="12" name="Arrow: Bent 11">
            <a:extLst>
              <a:ext uri="{FF2B5EF4-FFF2-40B4-BE49-F238E27FC236}">
                <a16:creationId xmlns:a16="http://schemas.microsoft.com/office/drawing/2014/main" id="{E5869E72-F7A3-41B2-9919-3CB5E49B044A}"/>
              </a:ext>
            </a:extLst>
          </p:cNvPr>
          <p:cNvSpPr/>
          <p:nvPr/>
        </p:nvSpPr>
        <p:spPr bwMode="auto">
          <a:xfrm flipV="1">
            <a:off x="2743201" y="4782297"/>
            <a:ext cx="1456667" cy="1454339"/>
          </a:xfrm>
          <a:prstGeom prst="bentArrow">
            <a:avLst/>
          </a:prstGeom>
          <a:solidFill>
            <a:schemeClr val="dk2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817CD88-F92B-40EC-8E71-63A069454CA9}"/>
              </a:ext>
            </a:extLst>
          </p:cNvPr>
          <p:cNvSpPr/>
          <p:nvPr/>
        </p:nvSpPr>
        <p:spPr bwMode="auto">
          <a:xfrm>
            <a:off x="4572000" y="5334001"/>
            <a:ext cx="2590800" cy="902635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4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1 2 3 4 5 </a:t>
            </a:r>
            <a:endParaRPr lang="en-US" sz="4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63078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EC4E25-94E7-4515-B190-FE054E06E2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Iterates through all </a:t>
            </a:r>
            <a:r>
              <a:rPr lang="en-GB" b="1" dirty="0">
                <a:solidFill>
                  <a:schemeClr val="bg1"/>
                </a:solidFill>
              </a:rPr>
              <a:t>indexes</a:t>
            </a:r>
            <a:r>
              <a:rPr lang="en-GB" dirty="0"/>
              <a:t> in a collection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093B491-40FF-4CC3-AD23-0DB575619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For-in Loop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2502AF08-FA6E-4C07-BF13-49B2FF9D33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9519" y="2264694"/>
            <a:ext cx="7924800" cy="237254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800" b="1" dirty="0">
                <a:latin typeface="Consolas" panose="020B0609020204030204" pitchFamily="49" charset="0"/>
              </a:rPr>
              <a:t>let</a:t>
            </a:r>
            <a:r>
              <a:rPr lang="en-GB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GB" sz="2800" b="1" dirty="0">
                <a:latin typeface="Consolas" panose="020B0609020204030204" pitchFamily="49" charset="0"/>
              </a:rPr>
              <a:t>numbers = [ 5, 4, 3, 2, 1 ];</a:t>
            </a:r>
          </a:p>
          <a:p>
            <a:r>
              <a:rPr lang="en-GB" sz="2800" b="1" dirty="0">
                <a:latin typeface="Consolas" panose="020B0609020204030204" pitchFamily="49" charset="0"/>
              </a:rPr>
              <a:t>let output = '';</a:t>
            </a:r>
          </a:p>
          <a:p>
            <a:r>
              <a:rPr lang="en-GB" sz="2800" b="1" dirty="0">
                <a:latin typeface="Consolas" panose="020B0609020204030204" pitchFamily="49" charset="0"/>
              </a:rPr>
              <a:t>for (</a:t>
            </a:r>
            <a:r>
              <a:rPr lang="en-GB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let </a:t>
            </a:r>
            <a:r>
              <a:rPr lang="en-GB" sz="2800" b="1" dirty="0">
                <a:latin typeface="Consolas" panose="020B0609020204030204" pitchFamily="49" charset="0"/>
              </a:rPr>
              <a:t>index </a:t>
            </a:r>
            <a:r>
              <a:rPr lang="en-GB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in </a:t>
            </a:r>
            <a:r>
              <a:rPr lang="en-GB" sz="2800" b="1" dirty="0">
                <a:latin typeface="Consolas" panose="020B0609020204030204" pitchFamily="49" charset="0"/>
              </a:rPr>
              <a:t>numbers);</a:t>
            </a:r>
          </a:p>
          <a:p>
            <a:r>
              <a:rPr lang="en-GB" sz="2800" b="1" dirty="0">
                <a:latin typeface="Consolas" panose="020B0609020204030204" pitchFamily="49" charset="0"/>
              </a:rPr>
              <a:t>    output += `${index} `;</a:t>
            </a:r>
          </a:p>
          <a:p>
            <a:r>
              <a:rPr lang="en-GB" sz="2800" b="1" dirty="0">
                <a:latin typeface="Consolas" panose="020B0609020204030204" pitchFamily="49" charset="0"/>
              </a:rPr>
              <a:t>console.log(output);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C4CA236-8FE0-4BB0-9BE3-BE229343BD41}"/>
              </a:ext>
            </a:extLst>
          </p:cNvPr>
          <p:cNvGrpSpPr/>
          <p:nvPr/>
        </p:nvGrpSpPr>
        <p:grpSpPr>
          <a:xfrm>
            <a:off x="8991600" y="1965659"/>
            <a:ext cx="2819400" cy="2819400"/>
            <a:chOff x="8599852" y="3338140"/>
            <a:chExt cx="2819400" cy="2819400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93F86E19-8424-40BB-A69B-AF49DC0023F1}"/>
                </a:ext>
              </a:extLst>
            </p:cNvPr>
            <p:cNvSpPr/>
            <p:nvPr/>
          </p:nvSpPr>
          <p:spPr bwMode="auto">
            <a:xfrm>
              <a:off x="8599852" y="3338140"/>
              <a:ext cx="2819400" cy="28194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0493ACE-E47C-4D15-A25F-33F252AE62A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47672" y="3485960"/>
              <a:ext cx="2523760" cy="252376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" name="Arrow: Bent 11">
            <a:extLst>
              <a:ext uri="{FF2B5EF4-FFF2-40B4-BE49-F238E27FC236}">
                <a16:creationId xmlns:a16="http://schemas.microsoft.com/office/drawing/2014/main" id="{E5869E72-F7A3-41B2-9919-3CB5E49B044A}"/>
              </a:ext>
            </a:extLst>
          </p:cNvPr>
          <p:cNvSpPr/>
          <p:nvPr/>
        </p:nvSpPr>
        <p:spPr bwMode="auto">
          <a:xfrm flipV="1">
            <a:off x="3195588" y="5080593"/>
            <a:ext cx="1456667" cy="1454339"/>
          </a:xfrm>
          <a:prstGeom prst="bentArrow">
            <a:avLst/>
          </a:prstGeom>
          <a:solidFill>
            <a:schemeClr val="dk2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817CD88-F92B-40EC-8E71-63A069454CA9}"/>
              </a:ext>
            </a:extLst>
          </p:cNvPr>
          <p:cNvSpPr/>
          <p:nvPr/>
        </p:nvSpPr>
        <p:spPr bwMode="auto">
          <a:xfrm>
            <a:off x="5024387" y="5632297"/>
            <a:ext cx="2590800" cy="902635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4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0 1 2 3 4 </a:t>
            </a:r>
            <a:endParaRPr lang="en-US" sz="4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35285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Live Exercises</a:t>
            </a:r>
          </a:p>
        </p:txBody>
      </p:sp>
    </p:spTree>
    <p:extLst>
      <p:ext uri="{BB962C8B-B14F-4D97-AF65-F5344CB8AC3E}">
        <p14:creationId xmlns:p14="http://schemas.microsoft.com/office/powerpoint/2010/main" val="528902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606000" y="1735817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600" dirty="0">
                <a:solidFill>
                  <a:schemeClr val="bg2"/>
                </a:solidFill>
              </a:rPr>
              <a:t>Arrays are </a:t>
            </a:r>
            <a:r>
              <a:rPr lang="en-US" sz="3600" b="1" dirty="0">
                <a:solidFill>
                  <a:schemeClr val="bg1"/>
                </a:solidFill>
              </a:rPr>
              <a:t>sequence</a:t>
            </a:r>
            <a:r>
              <a:rPr lang="en-US" sz="3600" dirty="0">
                <a:solidFill>
                  <a:schemeClr val="bg2"/>
                </a:solidFill>
              </a:rPr>
              <a:t> of elements</a:t>
            </a:r>
          </a:p>
          <a:p>
            <a:pPr lvl="1"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</a:rPr>
              <a:t>Elements are numbered </a:t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200" dirty="0">
                <a:solidFill>
                  <a:schemeClr val="bg2"/>
                </a:solidFill>
              </a:rPr>
              <a:t>from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0</a:t>
            </a:r>
            <a:r>
              <a:rPr lang="en-US" sz="3200" dirty="0">
                <a:solidFill>
                  <a:schemeClr val="bg2"/>
                </a:solidFill>
              </a:rPr>
              <a:t> to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length-1</a:t>
            </a:r>
          </a:p>
          <a:p>
            <a:pPr>
              <a:lnSpc>
                <a:spcPct val="100000"/>
              </a:lnSpc>
            </a:pPr>
            <a:r>
              <a:rPr lang="en-US" sz="3600" dirty="0">
                <a:solidFill>
                  <a:schemeClr val="bg2"/>
                </a:solidFill>
              </a:rPr>
              <a:t>Creating an array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3600" dirty="0">
                <a:solidFill>
                  <a:schemeClr val="bg2"/>
                </a:solidFill>
              </a:rPr>
              <a:t>Accessing/Adding array elements</a:t>
            </a:r>
            <a:endParaRPr lang="en-US" sz="3600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3600" dirty="0">
                <a:solidFill>
                  <a:schemeClr val="bg2"/>
                </a:solidFill>
              </a:rPr>
              <a:t>Iterating through array elements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3600" dirty="0">
                <a:solidFill>
                  <a:schemeClr val="bg2"/>
                </a:solidFill>
              </a:rPr>
              <a:t>For-of and For-in loops</a:t>
            </a:r>
          </a:p>
          <a:p>
            <a:pPr>
              <a:lnSpc>
                <a:spcPct val="100000"/>
              </a:lnSpc>
            </a:pPr>
            <a:endParaRPr lang="en-US" sz="3200" dirty="0">
              <a:solidFill>
                <a:schemeClr val="bg2"/>
              </a:solidFill>
            </a:endParaRP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78155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5947" y="4535549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8697" y="4535549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0975" y="2475025"/>
            <a:ext cx="579233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8698" y="2475025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5765" y="1444763"/>
            <a:ext cx="2447538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8697" y="1444763"/>
            <a:ext cx="41847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8078" y="1444763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6237304" y="3505287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8698" y="3505287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4658" y="3505287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3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1111709" y="5565810"/>
            <a:ext cx="2873046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18" name="Picture 17">
            <a:hlinkClick r:id="rId25"/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684605" y="5654895"/>
            <a:ext cx="6474561" cy="774293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72885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C:\Trash\array.png">
            <a:extLst>
              <a:ext uri="{FF2B5EF4-FFF2-40B4-BE49-F238E27FC236}">
                <a16:creationId xmlns:a16="http://schemas.microsoft.com/office/drawing/2014/main" id="{56077E10-BC06-4324-AFF9-E38DC7F574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989" y="1981200"/>
            <a:ext cx="3200022" cy="1114968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Arrays in JS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Definition and Simple Usage</a:t>
            </a:r>
          </a:p>
        </p:txBody>
      </p:sp>
    </p:spTree>
    <p:extLst>
      <p:ext uri="{BB962C8B-B14F-4D97-AF65-F5344CB8AC3E}">
        <p14:creationId xmlns:p14="http://schemas.microsoft.com/office/powerpoint/2010/main" val="2301864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2273" y="1710773"/>
            <a:ext cx="8227457" cy="4150197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5392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/>
              <a:t>In programming </a:t>
            </a:r>
            <a:r>
              <a:rPr lang="en-US" b="1" dirty="0">
                <a:solidFill>
                  <a:schemeClr val="bg1"/>
                </a:solidFill>
              </a:rPr>
              <a:t>array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is a </a:t>
            </a:r>
            <a:r>
              <a:rPr lang="en-US" b="1" dirty="0">
                <a:solidFill>
                  <a:schemeClr val="bg1"/>
                </a:solidFill>
              </a:rPr>
              <a:t>sequence of elements</a:t>
            </a:r>
          </a:p>
          <a:p>
            <a:pPr>
              <a:lnSpc>
                <a:spcPct val="100000"/>
              </a:lnSpc>
            </a:pPr>
            <a:endParaRPr lang="en-GB" b="1" dirty="0">
              <a:solidFill>
                <a:schemeClr val="bg1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en-GB" b="1" dirty="0">
              <a:solidFill>
                <a:schemeClr val="bg1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</a:pPr>
            <a:r>
              <a:rPr lang="en-GB" dirty="0"/>
              <a:t>We can store </a:t>
            </a:r>
            <a:r>
              <a:rPr lang="en-GB" b="1" dirty="0">
                <a:solidFill>
                  <a:schemeClr val="bg1"/>
                </a:solidFill>
              </a:rPr>
              <a:t>multiple values</a:t>
            </a:r>
            <a:r>
              <a:rPr lang="en-GB" b="1" dirty="0"/>
              <a:t> </a:t>
            </a:r>
            <a:r>
              <a:rPr lang="en-GB" dirty="0"/>
              <a:t>in one variable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Elements are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numbered</a:t>
            </a:r>
            <a:r>
              <a:rPr lang="en-US" dirty="0"/>
              <a:t> from </a:t>
            </a:r>
            <a:r>
              <a:rPr lang="en-US" b="1" dirty="0">
                <a:solidFill>
                  <a:schemeClr val="bg1"/>
                </a:solidFill>
              </a:rPr>
              <a:t>0</a:t>
            </a:r>
            <a:r>
              <a:rPr lang="en-US" dirty="0"/>
              <a:t> to </a:t>
            </a:r>
            <a:r>
              <a:rPr lang="en-US" b="1" dirty="0">
                <a:solidFill>
                  <a:schemeClr val="bg1"/>
                </a:solidFill>
              </a:rPr>
              <a:t>length-1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Arrays have </a:t>
            </a:r>
            <a:r>
              <a:rPr lang="en-US" b="1" dirty="0">
                <a:solidFill>
                  <a:schemeClr val="bg1"/>
                </a:solidFill>
              </a:rPr>
              <a:t>variable size </a:t>
            </a:r>
            <a:r>
              <a:rPr lang="en-US" dirty="0"/>
              <a:t>(</a:t>
            </a:r>
            <a:r>
              <a:rPr lang="en-US" b="1" noProof="1">
                <a:solidFill>
                  <a:schemeClr val="bg1"/>
                </a:solidFill>
              </a:rPr>
              <a:t>Array.length</a:t>
            </a:r>
            <a:r>
              <a:rPr lang="en-US" dirty="0"/>
              <a:t>) </a:t>
            </a:r>
            <a:br>
              <a:rPr lang="en-US" dirty="0"/>
            </a:br>
            <a:r>
              <a:rPr lang="en-US" dirty="0"/>
              <a:t>can be resized (unlike C# / Java)</a:t>
            </a:r>
            <a:endParaRPr lang="bg-BG" dirty="0"/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Are Arrays?</a:t>
            </a:r>
            <a:endParaRPr lang="bg-BG" dirty="0"/>
          </a:p>
        </p:txBody>
      </p:sp>
      <p:sp>
        <p:nvSpPr>
          <p:cNvPr id="15" name="AutoShape 23"/>
          <p:cNvSpPr>
            <a:spLocks noChangeArrowheads="1"/>
          </p:cNvSpPr>
          <p:nvPr/>
        </p:nvSpPr>
        <p:spPr bwMode="auto">
          <a:xfrm>
            <a:off x="2574898" y="2294277"/>
            <a:ext cx="2003397" cy="892851"/>
          </a:xfrm>
          <a:prstGeom prst="wedgeRoundRectCallout">
            <a:avLst>
              <a:gd name="adj1" fmla="val 67473"/>
              <a:gd name="adj2" fmla="val 2552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Array of 5 elements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AutoShape 25"/>
          <p:cNvSpPr>
            <a:spLocks noChangeArrowheads="1"/>
          </p:cNvSpPr>
          <p:nvPr/>
        </p:nvSpPr>
        <p:spPr bwMode="auto">
          <a:xfrm>
            <a:off x="8597149" y="1875467"/>
            <a:ext cx="2549982" cy="652770"/>
          </a:xfrm>
          <a:prstGeom prst="wedgeRoundRectCallout">
            <a:avLst>
              <a:gd name="adj1" fmla="val -62220"/>
              <a:gd name="adj2" fmla="val 2491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Element index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AutoShape 24"/>
          <p:cNvSpPr>
            <a:spLocks noChangeArrowheads="1"/>
          </p:cNvSpPr>
          <p:nvPr/>
        </p:nvSpPr>
        <p:spPr bwMode="auto">
          <a:xfrm>
            <a:off x="8668937" y="3175778"/>
            <a:ext cx="3242121" cy="652770"/>
          </a:xfrm>
          <a:prstGeom prst="wedgeRoundRectCallout">
            <a:avLst>
              <a:gd name="adj1" fmla="val -61325"/>
              <a:gd name="adj2" fmla="val -3758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Element of an array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B2D72F6-E05A-422D-942F-879975A25C53}"/>
              </a:ext>
            </a:extLst>
          </p:cNvPr>
          <p:cNvGrpSpPr/>
          <p:nvPr/>
        </p:nvGrpSpPr>
        <p:grpSpPr>
          <a:xfrm>
            <a:off x="5093232" y="1866725"/>
            <a:ext cx="3287291" cy="1320402"/>
            <a:chOff x="3503612" y="2468444"/>
            <a:chExt cx="3849320" cy="1546152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9E06450-9973-4288-B848-E410984C9ECB}"/>
                </a:ext>
              </a:extLst>
            </p:cNvPr>
            <p:cNvSpPr/>
            <p:nvPr/>
          </p:nvSpPr>
          <p:spPr bwMode="auto">
            <a:xfrm>
              <a:off x="3503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E926991-674D-4378-94D4-750356B9BCEB}"/>
                </a:ext>
              </a:extLst>
            </p:cNvPr>
            <p:cNvSpPr/>
            <p:nvPr/>
          </p:nvSpPr>
          <p:spPr bwMode="auto">
            <a:xfrm>
              <a:off x="4265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5AA947D-C1EC-496A-9A08-96BF6C19520B}"/>
                </a:ext>
              </a:extLst>
            </p:cNvPr>
            <p:cNvSpPr/>
            <p:nvPr/>
          </p:nvSpPr>
          <p:spPr bwMode="auto">
            <a:xfrm>
              <a:off x="5027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37D478C-E72F-4603-995E-0A4658156439}"/>
                </a:ext>
              </a:extLst>
            </p:cNvPr>
            <p:cNvSpPr/>
            <p:nvPr/>
          </p:nvSpPr>
          <p:spPr bwMode="auto">
            <a:xfrm>
              <a:off x="5789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CE90339-BCA5-4CAF-9D2D-385FBEA9251B}"/>
                </a:ext>
              </a:extLst>
            </p:cNvPr>
            <p:cNvSpPr/>
            <p:nvPr/>
          </p:nvSpPr>
          <p:spPr bwMode="auto">
            <a:xfrm>
              <a:off x="6551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C0BEC37-7587-4C55-AE9F-1D2BDA571846}"/>
                </a:ext>
              </a:extLst>
            </p:cNvPr>
            <p:cNvSpPr txBox="1"/>
            <p:nvPr/>
          </p:nvSpPr>
          <p:spPr>
            <a:xfrm>
              <a:off x="3662636" y="2468446"/>
              <a:ext cx="644618" cy="100863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0</a:t>
              </a:r>
              <a:endParaRPr lang="en-US" sz="4000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C9327BA-5268-41E5-BA92-4EB29AF78882}"/>
                </a:ext>
              </a:extLst>
            </p:cNvPr>
            <p:cNvSpPr txBox="1"/>
            <p:nvPr/>
          </p:nvSpPr>
          <p:spPr>
            <a:xfrm>
              <a:off x="4424636" y="2468446"/>
              <a:ext cx="644618" cy="100863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1</a:t>
              </a:r>
              <a:endParaRPr lang="en-US" sz="4000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A7DCF74-1BAE-499C-AF40-2FF7AC6E72B5}"/>
                </a:ext>
              </a:extLst>
            </p:cNvPr>
            <p:cNvSpPr txBox="1"/>
            <p:nvPr/>
          </p:nvSpPr>
          <p:spPr>
            <a:xfrm>
              <a:off x="5186636" y="2468444"/>
              <a:ext cx="644618" cy="100863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2</a:t>
              </a:r>
              <a:endParaRPr lang="en-US" sz="4000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3652F60-A2F5-474B-BCD0-AD600D1F74A0}"/>
                </a:ext>
              </a:extLst>
            </p:cNvPr>
            <p:cNvSpPr txBox="1"/>
            <p:nvPr/>
          </p:nvSpPr>
          <p:spPr>
            <a:xfrm>
              <a:off x="5948637" y="2472750"/>
              <a:ext cx="644618" cy="100863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3</a:t>
              </a:r>
              <a:endParaRPr lang="en-US" sz="4000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2C6BEB4-88DE-421D-8420-8857FE7C977B}"/>
                </a:ext>
              </a:extLst>
            </p:cNvPr>
            <p:cNvSpPr txBox="1"/>
            <p:nvPr/>
          </p:nvSpPr>
          <p:spPr>
            <a:xfrm>
              <a:off x="6708314" y="2468445"/>
              <a:ext cx="644618" cy="100863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4</a:t>
              </a:r>
              <a:endParaRPr lang="en-US" sz="4000" dirty="0"/>
            </a:p>
          </p:txBody>
        </p:sp>
      </p:grpSp>
      <p:sp>
        <p:nvSpPr>
          <p:cNvPr id="2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2269951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8035" grpId="0" uiExpand="1" build="p"/>
      <p:bldP spid="15" grpId="0" uiExpand="1" animBg="1"/>
      <p:bldP spid="16" grpId="0" animBg="1"/>
      <p:bldP spid="17" grpId="0" uiExpan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lnSpc>
                <a:spcPct val="100000"/>
              </a:lnSpc>
              <a:spcBef>
                <a:spcPct val="0"/>
              </a:spcBef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Creating</a:t>
            </a:r>
            <a:r>
              <a:rPr lang="en-US" dirty="0"/>
              <a:t> an array of numbers:</a:t>
            </a:r>
            <a:br>
              <a:rPr lang="en-US" dirty="0"/>
            </a:br>
            <a:endParaRPr lang="en-US" dirty="0"/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en-US" dirty="0"/>
          </a:p>
          <a:p>
            <a:pPr marL="457200" indent="-457200">
              <a:lnSpc>
                <a:spcPct val="100000"/>
              </a:lnSpc>
              <a:spcBef>
                <a:spcPct val="0"/>
              </a:spcBef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Accessing</a:t>
            </a:r>
            <a:r>
              <a:rPr lang="en-US" dirty="0"/>
              <a:t> array elements by index:</a:t>
            </a:r>
            <a:br>
              <a:rPr lang="en-US" dirty="0"/>
            </a:br>
            <a:endParaRPr lang="en-US" b="1" dirty="0">
              <a:solidFill>
                <a:schemeClr val="bg1"/>
              </a:solidFill>
            </a:endParaRPr>
          </a:p>
          <a:p>
            <a:pPr marL="457200" indent="-457200">
              <a:lnSpc>
                <a:spcPct val="100000"/>
              </a:lnSpc>
              <a:spcBef>
                <a:spcPct val="0"/>
              </a:spcBef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Assigning values </a:t>
            </a:r>
            <a:r>
              <a:rPr lang="en-US" dirty="0"/>
              <a:t>to the array elements: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en-US" dirty="0"/>
          </a:p>
          <a:p>
            <a:pPr marL="457200" indent="-457200">
              <a:lnSpc>
                <a:spcPct val="100000"/>
              </a:lnSpc>
              <a:spcBef>
                <a:spcPct val="0"/>
              </a:spcBef>
              <a:buClr>
                <a:srgbClr val="234465"/>
              </a:buClr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Arrays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933016" y="1783345"/>
            <a:ext cx="5791198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let numbers </a:t>
            </a:r>
            <a:r>
              <a:rPr lang="en-US" dirty="0"/>
              <a:t>= 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>
                <a:solidFill>
                  <a:schemeClr val="tx1"/>
                </a:solidFill>
              </a:rPr>
              <a:t>1, 2, 3, 4, 5</a:t>
            </a:r>
            <a:r>
              <a:rPr lang="en-US" dirty="0">
                <a:solidFill>
                  <a:schemeClr val="bg1"/>
                </a:solidFill>
              </a:rPr>
              <a:t>]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GB" dirty="0">
                <a:solidFill>
                  <a:schemeClr val="tx1"/>
                </a:solidFill>
              </a:rPr>
              <a:t>l</a:t>
            </a:r>
            <a:r>
              <a:rPr lang="en-US" dirty="0">
                <a:solidFill>
                  <a:schemeClr val="tx1"/>
                </a:solidFill>
              </a:rPr>
              <a:t>et names = </a:t>
            </a:r>
            <a:r>
              <a:rPr lang="en-US" dirty="0">
                <a:solidFill>
                  <a:schemeClr val="bg1"/>
                </a:solidFill>
              </a:rPr>
              <a:t>[]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933016" y="3480584"/>
            <a:ext cx="5791198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GB" dirty="0"/>
              <a:t>console.log(numbers</a:t>
            </a:r>
            <a:r>
              <a:rPr lang="en-GB" dirty="0">
                <a:solidFill>
                  <a:schemeClr val="bg1"/>
                </a:solidFill>
              </a:rPr>
              <a:t>[</a:t>
            </a:r>
            <a:r>
              <a:rPr lang="en-GB" dirty="0">
                <a:solidFill>
                  <a:schemeClr val="tx1"/>
                </a:solidFill>
              </a:rPr>
              <a:t>0</a:t>
            </a:r>
            <a:r>
              <a:rPr lang="en-GB" dirty="0">
                <a:solidFill>
                  <a:schemeClr val="bg1"/>
                </a:solidFill>
              </a:rPr>
              <a:t>]</a:t>
            </a:r>
            <a:r>
              <a:rPr lang="en-GB" dirty="0"/>
              <a:t>); </a:t>
            </a:r>
            <a:r>
              <a:rPr lang="en-GB" i="1" dirty="0">
                <a:solidFill>
                  <a:schemeClr val="accent2"/>
                </a:solidFill>
              </a:rPr>
              <a:t>// 1</a:t>
            </a:r>
            <a:endParaRPr lang="en-US" i="1" dirty="0">
              <a:solidFill>
                <a:schemeClr val="accent2"/>
              </a:solidFill>
            </a:endParaRP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933016" y="4764950"/>
            <a:ext cx="7113704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/>
              <a:t>numbers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/>
              <a:t>3</a:t>
            </a:r>
            <a:r>
              <a:rPr lang="en-US" dirty="0">
                <a:solidFill>
                  <a:schemeClr val="bg1"/>
                </a:solidFill>
              </a:rPr>
              <a:t>]</a:t>
            </a:r>
            <a:r>
              <a:rPr lang="en-US" dirty="0"/>
              <a:t> = numbers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/>
              <a:t>1</a:t>
            </a:r>
            <a:r>
              <a:rPr lang="en-US" dirty="0">
                <a:solidFill>
                  <a:schemeClr val="bg1"/>
                </a:solidFill>
              </a:rPr>
              <a:t>]</a:t>
            </a:r>
            <a:r>
              <a:rPr lang="en-US" dirty="0"/>
              <a:t> + numbers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/>
              <a:t>2</a:t>
            </a:r>
            <a:r>
              <a:rPr lang="en-US" dirty="0">
                <a:solidFill>
                  <a:schemeClr val="bg1"/>
                </a:solidFill>
              </a:rPr>
              <a:t>]</a:t>
            </a:r>
            <a:r>
              <a:rPr lang="en-US" dirty="0"/>
              <a:t>;</a:t>
            </a:r>
          </a:p>
          <a:p>
            <a:r>
              <a:rPr lang="en-US" dirty="0"/>
              <a:t>console.log(numbers</a:t>
            </a:r>
            <a:r>
              <a:rPr lang="en-US" dirty="0">
                <a:solidFill>
                  <a:schemeClr val="bg1"/>
                </a:solidFill>
              </a:rPr>
              <a:t>.length)</a:t>
            </a:r>
            <a:r>
              <a:rPr lang="en-US" dirty="0"/>
              <a:t>; </a:t>
            </a:r>
            <a:r>
              <a:rPr lang="en-US" dirty="0">
                <a:solidFill>
                  <a:schemeClr val="accent2"/>
                </a:solidFill>
              </a:rPr>
              <a:t>// 5</a:t>
            </a:r>
          </a:p>
          <a:p>
            <a:r>
              <a:rPr lang="en-US" dirty="0"/>
              <a:t>console.log(numbers</a:t>
            </a:r>
            <a:r>
              <a:rPr lang="en-US" dirty="0">
                <a:solidFill>
                  <a:schemeClr val="tx1"/>
                </a:solidFill>
              </a:rPr>
              <a:t>)</a:t>
            </a:r>
            <a:r>
              <a:rPr lang="en-US" dirty="0"/>
              <a:t>; </a:t>
            </a:r>
            <a:r>
              <a:rPr lang="en-US" dirty="0">
                <a:solidFill>
                  <a:schemeClr val="accent2"/>
                </a:solidFill>
              </a:rPr>
              <a:t>// [1, 2, 3, 5, 5]</a:t>
            </a:r>
          </a:p>
        </p:txBody>
      </p:sp>
      <p:sp>
        <p:nvSpPr>
          <p:cNvPr id="8" name="AutoShape 24"/>
          <p:cNvSpPr>
            <a:spLocks noChangeArrowheads="1"/>
          </p:cNvSpPr>
          <p:nvPr/>
        </p:nvSpPr>
        <p:spPr bwMode="auto">
          <a:xfrm>
            <a:off x="8046720" y="1243020"/>
            <a:ext cx="3044878" cy="1493693"/>
          </a:xfrm>
          <a:prstGeom prst="wedgeRoundRectCallout">
            <a:avLst>
              <a:gd name="adj1" fmla="val -36886"/>
              <a:gd name="adj2" fmla="val 2766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 are creating an Array using the </a:t>
            </a:r>
            <a:br>
              <a:rPr lang="en-GB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literal </a:t>
            </a:r>
            <a:r>
              <a:rPr lang="en-GB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 ]</a:t>
            </a:r>
            <a:endParaRPr lang="en-US" sz="2400" b="1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24"/>
          <p:cNvSpPr>
            <a:spLocks noChangeArrowheads="1"/>
          </p:cNvSpPr>
          <p:nvPr/>
        </p:nvSpPr>
        <p:spPr bwMode="auto">
          <a:xfrm>
            <a:off x="8174013" y="4701360"/>
            <a:ext cx="3044878" cy="1494693"/>
          </a:xfrm>
          <a:prstGeom prst="wedgeRoundRectCallout">
            <a:avLst>
              <a:gd name="adj1" fmla="val -30254"/>
              <a:gd name="adj2" fmla="val 3256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length</a:t>
            </a:r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holds the number of array elements</a:t>
            </a:r>
          </a:p>
        </p:txBody>
      </p:sp>
      <p:sp>
        <p:nvSpPr>
          <p:cNvPr id="10" name="AutoShape 24"/>
          <p:cNvSpPr>
            <a:spLocks noChangeArrowheads="1"/>
          </p:cNvSpPr>
          <p:nvPr/>
        </p:nvSpPr>
        <p:spPr bwMode="auto">
          <a:xfrm>
            <a:off x="8046720" y="2893365"/>
            <a:ext cx="3044878" cy="1494692"/>
          </a:xfrm>
          <a:prstGeom prst="wedgeRoundRectCallout">
            <a:avLst>
              <a:gd name="adj1" fmla="val -41163"/>
              <a:gd name="adj2" fmla="val 2447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[n]</a:t>
            </a:r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operator accesses elements by </a:t>
            </a:r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index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57494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B1114CD-0D41-42AF-B9E7-E27185D56B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/>
              <a:t>You are given </a:t>
            </a:r>
            <a:r>
              <a:rPr lang="en-US" b="1" dirty="0">
                <a:solidFill>
                  <a:schemeClr val="bg1"/>
                </a:solidFill>
              </a:rPr>
              <a:t>array of strings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holding numbers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Calculate and print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sum</a:t>
            </a:r>
            <a:r>
              <a:rPr lang="en-US" dirty="0"/>
              <a:t> of the </a:t>
            </a:r>
            <a:r>
              <a:rPr lang="en-US" b="1" dirty="0">
                <a:solidFill>
                  <a:schemeClr val="bg1"/>
                </a:solidFill>
              </a:rPr>
              <a:t>first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and the </a:t>
            </a:r>
            <a:r>
              <a:rPr lang="en-US" b="1" dirty="0">
                <a:solidFill>
                  <a:schemeClr val="bg1"/>
                </a:solidFill>
              </a:rPr>
              <a:t>last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elements</a:t>
            </a:r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622FDB9-549C-4887-AB66-C7A06693A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Sum First and Last Array Elements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5959CE88-D6A5-4A1C-BBC7-38F8D07F7194}"/>
              </a:ext>
            </a:extLst>
          </p:cNvPr>
          <p:cNvSpPr txBox="1">
            <a:spLocks/>
          </p:cNvSpPr>
          <p:nvPr/>
        </p:nvSpPr>
        <p:spPr>
          <a:xfrm>
            <a:off x="865250" y="4565159"/>
            <a:ext cx="10537144" cy="172230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lnSpc>
                <a:spcPct val="110000"/>
              </a:lnSpc>
            </a:pPr>
            <a:r>
              <a:rPr lang="en-US" sz="2400" dirty="0"/>
              <a:t>function sumFirstAndLast(arr) {</a:t>
            </a:r>
          </a:p>
          <a:p>
            <a:pPr>
              <a:lnSpc>
                <a:spcPct val="110000"/>
              </a:lnSpc>
            </a:pPr>
            <a:r>
              <a:rPr lang="en-GB" sz="2400" dirty="0"/>
              <a:t>  console.log(</a:t>
            </a:r>
            <a:r>
              <a:rPr lang="en-US" sz="2400" dirty="0"/>
              <a:t>Number(</a:t>
            </a:r>
            <a:r>
              <a:rPr lang="en-US" sz="2400" dirty="0">
                <a:solidFill>
                  <a:schemeClr val="tx1"/>
                </a:solidFill>
              </a:rPr>
              <a:t>arr</a:t>
            </a:r>
            <a:r>
              <a:rPr lang="en-US" sz="2400" dirty="0">
                <a:solidFill>
                  <a:schemeClr val="bg1"/>
                </a:solidFill>
              </a:rPr>
              <a:t>[0]</a:t>
            </a:r>
            <a:r>
              <a:rPr lang="en-US" sz="2400" dirty="0"/>
              <a:t>) + Number(arr[</a:t>
            </a:r>
            <a:r>
              <a:rPr lang="en-US" sz="2400" dirty="0">
                <a:solidFill>
                  <a:schemeClr val="bg1"/>
                </a:solidFill>
              </a:rPr>
              <a:t>arr.length - 1</a:t>
            </a:r>
            <a:r>
              <a:rPr lang="en-US" sz="2400" dirty="0"/>
              <a:t>]));</a:t>
            </a:r>
          </a:p>
          <a:p>
            <a:pPr>
              <a:lnSpc>
                <a:spcPct val="110000"/>
              </a:lnSpc>
            </a:pPr>
            <a:r>
              <a:rPr lang="en-US" sz="2400" dirty="0"/>
              <a:t>}</a:t>
            </a:r>
            <a:endParaRPr 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088F30B-0334-4DDE-96DA-6B134DC609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7609" y="2741968"/>
            <a:ext cx="734484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20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30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40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709B4AE-7FC0-4073-B17A-58526681A3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5531" y="3234410"/>
            <a:ext cx="72865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60</a:t>
            </a:r>
            <a:endParaRPr lang="it-IT" sz="3200" b="1" noProof="1">
              <a:latin typeface="Consolas" panose="020B0609020204030204" pitchFamily="49" charset="0"/>
            </a:endParaRPr>
          </a:p>
        </p:txBody>
      </p:sp>
      <p:sp>
        <p:nvSpPr>
          <p:cNvPr id="10" name="Right Arrow 7">
            <a:extLst>
              <a:ext uri="{FF2B5EF4-FFF2-40B4-BE49-F238E27FC236}">
                <a16:creationId xmlns:a16="http://schemas.microsoft.com/office/drawing/2014/main" id="{46750322-78E9-453E-9ED9-EDAC9F3531F2}"/>
              </a:ext>
            </a:extLst>
          </p:cNvPr>
          <p:cNvSpPr/>
          <p:nvPr/>
        </p:nvSpPr>
        <p:spPr>
          <a:xfrm>
            <a:off x="2466882" y="3353708"/>
            <a:ext cx="473861" cy="34618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C551F1D-F619-4AEC-A9BD-86F376F36E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7619" y="2988188"/>
            <a:ext cx="734484" cy="107721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5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10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04AC319-FFCB-480E-8F24-1F86E0AB0A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5541" y="3234410"/>
            <a:ext cx="72865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15</a:t>
            </a:r>
            <a:endParaRPr lang="it-IT" sz="3200" b="1" noProof="1">
              <a:latin typeface="Consolas" panose="020B0609020204030204" pitchFamily="49" charset="0"/>
            </a:endParaRPr>
          </a:p>
        </p:txBody>
      </p:sp>
      <p:sp>
        <p:nvSpPr>
          <p:cNvPr id="22" name="Right Arrow 7">
            <a:extLst>
              <a:ext uri="{FF2B5EF4-FFF2-40B4-BE49-F238E27FC236}">
                <a16:creationId xmlns:a16="http://schemas.microsoft.com/office/drawing/2014/main" id="{2AE707D2-E291-451E-9229-ACAC66766DDD}"/>
              </a:ext>
            </a:extLst>
          </p:cNvPr>
          <p:cNvSpPr/>
          <p:nvPr/>
        </p:nvSpPr>
        <p:spPr>
          <a:xfrm>
            <a:off x="5896892" y="3353708"/>
            <a:ext cx="473861" cy="34618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C03CDC8-7320-492F-A4BF-4243D46E36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78530" y="3234410"/>
            <a:ext cx="734484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7256667-D2B8-49D1-9954-B8B710A49E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96452" y="3234410"/>
            <a:ext cx="72865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4</a:t>
            </a:r>
            <a:endParaRPr lang="it-IT" sz="3200" b="1" noProof="1">
              <a:latin typeface="Consolas" panose="020B0609020204030204" pitchFamily="49" charset="0"/>
            </a:endParaRPr>
          </a:p>
        </p:txBody>
      </p:sp>
      <p:sp>
        <p:nvSpPr>
          <p:cNvPr id="25" name="Right Arrow 7">
            <a:extLst>
              <a:ext uri="{FF2B5EF4-FFF2-40B4-BE49-F238E27FC236}">
                <a16:creationId xmlns:a16="http://schemas.microsoft.com/office/drawing/2014/main" id="{F2CE6F8A-38CF-4ECB-8B7C-74713B7287A7}"/>
              </a:ext>
            </a:extLst>
          </p:cNvPr>
          <p:cNvSpPr/>
          <p:nvPr/>
        </p:nvSpPr>
        <p:spPr>
          <a:xfrm>
            <a:off x="8967803" y="3353708"/>
            <a:ext cx="473861" cy="34618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5DBB379-B98C-4AD7-ADC8-C1C7EB708124}"/>
              </a:ext>
            </a:extLst>
          </p:cNvPr>
          <p:cNvSpPr/>
          <p:nvPr/>
        </p:nvSpPr>
        <p:spPr>
          <a:xfrm>
            <a:off x="753227" y="6372299"/>
            <a:ext cx="10668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Test the solution</a:t>
            </a:r>
            <a:r>
              <a:rPr lang="bg-BG" dirty="0"/>
              <a:t>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https://judge.softuni.bg/Contests/Compete/Index/2207#0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644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days of week can be stored in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array of strings</a:t>
            </a:r>
            <a:r>
              <a:rPr lang="en-US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Days of Week – Example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143000" y="1812252"/>
            <a:ext cx="4038600" cy="47703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>
                <a:solidFill>
                  <a:schemeClr val="bg1"/>
                </a:solidFill>
              </a:rPr>
              <a:t>let </a:t>
            </a:r>
            <a:r>
              <a:rPr lang="en-US" dirty="0"/>
              <a:t>days = </a:t>
            </a:r>
            <a:r>
              <a:rPr lang="en-US" dirty="0">
                <a:solidFill>
                  <a:schemeClr val="bg1"/>
                </a:solidFill>
              </a:rPr>
              <a:t>[</a:t>
            </a:r>
          </a:p>
          <a:p>
            <a:r>
              <a:rPr lang="en-US" dirty="0"/>
              <a:t>  "Monday",</a:t>
            </a:r>
          </a:p>
          <a:p>
            <a:r>
              <a:rPr lang="en-US" dirty="0"/>
              <a:t>  "Tuesday",</a:t>
            </a:r>
          </a:p>
          <a:p>
            <a:r>
              <a:rPr lang="en-US" dirty="0"/>
              <a:t>  "Wednesday",</a:t>
            </a:r>
          </a:p>
          <a:p>
            <a:r>
              <a:rPr lang="en-US" dirty="0"/>
              <a:t>  "Thursday",</a:t>
            </a:r>
          </a:p>
          <a:p>
            <a:r>
              <a:rPr lang="en-US" dirty="0"/>
              <a:t>  "Friday",</a:t>
            </a:r>
          </a:p>
          <a:p>
            <a:r>
              <a:rPr lang="en-US" dirty="0"/>
              <a:t>  "Saturday",</a:t>
            </a:r>
          </a:p>
          <a:p>
            <a:r>
              <a:rPr lang="en-US" dirty="0"/>
              <a:t>  "Sunday"</a:t>
            </a:r>
          </a:p>
          <a:p>
            <a:r>
              <a:rPr lang="en-US" dirty="0">
                <a:solidFill>
                  <a:schemeClr val="bg1"/>
                </a:solidFill>
              </a:rPr>
              <a:t>]</a:t>
            </a:r>
            <a:r>
              <a:rPr lang="en-US" dirty="0"/>
              <a:t>;</a:t>
            </a:r>
          </a:p>
        </p:txBody>
      </p:sp>
      <p:sp>
        <p:nvSpPr>
          <p:cNvPr id="8" name="Right Arrow 7"/>
          <p:cNvSpPr/>
          <p:nvPr/>
        </p:nvSpPr>
        <p:spPr>
          <a:xfrm>
            <a:off x="5562600" y="3935245"/>
            <a:ext cx="622342" cy="381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graphicFrame>
        <p:nvGraphicFramePr>
          <p:cNvPr id="9" name="Group 134">
            <a:extLst>
              <a:ext uri="{FF2B5EF4-FFF2-40B4-BE49-F238E27FC236}">
                <a16:creationId xmlns:a16="http://schemas.microsoft.com/office/drawing/2014/main" id="{5C2C46F1-195F-4E38-9272-FC4ABDD27A3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45492278"/>
              </p:ext>
            </p:extLst>
          </p:nvPr>
        </p:nvGraphicFramePr>
        <p:xfrm>
          <a:off x="6571345" y="2113240"/>
          <a:ext cx="3540321" cy="4025011"/>
        </p:xfrm>
        <a:graphic>
          <a:graphicData uri="http://schemas.openxmlformats.org/drawingml/2006/table">
            <a:tbl>
              <a:tblPr/>
              <a:tblGrid>
                <a:gridCol w="15339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63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Index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Value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days[0]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Monday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days[1]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Tuesday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days[2]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Wednesday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days[3]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Thursday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68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days[4]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Friday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days[5]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Saturday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days[6]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Sunday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6418667"/>
                  </a:ext>
                </a:extLst>
              </a:tr>
            </a:tbl>
          </a:graphicData>
        </a:graphic>
      </p:graphicFrame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28609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Write a program which receives a number and prints the </a:t>
            </a:r>
            <a:br>
              <a:rPr lang="en-US" dirty="0"/>
            </a:br>
            <a:r>
              <a:rPr lang="en-US" dirty="0"/>
              <a:t>corresponding  name of the day of week (in English)  </a:t>
            </a:r>
          </a:p>
          <a:p>
            <a:r>
              <a:rPr lang="en-US" dirty="0"/>
              <a:t>If the number is not a valid day, print "Invalid day!"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Day of Week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B60B38E-A641-4692-AD50-0F42666D8E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4544" y="3551279"/>
            <a:ext cx="734484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latin typeface="Consolas" panose="020B0609020204030204" pitchFamily="49" charset="0"/>
              </a:rPr>
              <a:t>3</a:t>
            </a:r>
            <a:endParaRPr lang="bg-BG" sz="3200" b="1" noProof="1">
              <a:latin typeface="Consolas" panose="020B06090202040302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60C190C-5682-42B0-ABDA-7A63DE6FC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2467" y="3551279"/>
            <a:ext cx="246045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latin typeface="Consolas" panose="020B0609020204030204" pitchFamily="49" charset="0"/>
              </a:rPr>
              <a:t>Wednesday</a:t>
            </a:r>
            <a:endParaRPr lang="it-IT" sz="3200" b="1" noProof="1">
              <a:latin typeface="Consolas" panose="020B0609020204030204" pitchFamily="49" charset="0"/>
            </a:endParaRPr>
          </a:p>
        </p:txBody>
      </p:sp>
      <p:sp>
        <p:nvSpPr>
          <p:cNvPr id="10" name="Right Arrow 7">
            <a:extLst>
              <a:ext uri="{FF2B5EF4-FFF2-40B4-BE49-F238E27FC236}">
                <a16:creationId xmlns:a16="http://schemas.microsoft.com/office/drawing/2014/main" id="{B6799AFA-A5D9-40AA-A422-CB702517A6C7}"/>
              </a:ext>
            </a:extLst>
          </p:cNvPr>
          <p:cNvSpPr/>
          <p:nvPr/>
        </p:nvSpPr>
        <p:spPr>
          <a:xfrm>
            <a:off x="2733817" y="3670576"/>
            <a:ext cx="473861" cy="34618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3EDBEFF-8B38-4E9B-B1D4-F2D21C1F60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9085" y="3551279"/>
            <a:ext cx="734484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latin typeface="Consolas" panose="020B0609020204030204" pitchFamily="49" charset="0"/>
              </a:rPr>
              <a:t>33</a:t>
            </a:r>
            <a:endParaRPr lang="bg-BG" sz="3200" b="1" noProof="1">
              <a:latin typeface="Consolas" panose="020B0609020204030204" pitchFamily="49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765A3CF-5FD0-4DED-8903-704ECCD404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7007" y="3551279"/>
            <a:ext cx="3163345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latin typeface="Consolas" panose="020B0609020204030204" pitchFamily="49" charset="0"/>
              </a:rPr>
              <a:t>Invalid day!</a:t>
            </a:r>
            <a:endParaRPr lang="it-IT" sz="3200" b="1" noProof="1">
              <a:latin typeface="Consolas" panose="020B0609020204030204" pitchFamily="49" charset="0"/>
            </a:endParaRPr>
          </a:p>
        </p:txBody>
      </p:sp>
      <p:sp>
        <p:nvSpPr>
          <p:cNvPr id="17" name="Right Arrow 7">
            <a:extLst>
              <a:ext uri="{FF2B5EF4-FFF2-40B4-BE49-F238E27FC236}">
                <a16:creationId xmlns:a16="http://schemas.microsoft.com/office/drawing/2014/main" id="{3E233122-7A6E-4880-B4A9-43A833E59A3C}"/>
              </a:ext>
            </a:extLst>
          </p:cNvPr>
          <p:cNvSpPr/>
          <p:nvPr/>
        </p:nvSpPr>
        <p:spPr>
          <a:xfrm>
            <a:off x="7258358" y="3670576"/>
            <a:ext cx="473861" cy="34618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0EF51CD-6049-45B2-8409-D28C51FA5F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4544" y="4643644"/>
            <a:ext cx="734484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latin typeface="Consolas" panose="020B0609020204030204" pitchFamily="49" charset="0"/>
              </a:rPr>
              <a:t>6</a:t>
            </a:r>
            <a:endParaRPr lang="bg-BG" sz="3200" b="1" noProof="1">
              <a:latin typeface="Consolas" panose="020B0609020204030204" pitchFamily="49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E50C6B5-DCE4-4E28-9E5D-5BCAA9BE72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2467" y="4643644"/>
            <a:ext cx="246045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latin typeface="Consolas" panose="020B0609020204030204" pitchFamily="49" charset="0"/>
              </a:rPr>
              <a:t>Saturday</a:t>
            </a:r>
            <a:endParaRPr lang="it-IT" sz="3200" b="1" noProof="1">
              <a:latin typeface="Consolas" panose="020B0609020204030204" pitchFamily="49" charset="0"/>
            </a:endParaRPr>
          </a:p>
        </p:txBody>
      </p:sp>
      <p:sp>
        <p:nvSpPr>
          <p:cNvPr id="20" name="Right Arrow 7">
            <a:extLst>
              <a:ext uri="{FF2B5EF4-FFF2-40B4-BE49-F238E27FC236}">
                <a16:creationId xmlns:a16="http://schemas.microsoft.com/office/drawing/2014/main" id="{B0B9CA83-AFA0-4247-9BB9-76F5B1C4C1E9}"/>
              </a:ext>
            </a:extLst>
          </p:cNvPr>
          <p:cNvSpPr/>
          <p:nvPr/>
        </p:nvSpPr>
        <p:spPr>
          <a:xfrm>
            <a:off x="2733817" y="4762941"/>
            <a:ext cx="473861" cy="34618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14E78ED-6292-477B-B223-CFA313AC4B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9085" y="4643644"/>
            <a:ext cx="734484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latin typeface="Consolas" panose="020B0609020204030204" pitchFamily="49" charset="0"/>
              </a:rPr>
              <a:t>-3</a:t>
            </a:r>
            <a:endParaRPr lang="bg-BG" sz="3200" b="1" noProof="1">
              <a:latin typeface="Consolas" panose="020B0609020204030204" pitchFamily="49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E188E64-FE63-4021-9294-ED9A06770E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7007" y="4643644"/>
            <a:ext cx="3163345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latin typeface="Consolas" panose="020B0609020204030204" pitchFamily="49" charset="0"/>
              </a:rPr>
              <a:t>Invalid day!</a:t>
            </a:r>
            <a:endParaRPr lang="it-IT" sz="3200" b="1" noProof="1">
              <a:latin typeface="Consolas" panose="020B0609020204030204" pitchFamily="49" charset="0"/>
            </a:endParaRPr>
          </a:p>
        </p:txBody>
      </p:sp>
      <p:sp>
        <p:nvSpPr>
          <p:cNvPr id="23" name="Right Arrow 7">
            <a:extLst>
              <a:ext uri="{FF2B5EF4-FFF2-40B4-BE49-F238E27FC236}">
                <a16:creationId xmlns:a16="http://schemas.microsoft.com/office/drawing/2014/main" id="{B4BA0BA2-A360-4688-A3A5-0F947294207E}"/>
              </a:ext>
            </a:extLst>
          </p:cNvPr>
          <p:cNvSpPr/>
          <p:nvPr/>
        </p:nvSpPr>
        <p:spPr>
          <a:xfrm>
            <a:off x="7258358" y="4762941"/>
            <a:ext cx="473861" cy="34618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2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79487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Day of Week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08079" y="1604561"/>
            <a:ext cx="10416390" cy="409506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GB" dirty="0"/>
              <a:t>function dayOfWeek(day){</a:t>
            </a:r>
          </a:p>
          <a:p>
            <a:r>
              <a:rPr lang="en-GB" dirty="0">
                <a:solidFill>
                  <a:schemeClr val="bg1"/>
                </a:solidFill>
              </a:rPr>
              <a:t>  </a:t>
            </a:r>
            <a:r>
              <a:rPr lang="en-US" dirty="0">
                <a:solidFill>
                  <a:schemeClr val="bg1"/>
                </a:solidFill>
              </a:rPr>
              <a:t>let </a:t>
            </a:r>
            <a:r>
              <a:rPr lang="en-US" dirty="0"/>
              <a:t>days = 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/>
              <a:t> "Monday", "Tuesday", "Wednesday", "Thursday", </a:t>
            </a:r>
            <a:br>
              <a:rPr lang="en-US" dirty="0"/>
            </a:br>
            <a:r>
              <a:rPr lang="en-US" dirty="0"/>
              <a:t>	        "Friday", "Saturday", "Sunday" </a:t>
            </a:r>
            <a:r>
              <a:rPr lang="en-US" dirty="0">
                <a:solidFill>
                  <a:schemeClr val="bg1"/>
                </a:solidFill>
              </a:rPr>
              <a:t>]</a:t>
            </a:r>
            <a:r>
              <a:rPr lang="en-US" dirty="0"/>
              <a:t>;</a:t>
            </a:r>
          </a:p>
          <a:p>
            <a:r>
              <a:rPr lang="en-US" dirty="0"/>
              <a:t>  if (day &gt;= 1 &amp;&amp; day &lt;= 7)</a:t>
            </a:r>
          </a:p>
          <a:p>
            <a:r>
              <a:rPr lang="en-US" dirty="0"/>
              <a:t>    console.log(days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/>
              <a:t>day - 1</a:t>
            </a:r>
            <a:r>
              <a:rPr lang="en-US" dirty="0">
                <a:solidFill>
                  <a:schemeClr val="bg1"/>
                </a:solidFill>
              </a:rPr>
              <a:t>]</a:t>
            </a:r>
            <a:r>
              <a:rPr lang="en-US" dirty="0"/>
              <a:t>);</a:t>
            </a:r>
          </a:p>
          <a:p>
            <a:r>
              <a:rPr lang="en-US" dirty="0"/>
              <a:t>  else</a:t>
            </a:r>
          </a:p>
          <a:p>
            <a:r>
              <a:rPr lang="en-US" dirty="0"/>
              <a:t>    console.log("Invalid day!");</a:t>
            </a:r>
            <a:endParaRPr lang="en-GB" dirty="0"/>
          </a:p>
          <a:p>
            <a:r>
              <a:rPr lang="en-GB" dirty="0"/>
              <a:t>}</a:t>
            </a:r>
          </a:p>
        </p:txBody>
      </p:sp>
      <p:sp>
        <p:nvSpPr>
          <p:cNvPr id="7" name="AutoShape 24">
            <a:extLst>
              <a:ext uri="{FF2B5EF4-FFF2-40B4-BE49-F238E27FC236}">
                <a16:creationId xmlns:a16="http://schemas.microsoft.com/office/drawing/2014/main" id="{BB7FA03C-6F62-4159-8133-4DB46213DC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9732" y="3366856"/>
            <a:ext cx="3576221" cy="1373818"/>
          </a:xfrm>
          <a:prstGeom prst="wedgeRoundRectCallout">
            <a:avLst>
              <a:gd name="adj1" fmla="val -43255"/>
              <a:gd name="adj2" fmla="val 2732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first day in our array is on index 0, </a:t>
            </a:r>
            <a:r>
              <a:rPr lang="en-GB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not</a:t>
            </a:r>
            <a:r>
              <a:rPr lang="en-GB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1.</a:t>
            </a:r>
            <a:endParaRPr lang="en-US" sz="24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B0BC52B-8959-49CF-B632-CFBE7DC48537}"/>
              </a:ext>
            </a:extLst>
          </p:cNvPr>
          <p:cNvSpPr/>
          <p:nvPr/>
        </p:nvSpPr>
        <p:spPr>
          <a:xfrm>
            <a:off x="753227" y="6372299"/>
            <a:ext cx="10668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Test the solution</a:t>
            </a:r>
            <a:r>
              <a:rPr lang="bg-BG" dirty="0"/>
              <a:t>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https://judge.softuni.bg/Contests/Compete/Index/2207#1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940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3702</TotalTime>
  <Words>1876</Words>
  <Application>Microsoft Office PowerPoint</Application>
  <PresentationFormat>Widescreen</PresentationFormat>
  <Paragraphs>320</Paragraphs>
  <Slides>32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Arial</vt:lpstr>
      <vt:lpstr>Calibri</vt:lpstr>
      <vt:lpstr>Consolas</vt:lpstr>
      <vt:lpstr>Wingdings</vt:lpstr>
      <vt:lpstr>Wingdings 2</vt:lpstr>
      <vt:lpstr>SoftUni</vt:lpstr>
      <vt:lpstr>Arrays</vt:lpstr>
      <vt:lpstr>Table of Contents</vt:lpstr>
      <vt:lpstr>Arrays in JS</vt:lpstr>
      <vt:lpstr>What Are Arrays?</vt:lpstr>
      <vt:lpstr>Creating Arrays</vt:lpstr>
      <vt:lpstr>Problem: Sum First and Last Array Elements</vt:lpstr>
      <vt:lpstr>Days of Week – Example</vt:lpstr>
      <vt:lpstr>Problem: Day of Week</vt:lpstr>
      <vt:lpstr>Solution: Day of Week</vt:lpstr>
      <vt:lpstr>Arrays of Different Types</vt:lpstr>
      <vt:lpstr>Operations</vt:lpstr>
      <vt:lpstr>Simple Usage</vt:lpstr>
      <vt:lpstr>JS Arrays and Invalid Positions</vt:lpstr>
      <vt:lpstr>Pushing Elements in Array</vt:lpstr>
      <vt:lpstr>Array Iteration</vt:lpstr>
      <vt:lpstr>Printing Arrays On the Console</vt:lpstr>
      <vt:lpstr>Problem: Reverse an Array of Numbers</vt:lpstr>
      <vt:lpstr>Solution: Reverse an Array of Integers</vt:lpstr>
      <vt:lpstr>Printing Arrays with for / Join</vt:lpstr>
      <vt:lpstr>Problem: Reverse Array of Strings</vt:lpstr>
      <vt:lpstr>Solution: Reverse Array of Strings</vt:lpstr>
      <vt:lpstr>For-in, For-of Loops</vt:lpstr>
      <vt:lpstr>For-of Loop</vt:lpstr>
      <vt:lpstr>Print an Array with For-of</vt:lpstr>
      <vt:lpstr>For-in Loop</vt:lpstr>
      <vt:lpstr>Live Exercises</vt:lpstr>
      <vt:lpstr>Summary</vt:lpstr>
      <vt:lpstr>Questions?</vt:lpstr>
      <vt:lpstr>SoftUni Diamond Partners</vt:lpstr>
      <vt:lpstr>SoftUni Organizational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Technology Fundamentals - Array - JS</dc:title>
  <dc:subject>Software Development</dc:subject>
  <dc:creator>Software University</dc:creator>
  <cp:keywords>Technology Fundamentals; js; programming; Software University; SoftUni; programming; coding; software development; education; training; course; array</cp:keywords>
  <dc:description>© SoftUni – https://softuni.org_x000d_
© Software University – https://softuni.bg_x000d_
_x000d_
Copyrighted document. Unauthorized copy, reproduction or use is not permitted.</dc:description>
  <cp:lastModifiedBy>kiriloirilkirilov</cp:lastModifiedBy>
  <cp:revision>11</cp:revision>
  <dcterms:created xsi:type="dcterms:W3CDTF">2018-05-23T13:08:44Z</dcterms:created>
  <dcterms:modified xsi:type="dcterms:W3CDTF">2020-03-21T19:29:16Z</dcterms:modified>
  <cp:category>Technology fundamentals;computer programming;software development;web development</cp:category>
</cp:coreProperties>
</file>