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FBD150-3BF6-49F3-CD27-A6172315533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22E1BCF-661D-FD02-B905-460D38A48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0C3FCD-2359-7D7C-4FAC-CD3753FFCF1B}"/>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AFD0F171-62E1-B2B0-0524-47FE1ACE644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626CDB6-A410-BF07-D156-21C25180B909}"/>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21326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F725FA-FDA2-13BF-7C03-198E9757AEC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75851D4-DEB2-61E3-D10A-66B9EE44EF2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C75E0B1-DDD2-7B73-2BF6-A79B7BC7AA54}"/>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7E1B8EC6-67E5-38DE-2B6E-00CF4D6574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3C6F98-2CF9-85CD-ECAF-35E565706799}"/>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30049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A587340-6BA7-B17B-90CB-4696559C8A7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3C21982-4BE2-D53E-356D-ACC6CFEE9A3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C12F421-E4A2-4AC7-1298-183D5084636A}"/>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5BD36910-8B03-8E3C-C261-3C1F42EC1E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C28BE13-4CAA-B57B-3000-D119A98AD264}"/>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60771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A68C6B-40F0-508C-0173-2ACAFA2A088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B19A38-FC8C-700B-8F98-55C8770C3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F287B8F-FCBE-0A8C-4641-53BF00AF5268}"/>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4B4CFF5B-3520-A5EF-4B99-304CCC9678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CD6557-9E37-B25C-0AF2-2E954F26C240}"/>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260324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37C77-69E4-612E-3E8A-8C504F9BAAD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C913D5E-88FC-1D92-D89A-09F49F2B3B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EFC1EA2-9F8F-726A-CD23-9E3F4A0B00A5}"/>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1B365C0A-41E6-5D14-067D-DBD62475D4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C47B9F7-4464-A53C-9FB6-9FA7CEDD2E54}"/>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3634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40ABB2-4794-2481-A2AC-E65732A64BD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370DEB2-439C-F911-33E2-57043202DB2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503460D-5502-BF2A-A678-46BDE0342A9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57E8261-0A03-B675-1742-396DB5010B07}"/>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6" name="Нижний колонтитул 5">
            <a:extLst>
              <a:ext uri="{FF2B5EF4-FFF2-40B4-BE49-F238E27FC236}">
                <a16:creationId xmlns:a16="http://schemas.microsoft.com/office/drawing/2014/main" id="{50767A32-3847-AA59-FF00-033913B4A33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B3FF7C6-850D-29BC-CDA7-8D55D91BB2B7}"/>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96276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CDD1C7-633F-DED4-79AC-80E081892DF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9D04CDE-EF59-3665-B9A6-61D891D9B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6436F75-AA1E-C69C-741C-D442590A6693}"/>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5236B74-0343-B851-80ED-98C0B7BD6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F525C56-A2AA-413F-CAC5-800BFA9A30A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1D38F68-2F6A-C045-164F-E610146C317C}"/>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8" name="Нижний колонтитул 7">
            <a:extLst>
              <a:ext uri="{FF2B5EF4-FFF2-40B4-BE49-F238E27FC236}">
                <a16:creationId xmlns:a16="http://schemas.microsoft.com/office/drawing/2014/main" id="{1BC24259-A93D-BE95-BC57-DB56AEF2110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50E4452-1502-F6F3-FA99-9FF5EE1F1D2D}"/>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268053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1D955-9C7F-40D2-A2B0-F31B9490AFE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084B1D0-C0C4-E591-4993-A7D92A5BEC1A}"/>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4" name="Нижний колонтитул 3">
            <a:extLst>
              <a:ext uri="{FF2B5EF4-FFF2-40B4-BE49-F238E27FC236}">
                <a16:creationId xmlns:a16="http://schemas.microsoft.com/office/drawing/2014/main" id="{BBD2C7C5-C252-2E1D-E577-AC3B1A59482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5FF9191-367E-596E-343D-357D01DBA5F8}"/>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28530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79BFF8A-60ED-AF35-D97E-462A44B16A35}"/>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3" name="Нижний колонтитул 2">
            <a:extLst>
              <a:ext uri="{FF2B5EF4-FFF2-40B4-BE49-F238E27FC236}">
                <a16:creationId xmlns:a16="http://schemas.microsoft.com/office/drawing/2014/main" id="{E4F3D37D-EF2D-6DDF-F4EC-04841604C8F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AE4DE5C-419B-6C42-660D-A3193D9B7BA9}"/>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340491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9991C6-EF46-A93A-C4F6-EFF4315175D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469F7ED-8155-7E43-BE87-37B951179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AD186D7-53E0-49B2-3857-F5989BC08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3CDF828-8084-19DC-A017-A579D3E0F060}"/>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6" name="Нижний колонтитул 5">
            <a:extLst>
              <a:ext uri="{FF2B5EF4-FFF2-40B4-BE49-F238E27FC236}">
                <a16:creationId xmlns:a16="http://schemas.microsoft.com/office/drawing/2014/main" id="{294844F3-7E86-5DD9-8C0F-9A0F9B3E230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FA183AE-6199-A80C-8E11-27739A980A57}"/>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3105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F0EBE8-BDF9-8832-7260-C99657D4D3B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39F2EE7-D9B5-E161-F7BA-C9913873B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8C566B7-4E26-7F96-594B-68F7A61A5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71E4352-292A-1950-ABD6-75552BB1E005}"/>
              </a:ext>
            </a:extLst>
          </p:cNvPr>
          <p:cNvSpPr>
            <a:spLocks noGrp="1"/>
          </p:cNvSpPr>
          <p:nvPr>
            <p:ph type="dt" sz="half" idx="10"/>
          </p:nvPr>
        </p:nvSpPr>
        <p:spPr/>
        <p:txBody>
          <a:bodyPr/>
          <a:lstStyle/>
          <a:p>
            <a:fld id="{74F06517-96D3-4545-B8EA-B3F1C90BE8F8}" type="datetimeFigureOut">
              <a:rPr lang="ru-RU" smtClean="0"/>
              <a:t>20.12.2022</a:t>
            </a:fld>
            <a:endParaRPr lang="ru-RU"/>
          </a:p>
        </p:txBody>
      </p:sp>
      <p:sp>
        <p:nvSpPr>
          <p:cNvPr id="6" name="Нижний колонтитул 5">
            <a:extLst>
              <a:ext uri="{FF2B5EF4-FFF2-40B4-BE49-F238E27FC236}">
                <a16:creationId xmlns:a16="http://schemas.microsoft.com/office/drawing/2014/main" id="{439485B4-FF90-B859-CEE1-8D3128E1F85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407536C-81EF-816C-D292-85CBE15E9098}"/>
              </a:ext>
            </a:extLst>
          </p:cNvPr>
          <p:cNvSpPr>
            <a:spLocks noGrp="1"/>
          </p:cNvSpPr>
          <p:nvPr>
            <p:ph type="sldNum" sz="quarter" idx="12"/>
          </p:nvPr>
        </p:nvSpPr>
        <p:spPr/>
        <p:txBody>
          <a:bodyPr/>
          <a:lstStyle/>
          <a:p>
            <a:fld id="{F39C0BB9-E3F2-4D3B-97A2-86F0995E59A1}" type="slidenum">
              <a:rPr lang="ru-RU" smtClean="0"/>
              <a:t>‹#›</a:t>
            </a:fld>
            <a:endParaRPr lang="ru-RU"/>
          </a:p>
        </p:txBody>
      </p:sp>
    </p:spTree>
    <p:extLst>
      <p:ext uri="{BB962C8B-B14F-4D97-AF65-F5344CB8AC3E}">
        <p14:creationId xmlns:p14="http://schemas.microsoft.com/office/powerpoint/2010/main" val="169682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EE71C2-2720-D4B6-3E9E-6B1294EA1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F936B46-72D8-A0B5-817C-6C048E737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5F7E553-07A2-C172-42AB-302CD28C0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06517-96D3-4545-B8EA-B3F1C90BE8F8}" type="datetimeFigureOut">
              <a:rPr lang="ru-RU" smtClean="0"/>
              <a:t>20.12.2022</a:t>
            </a:fld>
            <a:endParaRPr lang="ru-RU"/>
          </a:p>
        </p:txBody>
      </p:sp>
      <p:sp>
        <p:nvSpPr>
          <p:cNvPr id="5" name="Нижний колонтитул 4">
            <a:extLst>
              <a:ext uri="{FF2B5EF4-FFF2-40B4-BE49-F238E27FC236}">
                <a16:creationId xmlns:a16="http://schemas.microsoft.com/office/drawing/2014/main" id="{23A62A9D-F3E8-CEDE-9782-7D2F20F19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7F1965D-C712-9209-45AD-3AABAF099D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C0BB9-E3F2-4D3B-97A2-86F0995E59A1}" type="slidenum">
              <a:rPr lang="ru-RU" smtClean="0"/>
              <a:t>‹#›</a:t>
            </a:fld>
            <a:endParaRPr lang="ru-RU"/>
          </a:p>
        </p:txBody>
      </p:sp>
    </p:spTree>
    <p:extLst>
      <p:ext uri="{BB962C8B-B14F-4D97-AF65-F5344CB8AC3E}">
        <p14:creationId xmlns:p14="http://schemas.microsoft.com/office/powerpoint/2010/main" val="2831791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F9FB7C-EEFD-ADD0-FE87-7D6333DDAF59}"/>
              </a:ext>
            </a:extLst>
          </p:cNvPr>
          <p:cNvSpPr>
            <a:spLocks noGrp="1"/>
          </p:cNvSpPr>
          <p:nvPr>
            <p:ph type="ctrTitle"/>
          </p:nvPr>
        </p:nvSpPr>
        <p:spPr>
          <a:xfrm>
            <a:off x="1400432" y="1781881"/>
            <a:ext cx="9144000" cy="1474081"/>
          </a:xfrm>
        </p:spPr>
        <p:txBody>
          <a:bodyPr>
            <a:normAutofit fontScale="90000"/>
          </a:bodyPr>
          <a:lstStyle/>
          <a:p>
            <a:pPr indent="450215">
              <a:lnSpc>
                <a:spcPct val="150000"/>
              </a:lnSpc>
            </a:pPr>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7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ru-RU" sz="3100" b="1" kern="100" dirty="0">
                <a:effectLst/>
                <a:latin typeface="Times New Roman" panose="02020603050405020304" pitchFamily="18" charset="0"/>
                <a:ea typeface="Calibri" panose="020F0502020204030204" pitchFamily="34" charset="0"/>
                <a:cs typeface="Times New Roman" panose="02020603050405020304" pitchFamily="18" charset="0"/>
              </a:rPr>
              <a:t>ВЫПУСКНАЯ КВАЛИФИКАЦИОННАЯ РАБОТА</a:t>
            </a:r>
            <a:br>
              <a:rPr lang="ru-RU" sz="3100" kern="100" dirty="0">
                <a:effectLst/>
                <a:latin typeface="Times New Roman" panose="02020603050405020304" pitchFamily="18" charset="0"/>
                <a:ea typeface="Calibri" panose="020F0502020204030204" pitchFamily="34" charset="0"/>
                <a:cs typeface="Times New Roman" panose="02020603050405020304" pitchFamily="18" charset="0"/>
              </a:rPr>
            </a:br>
            <a:r>
              <a:rPr lang="ru-RU" sz="3100" b="1" kern="100" dirty="0">
                <a:effectLst/>
                <a:latin typeface="Times New Roman" panose="02020603050405020304" pitchFamily="18" charset="0"/>
                <a:ea typeface="Calibri" panose="020F0502020204030204" pitchFamily="34" charset="0"/>
                <a:cs typeface="Times New Roman" panose="02020603050405020304" pitchFamily="18" charset="0"/>
              </a:rPr>
              <a:t>по курсу</a:t>
            </a:r>
            <a:br>
              <a:rPr lang="ru-RU" sz="3100" kern="100" dirty="0">
                <a:effectLst/>
                <a:latin typeface="Times New Roman" panose="02020603050405020304" pitchFamily="18" charset="0"/>
                <a:ea typeface="Calibri" panose="020F0502020204030204" pitchFamily="34" charset="0"/>
                <a:cs typeface="Times New Roman" panose="02020603050405020304" pitchFamily="18" charset="0"/>
              </a:rPr>
            </a:br>
            <a:r>
              <a:rPr lang="ru-RU" sz="31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100" kern="100" dirty="0">
                <a:effectLst/>
                <a:latin typeface="Times New Roman" panose="02020603050405020304" pitchFamily="18" charset="0"/>
                <a:ea typeface="Calibri" panose="020F0502020204030204" pitchFamily="34" charset="0"/>
                <a:cs typeface="Times New Roman" panose="02020603050405020304" pitchFamily="18" charset="0"/>
              </a:rPr>
              <a:t>Data Science</a:t>
            </a:r>
            <a:r>
              <a:rPr lang="ru-RU" sz="31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sz="14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960F6A47-8F96-0578-199B-AA46DA551F41}"/>
              </a:ext>
            </a:extLst>
          </p:cNvPr>
          <p:cNvSpPr>
            <a:spLocks noGrp="1"/>
          </p:cNvSpPr>
          <p:nvPr>
            <p:ph type="subTitle" idx="1"/>
          </p:nvPr>
        </p:nvSpPr>
        <p:spPr/>
        <p:txBody>
          <a:bodyPr>
            <a:normAutofit/>
          </a:bodyPr>
          <a:lstStyle/>
          <a:p>
            <a:br>
              <a:rPr lang="ru-RU"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ru-RU" sz="2000" b="1" kern="100" dirty="0">
                <a:effectLst/>
                <a:latin typeface="Times New Roman" panose="02020603050405020304" pitchFamily="18" charset="0"/>
                <a:ea typeface="Calibri" panose="020F0502020204030204" pitchFamily="34" charset="0"/>
                <a:cs typeface="Times New Roman" panose="02020603050405020304" pitchFamily="18" charset="0"/>
              </a:rPr>
              <a:t>Тема: «Прогнозирование конечных свойств новых материалов (композиционных материалов)»</a:t>
            </a:r>
            <a:b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Слушатель          Васильева Оксана Валерьевна</a:t>
            </a:r>
            <a:endParaRPr lang="ru-RU" dirty="0"/>
          </a:p>
        </p:txBody>
      </p:sp>
    </p:spTree>
    <p:extLst>
      <p:ext uri="{BB962C8B-B14F-4D97-AF65-F5344CB8AC3E}">
        <p14:creationId xmlns:p14="http://schemas.microsoft.com/office/powerpoint/2010/main" val="116175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6F78DF-5D2B-8855-7184-62CE4F483C86}"/>
              </a:ext>
            </a:extLst>
          </p:cNvPr>
          <p:cNvSpPr>
            <a:spLocks noGrp="1"/>
          </p:cNvSpPr>
          <p:nvPr>
            <p:ph type="title"/>
          </p:nvPr>
        </p:nvSpPr>
        <p:spPr/>
        <p:txBody>
          <a:bodyPr/>
          <a:lstStyle/>
          <a:p>
            <a:pPr algn="ctr"/>
            <a:r>
              <a:rPr lang="ru-RU" dirty="0"/>
              <a:t>Спасибо за внимание!</a:t>
            </a:r>
          </a:p>
        </p:txBody>
      </p:sp>
      <p:sp>
        <p:nvSpPr>
          <p:cNvPr id="3" name="Объект 2">
            <a:extLst>
              <a:ext uri="{FF2B5EF4-FFF2-40B4-BE49-F238E27FC236}">
                <a16:creationId xmlns:a16="http://schemas.microsoft.com/office/drawing/2014/main" id="{166D74D0-76BB-5F81-BC46-1909C81E8826}"/>
              </a:ext>
            </a:extLst>
          </p:cNvPr>
          <p:cNvSpPr>
            <a:spLocks noGrp="1"/>
          </p:cNvSpPr>
          <p:nvPr>
            <p:ph sz="half" idx="1"/>
          </p:nvPr>
        </p:nvSpPr>
        <p:spPr/>
        <p:txBody>
          <a:bodyPr>
            <a:normAutofit fontScale="92500" lnSpcReduction="10000"/>
          </a:bodyPr>
          <a:lstStyle/>
          <a:p>
            <a:r>
              <a:rPr lang="ru-RU" dirty="0"/>
              <a:t>При прогнозировании как модуля упругости при растяжении, так и прочности при растяжении был использован довольно широкий ряд моделей, но даже для лучших моделей ошибки достаточно значимы. Предполагаю, что для построения хорошей модели не хватает входных данных. Или же надо выбирать какие-то иные подходы.</a:t>
            </a:r>
          </a:p>
          <a:p>
            <a:endParaRPr lang="ru-RU" dirty="0"/>
          </a:p>
        </p:txBody>
      </p:sp>
      <p:sp>
        <p:nvSpPr>
          <p:cNvPr id="4" name="Объект 3">
            <a:extLst>
              <a:ext uri="{FF2B5EF4-FFF2-40B4-BE49-F238E27FC236}">
                <a16:creationId xmlns:a16="http://schemas.microsoft.com/office/drawing/2014/main" id="{F2A02E56-65CE-10F8-FC4B-9A48951A78FB}"/>
              </a:ext>
            </a:extLst>
          </p:cNvPr>
          <p:cNvSpPr>
            <a:spLocks noGrp="1"/>
          </p:cNvSpPr>
          <p:nvPr>
            <p:ph sz="half" idx="2"/>
          </p:nvPr>
        </p:nvSpPr>
        <p:spPr/>
        <p:txBody>
          <a:bodyPr>
            <a:normAutofit fontScale="92500" lnSpcReduction="10000"/>
          </a:bodyPr>
          <a:lstStyle/>
          <a:p>
            <a:r>
              <a:rPr lang="ru-RU" dirty="0"/>
              <a:t>Прогнозирование соотношения матрица-наполнитель тоже оказалось трудновыполнимым. Ошибка тоже достаточно велика.</a:t>
            </a:r>
          </a:p>
        </p:txBody>
      </p:sp>
    </p:spTree>
    <p:extLst>
      <p:ext uri="{BB962C8B-B14F-4D97-AF65-F5344CB8AC3E}">
        <p14:creationId xmlns:p14="http://schemas.microsoft.com/office/powerpoint/2010/main" val="175833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150D440-F99D-4EDB-738F-B22B0A41662D}"/>
              </a:ext>
            </a:extLst>
          </p:cNvPr>
          <p:cNvSpPr>
            <a:spLocks noGrp="1"/>
          </p:cNvSpPr>
          <p:nvPr>
            <p:ph type="title"/>
          </p:nvPr>
        </p:nvSpPr>
        <p:spPr>
          <a:xfrm>
            <a:off x="838200" y="365125"/>
            <a:ext cx="10515600" cy="808767"/>
          </a:xfrm>
        </p:spPr>
        <p:txBody>
          <a:bodyPr/>
          <a:lstStyle/>
          <a:p>
            <a:pPr algn="ctr"/>
            <a:r>
              <a:rPr lang="ru-RU" dirty="0"/>
              <a:t>Задание</a:t>
            </a:r>
          </a:p>
        </p:txBody>
      </p:sp>
      <p:sp>
        <p:nvSpPr>
          <p:cNvPr id="5" name="Объект 4">
            <a:extLst>
              <a:ext uri="{FF2B5EF4-FFF2-40B4-BE49-F238E27FC236}">
                <a16:creationId xmlns:a16="http://schemas.microsoft.com/office/drawing/2014/main" id="{BE95496E-8A65-4CA6-336B-697A67D5771B}"/>
              </a:ext>
            </a:extLst>
          </p:cNvPr>
          <p:cNvSpPr>
            <a:spLocks noGrp="1"/>
          </p:cNvSpPr>
          <p:nvPr>
            <p:ph sz="half" idx="1"/>
          </p:nvPr>
        </p:nvSpPr>
        <p:spPr>
          <a:xfrm>
            <a:off x="838200" y="1383957"/>
            <a:ext cx="11209638" cy="4793006"/>
          </a:xfrm>
        </p:spPr>
        <p:txBody>
          <a:bodyPr>
            <a:normAutofit fontScale="77500" lnSpcReduction="20000"/>
          </a:bodyPr>
          <a:lstStyle/>
          <a:p>
            <a:pPr marL="342900" lvl="0" indent="-342900" algn="just">
              <a:lnSpc>
                <a:spcPct val="115000"/>
              </a:lnSpc>
              <a:buFont typeface="+mj-lt"/>
              <a:buAutoNum type="arabicParenR"/>
            </a:pP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Провести разведочный анализ предложенных данных. Необходимо нарисовать гистограммы распределения каждой из переменной, диаграммы ящика с усами, попарные графики рассеяния точек. Необходимо также для каждой колонке получить среднее, медианное значение, провести анализ и исключение выбросов, проверить наличие пропусков.</a:t>
            </a:r>
          </a:p>
          <a:p>
            <a:pPr marL="342900" lvl="0" indent="-342900" algn="just">
              <a:lnSpc>
                <a:spcPct val="115000"/>
              </a:lnSpc>
              <a:buFont typeface="+mj-lt"/>
              <a:buAutoNum type="arabicParenR"/>
            </a:pP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Обучить нескольких моделей для прогноза модуля упругости при растяжении и прочности при растяжении. При построении модели необходимо 30% данных оставить на тестирование модели, на остальных происходит обучение моделей. При построении моделей провести поиск </a:t>
            </a:r>
            <a:r>
              <a:rPr lang="ru-RU" sz="23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гиперпараметров</a:t>
            </a: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 модели с помощью поиска по сетке с перекрестной проверкой, количество блоков равно 10.</a:t>
            </a:r>
          </a:p>
          <a:p>
            <a:pPr marL="342900" lvl="0" indent="-342900" algn="just">
              <a:lnSpc>
                <a:spcPct val="115000"/>
              </a:lnSpc>
              <a:buFont typeface="+mj-lt"/>
              <a:buAutoNum type="arabicParenR"/>
            </a:pP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Написать нейронную сеть, которая будет рекомендовать соотношение матрица-наполнитель. </a:t>
            </a:r>
          </a:p>
          <a:p>
            <a:pPr marL="342900" lvl="0" indent="-342900" algn="just">
              <a:lnSpc>
                <a:spcPct val="115000"/>
              </a:lnSpc>
              <a:buFont typeface="+mj-lt"/>
              <a:buAutoNum type="arabicParenR"/>
            </a:pP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Разработать приложение с графическим интерфейсом или интерфейсом командной строки, которое будет выдавать прогноз, полученный в задании 4 или 5 (один или два прогноза, на выбор учащегося).</a:t>
            </a:r>
          </a:p>
          <a:p>
            <a:pPr marL="342900" lvl="0" indent="-342900" algn="just">
              <a:lnSpc>
                <a:spcPct val="115000"/>
              </a:lnSpc>
              <a:buFont typeface="+mj-lt"/>
              <a:buAutoNum type="arabicParenR"/>
            </a:pP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Оценить точность модели на тренировочном и тестовом </a:t>
            </a:r>
            <a:r>
              <a:rPr lang="ru-RU" sz="23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датасете</a:t>
            </a: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p>
          <a:p>
            <a:pPr marL="342900" lvl="0" indent="-342900" algn="just">
              <a:lnSpc>
                <a:spcPct val="115000"/>
              </a:lnSpc>
              <a:buFont typeface="+mj-lt"/>
              <a:buAutoNum type="arabicParenR"/>
            </a:pP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Создать репозиторий в </a:t>
            </a:r>
            <a:r>
              <a:rPr lang="ru-RU" sz="23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GitHub</a:t>
            </a: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 / </a:t>
            </a:r>
            <a:r>
              <a:rPr lang="ru-RU" sz="23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GitLab</a:t>
            </a:r>
            <a:r>
              <a:rPr lang="ru-RU" sz="2300" u="none" strike="noStrike" dirty="0">
                <a:effectLst/>
                <a:latin typeface="Times New Roman" panose="02020603050405020304" pitchFamily="18" charset="0"/>
                <a:ea typeface="Arial" panose="020B0604020202020204" pitchFamily="34" charset="0"/>
                <a:cs typeface="Times New Roman" panose="02020603050405020304" pitchFamily="18" charset="0"/>
              </a:rPr>
              <a:t> и разместить там код исследования. Оформить файл README.</a:t>
            </a:r>
          </a:p>
          <a:p>
            <a:pPr marL="0" indent="0">
              <a:buNone/>
            </a:pPr>
            <a:endParaRPr lang="ru-RU" dirty="0"/>
          </a:p>
        </p:txBody>
      </p:sp>
    </p:spTree>
    <p:extLst>
      <p:ext uri="{BB962C8B-B14F-4D97-AF65-F5344CB8AC3E}">
        <p14:creationId xmlns:p14="http://schemas.microsoft.com/office/powerpoint/2010/main" val="362727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922EEB-0BE1-B499-C649-C394EDCE8476}"/>
              </a:ext>
            </a:extLst>
          </p:cNvPr>
          <p:cNvSpPr>
            <a:spLocks noGrp="1"/>
          </p:cNvSpPr>
          <p:nvPr>
            <p:ph type="title"/>
          </p:nvPr>
        </p:nvSpPr>
        <p:spPr>
          <a:xfrm>
            <a:off x="838200" y="365126"/>
            <a:ext cx="5181600" cy="438064"/>
          </a:xfrm>
        </p:spPr>
        <p:txBody>
          <a:bodyPr>
            <a:normAutofit fontScale="90000"/>
          </a:bodyPr>
          <a:lstStyle/>
          <a:p>
            <a:r>
              <a:rPr lang="ru-RU" dirty="0">
                <a:latin typeface="Times New Roman" panose="02020603050405020304" pitchFamily="18" charset="0"/>
                <a:cs typeface="Times New Roman" panose="02020603050405020304" pitchFamily="18" charset="0"/>
              </a:rPr>
              <a:t>Разведочный анализ данных</a:t>
            </a:r>
          </a:p>
        </p:txBody>
      </p:sp>
      <p:sp>
        <p:nvSpPr>
          <p:cNvPr id="3" name="Объект 2">
            <a:extLst>
              <a:ext uri="{FF2B5EF4-FFF2-40B4-BE49-F238E27FC236}">
                <a16:creationId xmlns:a16="http://schemas.microsoft.com/office/drawing/2014/main" id="{1B4B9B89-89CB-ABEB-A4B1-F72379CA33CE}"/>
              </a:ext>
            </a:extLst>
          </p:cNvPr>
          <p:cNvSpPr>
            <a:spLocks noGrp="1"/>
          </p:cNvSpPr>
          <p:nvPr>
            <p:ph sz="half" idx="1"/>
          </p:nvPr>
        </p:nvSpPr>
        <p:spPr>
          <a:xfrm>
            <a:off x="838200" y="1433384"/>
            <a:ext cx="5181600" cy="4743579"/>
          </a:xfrm>
        </p:spPr>
        <p:txBody>
          <a:bodyPr/>
          <a:lstStyle/>
          <a:p>
            <a:r>
              <a:rPr lang="ru-RU" dirty="0">
                <a:latin typeface="Times New Roman" panose="02020603050405020304" pitchFamily="18" charset="0"/>
                <a:cs typeface="Times New Roman" panose="02020603050405020304" pitchFamily="18" charset="0"/>
              </a:rPr>
              <a:t>Построение гистограмм, ящиков с усами, диаграмм рассеяния</a:t>
            </a:r>
          </a:p>
          <a:p>
            <a:endParaRPr lang="ru-RU" dirty="0"/>
          </a:p>
        </p:txBody>
      </p:sp>
      <p:pic>
        <p:nvPicPr>
          <p:cNvPr id="8" name="Рисунок 7">
            <a:extLst>
              <a:ext uri="{FF2B5EF4-FFF2-40B4-BE49-F238E27FC236}">
                <a16:creationId xmlns:a16="http://schemas.microsoft.com/office/drawing/2014/main" id="{D51E4135-B4C9-7164-B9A6-7963748153DA}"/>
              </a:ext>
            </a:extLst>
          </p:cNvPr>
          <p:cNvPicPr>
            <a:picLocks noChangeAspect="1"/>
          </p:cNvPicPr>
          <p:nvPr/>
        </p:nvPicPr>
        <p:blipFill>
          <a:blip r:embed="rId2"/>
          <a:stretch>
            <a:fillRect/>
          </a:stretch>
        </p:blipFill>
        <p:spPr>
          <a:xfrm>
            <a:off x="6019800" y="0"/>
            <a:ext cx="6120130" cy="2836545"/>
          </a:xfrm>
          <a:prstGeom prst="rect">
            <a:avLst/>
          </a:prstGeom>
        </p:spPr>
      </p:pic>
      <p:pic>
        <p:nvPicPr>
          <p:cNvPr id="9" name="Объект 4">
            <a:extLst>
              <a:ext uri="{FF2B5EF4-FFF2-40B4-BE49-F238E27FC236}">
                <a16:creationId xmlns:a16="http://schemas.microsoft.com/office/drawing/2014/main" id="{262B885B-EFD3-E5EE-B78E-022FBA797A0F}"/>
              </a:ext>
            </a:extLst>
          </p:cNvPr>
          <p:cNvPicPr>
            <a:picLocks noChangeAspect="1"/>
          </p:cNvPicPr>
          <p:nvPr/>
        </p:nvPicPr>
        <p:blipFill>
          <a:blip r:embed="rId3"/>
          <a:stretch>
            <a:fillRect/>
          </a:stretch>
        </p:blipFill>
        <p:spPr>
          <a:xfrm>
            <a:off x="4040985" y="3201671"/>
            <a:ext cx="2520864" cy="2486466"/>
          </a:xfrm>
          <a:prstGeom prst="rect">
            <a:avLst/>
          </a:prstGeom>
        </p:spPr>
      </p:pic>
      <p:pic>
        <p:nvPicPr>
          <p:cNvPr id="12" name="Объект 5">
            <a:extLst>
              <a:ext uri="{FF2B5EF4-FFF2-40B4-BE49-F238E27FC236}">
                <a16:creationId xmlns:a16="http://schemas.microsoft.com/office/drawing/2014/main" id="{57B4AC4E-5CF4-E5EC-A614-04C3699032B4}"/>
              </a:ext>
            </a:extLst>
          </p:cNvPr>
          <p:cNvPicPr>
            <a:picLocks noGrp="1" noChangeAspect="1"/>
          </p:cNvPicPr>
          <p:nvPr>
            <p:ph sz="half" idx="2"/>
          </p:nvPr>
        </p:nvPicPr>
        <p:blipFill>
          <a:blip r:embed="rId4"/>
          <a:stretch>
            <a:fillRect/>
          </a:stretch>
        </p:blipFill>
        <p:spPr>
          <a:xfrm>
            <a:off x="6796148" y="2771775"/>
            <a:ext cx="4752975" cy="4086225"/>
          </a:xfrm>
          <a:prstGeom prst="rect">
            <a:avLst/>
          </a:prstGeom>
        </p:spPr>
      </p:pic>
    </p:spTree>
    <p:extLst>
      <p:ext uri="{BB962C8B-B14F-4D97-AF65-F5344CB8AC3E}">
        <p14:creationId xmlns:p14="http://schemas.microsoft.com/office/powerpoint/2010/main" val="383440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39AE85-435D-DF6C-E023-B3B3CFF6F85C}"/>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Разведочный анализ</a:t>
            </a:r>
          </a:p>
        </p:txBody>
      </p:sp>
      <p:sp>
        <p:nvSpPr>
          <p:cNvPr id="3" name="Объект 2">
            <a:extLst>
              <a:ext uri="{FF2B5EF4-FFF2-40B4-BE49-F238E27FC236}">
                <a16:creationId xmlns:a16="http://schemas.microsoft.com/office/drawing/2014/main" id="{7256906E-5245-5B41-4372-0C0B1F7A0239}"/>
              </a:ext>
            </a:extLst>
          </p:cNvPr>
          <p:cNvSpPr>
            <a:spLocks noGrp="1"/>
          </p:cNvSpPr>
          <p:nvPr>
            <p:ph sz="half" idx="1"/>
          </p:nvPr>
        </p:nvSpPr>
        <p:spPr/>
        <p:txBody>
          <a:bodyPr/>
          <a:lstStyle/>
          <a:p>
            <a:r>
              <a:rPr lang="ru-RU" sz="2800" u="none" strike="noStrike" dirty="0">
                <a:effectLst/>
                <a:latin typeface="Times New Roman" panose="02020603050405020304" pitchFamily="18" charset="0"/>
                <a:ea typeface="Arial" panose="020B0604020202020204" pitchFamily="34" charset="0"/>
                <a:cs typeface="Times New Roman" panose="02020603050405020304" pitchFamily="18" charset="0"/>
              </a:rPr>
              <a:t>Необходимо также для каждой колонки получить среднее, медианное значение</a:t>
            </a:r>
          </a:p>
          <a:p>
            <a:r>
              <a:rPr lang="ru-RU" dirty="0">
                <a:latin typeface="Times New Roman" panose="02020603050405020304" pitchFamily="18" charset="0"/>
                <a:ea typeface="Arial" panose="020B0604020202020204" pitchFamily="34" charset="0"/>
                <a:cs typeface="Times New Roman" panose="02020603050405020304" pitchFamily="18" charset="0"/>
              </a:rPr>
              <a:t>П</a:t>
            </a:r>
            <a:r>
              <a:rPr lang="ru-RU" sz="2800" u="none" strike="noStrike" dirty="0">
                <a:effectLst/>
                <a:latin typeface="Times New Roman" panose="02020603050405020304" pitchFamily="18" charset="0"/>
                <a:ea typeface="Arial" panose="020B0604020202020204" pitchFamily="34" charset="0"/>
                <a:cs typeface="Times New Roman" panose="02020603050405020304" pitchFamily="18" charset="0"/>
              </a:rPr>
              <a:t>ровести анализ и исключение выбросов</a:t>
            </a:r>
          </a:p>
          <a:p>
            <a:r>
              <a:rPr lang="ru-RU" sz="2800" u="none" strike="noStrike" dirty="0">
                <a:effectLst/>
                <a:latin typeface="Times New Roman" panose="02020603050405020304" pitchFamily="18" charset="0"/>
                <a:ea typeface="Arial" panose="020B0604020202020204" pitchFamily="34" charset="0"/>
                <a:cs typeface="Times New Roman" panose="02020603050405020304" pitchFamily="18" charset="0"/>
              </a:rPr>
              <a:t>Проверить наличие пропусков</a:t>
            </a:r>
            <a:endParaRPr lang="ru-RU" dirty="0"/>
          </a:p>
        </p:txBody>
      </p:sp>
      <p:pic>
        <p:nvPicPr>
          <p:cNvPr id="5" name="Объект 4">
            <a:extLst>
              <a:ext uri="{FF2B5EF4-FFF2-40B4-BE49-F238E27FC236}">
                <a16:creationId xmlns:a16="http://schemas.microsoft.com/office/drawing/2014/main" id="{B7470B33-A2BE-D5F3-F9A5-7BEB8059A412}"/>
              </a:ext>
            </a:extLst>
          </p:cNvPr>
          <p:cNvPicPr>
            <a:picLocks noGrp="1" noChangeAspect="1"/>
          </p:cNvPicPr>
          <p:nvPr>
            <p:ph sz="half" idx="2"/>
          </p:nvPr>
        </p:nvPicPr>
        <p:blipFill>
          <a:blip r:embed="rId2"/>
          <a:stretch>
            <a:fillRect/>
          </a:stretch>
        </p:blipFill>
        <p:spPr>
          <a:xfrm>
            <a:off x="3248025" y="4462019"/>
            <a:ext cx="5181600" cy="2395981"/>
          </a:xfrm>
          <a:prstGeom prst="rect">
            <a:avLst/>
          </a:prstGeom>
        </p:spPr>
      </p:pic>
      <p:pic>
        <p:nvPicPr>
          <p:cNvPr id="6" name="Объект 12">
            <a:extLst>
              <a:ext uri="{FF2B5EF4-FFF2-40B4-BE49-F238E27FC236}">
                <a16:creationId xmlns:a16="http://schemas.microsoft.com/office/drawing/2014/main" id="{F0F95A20-E292-CCE4-F9FC-C92723F334CB}"/>
              </a:ext>
            </a:extLst>
          </p:cNvPr>
          <p:cNvPicPr>
            <a:picLocks noChangeAspect="1"/>
          </p:cNvPicPr>
          <p:nvPr/>
        </p:nvPicPr>
        <p:blipFill>
          <a:blip r:embed="rId3"/>
          <a:stretch>
            <a:fillRect/>
          </a:stretch>
        </p:blipFill>
        <p:spPr>
          <a:xfrm>
            <a:off x="7902824" y="2506662"/>
            <a:ext cx="4289176" cy="4351338"/>
          </a:xfrm>
          <a:prstGeom prst="rect">
            <a:avLst/>
          </a:prstGeom>
        </p:spPr>
      </p:pic>
      <p:pic>
        <p:nvPicPr>
          <p:cNvPr id="7" name="Объект 4">
            <a:extLst>
              <a:ext uri="{FF2B5EF4-FFF2-40B4-BE49-F238E27FC236}">
                <a16:creationId xmlns:a16="http://schemas.microsoft.com/office/drawing/2014/main" id="{13DAD224-4496-1B8E-8086-5E40B1DF635A}"/>
              </a:ext>
            </a:extLst>
          </p:cNvPr>
          <p:cNvPicPr>
            <a:picLocks noChangeAspect="1"/>
          </p:cNvPicPr>
          <p:nvPr/>
        </p:nvPicPr>
        <p:blipFill>
          <a:blip r:embed="rId4"/>
          <a:stretch>
            <a:fillRect/>
          </a:stretch>
        </p:blipFill>
        <p:spPr>
          <a:xfrm>
            <a:off x="7086858" y="44450"/>
            <a:ext cx="4981575" cy="3562350"/>
          </a:xfrm>
          <a:prstGeom prst="rect">
            <a:avLst/>
          </a:prstGeom>
        </p:spPr>
      </p:pic>
      <p:pic>
        <p:nvPicPr>
          <p:cNvPr id="8" name="Рисунок 7">
            <a:extLst>
              <a:ext uri="{FF2B5EF4-FFF2-40B4-BE49-F238E27FC236}">
                <a16:creationId xmlns:a16="http://schemas.microsoft.com/office/drawing/2014/main" id="{510B7525-FF24-DC2D-BB1F-F5E39A1B3D42}"/>
              </a:ext>
            </a:extLst>
          </p:cNvPr>
          <p:cNvPicPr>
            <a:picLocks noChangeAspect="1"/>
          </p:cNvPicPr>
          <p:nvPr/>
        </p:nvPicPr>
        <p:blipFill>
          <a:blip r:embed="rId5"/>
          <a:stretch>
            <a:fillRect/>
          </a:stretch>
        </p:blipFill>
        <p:spPr>
          <a:xfrm>
            <a:off x="467368" y="4725580"/>
            <a:ext cx="2409825" cy="619125"/>
          </a:xfrm>
          <a:prstGeom prst="rect">
            <a:avLst/>
          </a:prstGeom>
        </p:spPr>
      </p:pic>
    </p:spTree>
    <p:extLst>
      <p:ext uri="{BB962C8B-B14F-4D97-AF65-F5344CB8AC3E}">
        <p14:creationId xmlns:p14="http://schemas.microsoft.com/office/powerpoint/2010/main" val="62352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B65DEB-BA4D-5D99-EF96-912665EFB722}"/>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Разработка и обучение моделей</a:t>
            </a:r>
          </a:p>
        </p:txBody>
      </p:sp>
      <p:sp>
        <p:nvSpPr>
          <p:cNvPr id="3" name="Объект 2">
            <a:extLst>
              <a:ext uri="{FF2B5EF4-FFF2-40B4-BE49-F238E27FC236}">
                <a16:creationId xmlns:a16="http://schemas.microsoft.com/office/drawing/2014/main" id="{9ED6C5BD-13FE-2D97-3DE9-7104C7EA72A7}"/>
              </a:ext>
            </a:extLst>
          </p:cNvPr>
          <p:cNvSpPr>
            <a:spLocks noGrp="1"/>
          </p:cNvSpPr>
          <p:nvPr>
            <p:ph sz="half" idx="1"/>
          </p:nvPr>
        </p:nvSpPr>
        <p:spPr>
          <a:xfrm>
            <a:off x="838200" y="1365956"/>
            <a:ext cx="5181600" cy="4811007"/>
          </a:xfrm>
        </p:spPr>
        <p:txBody>
          <a:bodyPr>
            <a:normAutofit/>
          </a:bodyPr>
          <a:lstStyle/>
          <a:p>
            <a:pPr marL="342900" lvl="0" indent="-342900" algn="just">
              <a:lnSpc>
                <a:spcPct val="150000"/>
              </a:lnSpc>
              <a:buFont typeface="Symbol" panose="05050102010706020507" pitchFamily="18" charset="2"/>
              <a:buChar char=""/>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Линейная регрессия</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Метод случайного леса</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Метод опорных векторов</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Метод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a:t>
            </a: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-ближайших соседей</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Градиентный </a:t>
            </a:r>
            <a:r>
              <a:rPr lang="ru-RU" sz="1800" kern="100" dirty="0" err="1">
                <a:effectLst/>
                <a:latin typeface="Times New Roman" panose="02020603050405020304" pitchFamily="18" charset="0"/>
                <a:ea typeface="Calibri" panose="020F0502020204030204" pitchFamily="34" charset="0"/>
                <a:cs typeface="Times New Roman" panose="02020603050405020304" pitchFamily="18" charset="0"/>
              </a:rPr>
              <a:t>бустинг</a:t>
            </a: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(библиотека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до и после подбора </a:t>
            </a:r>
            <a:r>
              <a:rPr lang="ru-RU" sz="1800" kern="100" dirty="0" err="1">
                <a:effectLst/>
                <a:latin typeface="Times New Roman" panose="02020603050405020304" pitchFamily="18" charset="0"/>
                <a:ea typeface="Calibri" panose="020F0502020204030204" pitchFamily="34" charset="0"/>
                <a:cs typeface="Times New Roman" panose="02020603050405020304" pitchFamily="18" charset="0"/>
              </a:rPr>
              <a:t>гиперпараметров</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Градиентный </a:t>
            </a:r>
            <a:r>
              <a:rPr lang="ru-RU" sz="1800" kern="100" dirty="0" err="1">
                <a:effectLst/>
                <a:latin typeface="Times New Roman" panose="02020603050405020304" pitchFamily="18" charset="0"/>
                <a:ea typeface="Calibri" panose="020F0502020204030204" pitchFamily="34" charset="0"/>
                <a:cs typeface="Times New Roman" panose="02020603050405020304" pitchFamily="18" charset="0"/>
              </a:rPr>
              <a:t>бустинг</a:t>
            </a: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 (библиотека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ru-RU"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buFont typeface="Symbol" panose="05050102010706020507" pitchFamily="18" charset="2"/>
              <a:buChar char=""/>
            </a:pP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autogluon</a:t>
            </a:r>
            <a:endParaRPr lang="ru-RU"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Объект 3">
            <a:extLst>
              <a:ext uri="{FF2B5EF4-FFF2-40B4-BE49-F238E27FC236}">
                <a16:creationId xmlns:a16="http://schemas.microsoft.com/office/drawing/2014/main" id="{44F47B3E-A0C8-A889-D477-FE2905537C03}"/>
              </a:ext>
            </a:extLst>
          </p:cNvPr>
          <p:cNvSpPr>
            <a:spLocks noGrp="1"/>
          </p:cNvSpPr>
          <p:nvPr>
            <p:ph sz="half" idx="2"/>
          </p:nvPr>
        </p:nvSpPr>
        <p:spPr>
          <a:xfrm>
            <a:off x="6172200" y="1365956"/>
            <a:ext cx="5181600" cy="4811007"/>
          </a:xfrm>
        </p:spPr>
        <p:txBody>
          <a:bodyPr>
            <a:normAutofit/>
          </a:bodyPr>
          <a:lstStyle/>
          <a:p>
            <a:r>
              <a:rPr lang="ru-RU" dirty="0">
                <a:latin typeface="Times New Roman" panose="02020603050405020304" pitchFamily="18" charset="0"/>
                <a:cs typeface="Times New Roman" panose="02020603050405020304" pitchFamily="18" charset="0"/>
              </a:rPr>
              <a:t>М</a:t>
            </a:r>
            <a:r>
              <a:rPr lang="en-US" dirty="0">
                <a:latin typeface="Times New Roman" panose="02020603050405020304" pitchFamily="18" charset="0"/>
                <a:cs typeface="Times New Roman" panose="02020603050405020304" pitchFamily="18" charset="0"/>
              </a:rPr>
              <a:t>AE </a:t>
            </a:r>
            <a:r>
              <a:rPr lang="ru-RU" dirty="0">
                <a:latin typeface="Times New Roman" panose="02020603050405020304" pitchFamily="18" charset="0"/>
                <a:cs typeface="Times New Roman" panose="02020603050405020304" pitchFamily="18" charset="0"/>
              </a:rPr>
              <a:t>на тренировочной выборке</a:t>
            </a:r>
          </a:p>
        </p:txBody>
      </p:sp>
      <p:pic>
        <p:nvPicPr>
          <p:cNvPr id="7" name="Объект 4">
            <a:extLst>
              <a:ext uri="{FF2B5EF4-FFF2-40B4-BE49-F238E27FC236}">
                <a16:creationId xmlns:a16="http://schemas.microsoft.com/office/drawing/2014/main" id="{489260F3-AA7D-52FC-AFAD-C566848DEBEB}"/>
              </a:ext>
            </a:extLst>
          </p:cNvPr>
          <p:cNvPicPr>
            <a:picLocks noChangeAspect="1"/>
          </p:cNvPicPr>
          <p:nvPr/>
        </p:nvPicPr>
        <p:blipFill>
          <a:blip r:embed="rId2"/>
          <a:stretch>
            <a:fillRect/>
          </a:stretch>
        </p:blipFill>
        <p:spPr>
          <a:xfrm>
            <a:off x="6324600" y="4414248"/>
            <a:ext cx="5181600" cy="2155592"/>
          </a:xfrm>
          <a:prstGeom prst="rect">
            <a:avLst/>
          </a:prstGeom>
        </p:spPr>
      </p:pic>
      <p:pic>
        <p:nvPicPr>
          <p:cNvPr id="8" name="Объект 8">
            <a:extLst>
              <a:ext uri="{FF2B5EF4-FFF2-40B4-BE49-F238E27FC236}">
                <a16:creationId xmlns:a16="http://schemas.microsoft.com/office/drawing/2014/main" id="{5FDFBB66-8DDD-9AB4-DA28-A070EA8FD2D0}"/>
              </a:ext>
            </a:extLst>
          </p:cNvPr>
          <p:cNvPicPr>
            <a:picLocks noChangeAspect="1"/>
          </p:cNvPicPr>
          <p:nvPr/>
        </p:nvPicPr>
        <p:blipFill>
          <a:blip r:embed="rId3"/>
          <a:stretch>
            <a:fillRect/>
          </a:stretch>
        </p:blipFill>
        <p:spPr>
          <a:xfrm>
            <a:off x="6324600" y="2326488"/>
            <a:ext cx="5181600" cy="2087760"/>
          </a:xfrm>
          <a:prstGeom prst="rect">
            <a:avLst/>
          </a:prstGeom>
        </p:spPr>
      </p:pic>
    </p:spTree>
    <p:extLst>
      <p:ext uri="{BB962C8B-B14F-4D97-AF65-F5344CB8AC3E}">
        <p14:creationId xmlns:p14="http://schemas.microsoft.com/office/powerpoint/2010/main" val="150359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6E1094-A8C2-9AA2-9C7D-5FE359F0D6E8}"/>
              </a:ext>
            </a:extLst>
          </p:cNvPr>
          <p:cNvSpPr>
            <a:spLocks noGrp="1"/>
          </p:cNvSpPr>
          <p:nvPr>
            <p:ph type="title"/>
          </p:nvPr>
        </p:nvSpPr>
        <p:spPr/>
        <p:txBody>
          <a:bodyPr/>
          <a:lstStyle/>
          <a:p>
            <a:pPr algn="ctr"/>
            <a:r>
              <a:rPr lang="ru-RU" dirty="0" err="1"/>
              <a:t>Гиперпараметрическая</a:t>
            </a:r>
            <a:r>
              <a:rPr lang="ru-RU" dirty="0"/>
              <a:t> оптимизация</a:t>
            </a:r>
            <a:br>
              <a:rPr lang="ru-RU" dirty="0"/>
            </a:br>
            <a:r>
              <a:rPr lang="ru-RU" dirty="0"/>
              <a:t>градиентного </a:t>
            </a:r>
            <a:r>
              <a:rPr lang="ru-RU" dirty="0" err="1"/>
              <a:t>бустинга</a:t>
            </a:r>
            <a:endParaRPr lang="ru-RU" dirty="0"/>
          </a:p>
        </p:txBody>
      </p:sp>
      <p:sp>
        <p:nvSpPr>
          <p:cNvPr id="3" name="Объект 2">
            <a:extLst>
              <a:ext uri="{FF2B5EF4-FFF2-40B4-BE49-F238E27FC236}">
                <a16:creationId xmlns:a16="http://schemas.microsoft.com/office/drawing/2014/main" id="{65503A36-27DE-D8B8-34ED-11C4A15A3D43}"/>
              </a:ext>
            </a:extLst>
          </p:cNvPr>
          <p:cNvSpPr>
            <a:spLocks noGrp="1"/>
          </p:cNvSpPr>
          <p:nvPr>
            <p:ph sz="half" idx="1"/>
          </p:nvPr>
        </p:nvSpPr>
        <p:spPr>
          <a:xfrm>
            <a:off x="838200" y="1825625"/>
            <a:ext cx="4524022" cy="3314786"/>
          </a:xfrm>
        </p:spPr>
        <p:txBody>
          <a:bodyPr>
            <a:normAutofit/>
          </a:bodyPr>
          <a:lstStyle/>
          <a:p>
            <a:r>
              <a:rPr lang="ru-RU" sz="1800" dirty="0">
                <a:latin typeface="Times New Roman" panose="02020603050405020304" pitchFamily="18" charset="0"/>
                <a:ea typeface="Calibri" panose="020F0502020204030204" pitchFamily="34" charset="0"/>
              </a:rPr>
              <a:t>Ф</a:t>
            </a:r>
            <a:r>
              <a:rPr lang="ru-RU" sz="1800" dirty="0">
                <a:effectLst/>
                <a:latin typeface="Times New Roman" panose="02020603050405020304" pitchFamily="18" charset="0"/>
                <a:ea typeface="Calibri" panose="020F0502020204030204" pitchFamily="34" charset="0"/>
              </a:rPr>
              <a:t>ункция ошибки(</a:t>
            </a:r>
            <a:r>
              <a:rPr lang="en-US" sz="1800" dirty="0">
                <a:effectLst/>
                <a:latin typeface="Times New Roman" panose="02020603050405020304" pitchFamily="18" charset="0"/>
                <a:ea typeface="Calibri" panose="020F0502020204030204" pitchFamily="34" charset="0"/>
              </a:rPr>
              <a:t>loss</a:t>
            </a:r>
            <a:r>
              <a:rPr lang="ru-RU" sz="1800" dirty="0">
                <a:effectLst/>
                <a:latin typeface="Times New Roman" panose="02020603050405020304" pitchFamily="18" charset="0"/>
                <a:ea typeface="Calibri" panose="020F0502020204030204" pitchFamily="34" charset="0"/>
              </a:rPr>
              <a:t>), </a:t>
            </a:r>
          </a:p>
          <a:p>
            <a:r>
              <a:rPr lang="ru-RU" sz="1800" dirty="0">
                <a:effectLst/>
                <a:latin typeface="Times New Roman" panose="02020603050405020304" pitchFamily="18" charset="0"/>
                <a:ea typeface="Calibri" panose="020F0502020204030204" pitchFamily="34" charset="0"/>
              </a:rPr>
              <a:t>Количество (</a:t>
            </a:r>
            <a:r>
              <a:rPr lang="en-US" sz="1800" dirty="0" err="1">
                <a:effectLst/>
                <a:latin typeface="Times New Roman" panose="02020603050405020304" pitchFamily="18" charset="0"/>
                <a:ea typeface="Calibri" panose="020F0502020204030204" pitchFamily="34" charset="0"/>
              </a:rPr>
              <a:t>n_estimators</a:t>
            </a:r>
            <a:r>
              <a:rPr lang="en-US" sz="1800" dirty="0">
                <a:effectLst/>
                <a:latin typeface="Times New Roman" panose="02020603050405020304" pitchFamily="18" charset="0"/>
                <a:ea typeface="Calibri" panose="020F0502020204030204" pitchFamily="34" charset="0"/>
              </a:rPr>
              <a:t> </a:t>
            </a:r>
            <a:r>
              <a:rPr lang="ru-RU" sz="1800" dirty="0">
                <a:effectLst/>
                <a:latin typeface="Times New Roman" panose="02020603050405020304" pitchFamily="18" charset="0"/>
                <a:ea typeface="Calibri" panose="020F0502020204030204" pitchFamily="34" charset="0"/>
              </a:rPr>
              <a:t>) и глубина деревьев (</a:t>
            </a:r>
            <a:r>
              <a:rPr lang="en-US" sz="1800" dirty="0" err="1">
                <a:effectLst/>
                <a:latin typeface="Times New Roman" panose="02020603050405020304" pitchFamily="18" charset="0"/>
                <a:ea typeface="Calibri" panose="020F0502020204030204" pitchFamily="34" charset="0"/>
              </a:rPr>
              <a:t>max_depth</a:t>
            </a:r>
            <a:r>
              <a:rPr lang="en-US" sz="1800" dirty="0">
                <a:effectLst/>
                <a:latin typeface="Times New Roman" panose="02020603050405020304" pitchFamily="18" charset="0"/>
                <a:ea typeface="Calibri" panose="020F0502020204030204" pitchFamily="34" charset="0"/>
              </a:rPr>
              <a:t> </a:t>
            </a:r>
            <a:r>
              <a:rPr lang="ru-RU" sz="1800" dirty="0">
                <a:effectLst/>
                <a:latin typeface="Times New Roman" panose="02020603050405020304" pitchFamily="18" charset="0"/>
                <a:ea typeface="Calibri" panose="020F0502020204030204" pitchFamily="34" charset="0"/>
              </a:rPr>
              <a:t>), </a:t>
            </a:r>
          </a:p>
          <a:p>
            <a:r>
              <a:rPr lang="ru-RU" sz="1800" dirty="0">
                <a:latin typeface="Times New Roman" panose="02020603050405020304" pitchFamily="18" charset="0"/>
                <a:ea typeface="Calibri" panose="020F0502020204030204" pitchFamily="34" charset="0"/>
              </a:rPr>
              <a:t>М</a:t>
            </a:r>
            <a:r>
              <a:rPr lang="ru-RU" sz="1800" dirty="0">
                <a:effectLst/>
                <a:latin typeface="Times New Roman" panose="02020603050405020304" pitchFamily="18" charset="0"/>
                <a:ea typeface="Calibri" panose="020F0502020204030204" pitchFamily="34" charset="0"/>
              </a:rPr>
              <a:t>инимальный размер листа (</a:t>
            </a:r>
            <a:r>
              <a:rPr lang="en-US" sz="1800" dirty="0" err="1">
                <a:effectLst/>
                <a:latin typeface="Times New Roman" panose="02020603050405020304" pitchFamily="18" charset="0"/>
                <a:ea typeface="Calibri" panose="020F0502020204030204" pitchFamily="34" charset="0"/>
              </a:rPr>
              <a:t>min_samples_leaf</a:t>
            </a:r>
            <a:r>
              <a:rPr lang="en-US" sz="1800" dirty="0">
                <a:effectLst/>
                <a:latin typeface="Times New Roman" panose="02020603050405020304" pitchFamily="18" charset="0"/>
                <a:ea typeface="Calibri" panose="020F0502020204030204" pitchFamily="34" charset="0"/>
              </a:rPr>
              <a:t> </a:t>
            </a:r>
            <a:r>
              <a:rPr lang="ru-RU" sz="1800" dirty="0">
                <a:effectLst/>
                <a:latin typeface="Times New Roman" panose="02020603050405020304" pitchFamily="18" charset="0"/>
                <a:ea typeface="Calibri" panose="020F0502020204030204" pitchFamily="34" charset="0"/>
              </a:rPr>
              <a:t>), </a:t>
            </a:r>
          </a:p>
          <a:p>
            <a:r>
              <a:rPr lang="ru-RU" sz="1800" dirty="0">
                <a:latin typeface="Times New Roman" panose="02020603050405020304" pitchFamily="18" charset="0"/>
                <a:ea typeface="Calibri" panose="020F0502020204030204" pitchFamily="34" charset="0"/>
              </a:rPr>
              <a:t>М</a:t>
            </a:r>
            <a:r>
              <a:rPr lang="ru-RU" sz="1800" dirty="0">
                <a:effectLst/>
                <a:latin typeface="Times New Roman" panose="02020603050405020304" pitchFamily="18" charset="0"/>
                <a:ea typeface="Calibri" panose="020F0502020204030204" pitchFamily="34" charset="0"/>
              </a:rPr>
              <a:t>инимальное ветвление на узел (</a:t>
            </a:r>
            <a:r>
              <a:rPr lang="en-US" sz="1800" dirty="0" err="1">
                <a:effectLst/>
                <a:latin typeface="Times New Roman" panose="02020603050405020304" pitchFamily="18" charset="0"/>
                <a:ea typeface="Calibri" panose="020F0502020204030204" pitchFamily="34" charset="0"/>
              </a:rPr>
              <a:t>min_samples_split</a:t>
            </a:r>
            <a:r>
              <a:rPr lang="en-US" sz="1800" dirty="0">
                <a:effectLst/>
                <a:latin typeface="Times New Roman" panose="02020603050405020304" pitchFamily="18" charset="0"/>
                <a:ea typeface="Calibri" panose="020F0502020204030204" pitchFamily="34" charset="0"/>
              </a:rPr>
              <a:t> </a:t>
            </a:r>
            <a:r>
              <a:rPr lang="ru-RU" sz="1800" dirty="0">
                <a:effectLst/>
                <a:latin typeface="Times New Roman" panose="02020603050405020304" pitchFamily="18" charset="0"/>
                <a:ea typeface="Calibri" panose="020F0502020204030204" pitchFamily="34" charset="0"/>
              </a:rPr>
              <a:t>), </a:t>
            </a:r>
          </a:p>
          <a:p>
            <a:r>
              <a:rPr lang="ru-RU" sz="1800" dirty="0">
                <a:latin typeface="Times New Roman" panose="02020603050405020304" pitchFamily="18" charset="0"/>
                <a:ea typeface="Calibri" panose="020F0502020204030204" pitchFamily="34" charset="0"/>
              </a:rPr>
              <a:t>Ф</a:t>
            </a:r>
            <a:r>
              <a:rPr lang="ru-RU" sz="1800" dirty="0">
                <a:effectLst/>
                <a:latin typeface="Times New Roman" panose="02020603050405020304" pitchFamily="18" charset="0"/>
                <a:ea typeface="Calibri" panose="020F0502020204030204" pitchFamily="34" charset="0"/>
              </a:rPr>
              <a:t>ункция разделения (</a:t>
            </a:r>
            <a:r>
              <a:rPr lang="en-US" sz="1800" dirty="0" err="1">
                <a:effectLst/>
                <a:latin typeface="Times New Roman" panose="02020603050405020304" pitchFamily="18" charset="0"/>
                <a:ea typeface="Calibri" panose="020F0502020204030204" pitchFamily="34" charset="0"/>
              </a:rPr>
              <a:t>max_features</a:t>
            </a:r>
            <a:r>
              <a:rPr lang="en-US" sz="1800" dirty="0">
                <a:effectLst/>
                <a:latin typeface="Times New Roman" panose="02020603050405020304" pitchFamily="18" charset="0"/>
                <a:ea typeface="Calibri" panose="020F0502020204030204" pitchFamily="34" charset="0"/>
              </a:rPr>
              <a:t> </a:t>
            </a:r>
            <a:r>
              <a:rPr lang="ru-RU" sz="1800" dirty="0">
                <a:effectLst/>
                <a:latin typeface="Times New Roman" panose="02020603050405020304" pitchFamily="18" charset="0"/>
                <a:ea typeface="Calibri" panose="020F0502020204030204" pitchFamily="34" charset="0"/>
              </a:rPr>
              <a:t>)</a:t>
            </a:r>
          </a:p>
        </p:txBody>
      </p:sp>
      <p:pic>
        <p:nvPicPr>
          <p:cNvPr id="7" name="Объект 6">
            <a:extLst>
              <a:ext uri="{FF2B5EF4-FFF2-40B4-BE49-F238E27FC236}">
                <a16:creationId xmlns:a16="http://schemas.microsoft.com/office/drawing/2014/main" id="{7285F7A7-1481-C3B2-F1CA-27B2FD2FD363}"/>
              </a:ext>
            </a:extLst>
          </p:cNvPr>
          <p:cNvPicPr>
            <a:picLocks noGrp="1" noChangeAspect="1"/>
          </p:cNvPicPr>
          <p:nvPr>
            <p:ph sz="half" idx="2"/>
          </p:nvPr>
        </p:nvPicPr>
        <p:blipFill>
          <a:blip r:embed="rId2"/>
          <a:stretch>
            <a:fillRect/>
          </a:stretch>
        </p:blipFill>
        <p:spPr>
          <a:xfrm>
            <a:off x="6096000" y="1825625"/>
            <a:ext cx="5181600" cy="2845632"/>
          </a:xfrm>
          <a:prstGeom prst="rect">
            <a:avLst/>
          </a:prstGeom>
        </p:spPr>
      </p:pic>
    </p:spTree>
    <p:extLst>
      <p:ext uri="{BB962C8B-B14F-4D97-AF65-F5344CB8AC3E}">
        <p14:creationId xmlns:p14="http://schemas.microsoft.com/office/powerpoint/2010/main" val="380842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BBF479-A80C-8FEC-6291-6B86652E5069}"/>
              </a:ext>
            </a:extLst>
          </p:cNvPr>
          <p:cNvSpPr>
            <a:spLocks noGrp="1"/>
          </p:cNvSpPr>
          <p:nvPr>
            <p:ph type="title"/>
          </p:nvPr>
        </p:nvSpPr>
        <p:spPr/>
        <p:txBody>
          <a:bodyPr>
            <a:normAutofit/>
          </a:bodyPr>
          <a:lstStyle/>
          <a:p>
            <a:pPr algn="ctr"/>
            <a:r>
              <a:rPr lang="ru-RU"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Тестирование моделей </a:t>
            </a:r>
            <a:br>
              <a:rPr lang="ru-RU"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ru-RU" sz="2400" dirty="0"/>
          </a:p>
        </p:txBody>
      </p:sp>
      <p:graphicFrame>
        <p:nvGraphicFramePr>
          <p:cNvPr id="5" name="Объект 4">
            <a:extLst>
              <a:ext uri="{FF2B5EF4-FFF2-40B4-BE49-F238E27FC236}">
                <a16:creationId xmlns:a16="http://schemas.microsoft.com/office/drawing/2014/main" id="{B8CF6A14-95A5-C23B-A09A-1675D96E6616}"/>
              </a:ext>
            </a:extLst>
          </p:cNvPr>
          <p:cNvGraphicFramePr>
            <a:graphicFrameLocks noGrp="1"/>
          </p:cNvGraphicFramePr>
          <p:nvPr>
            <p:ph sz="half" idx="1"/>
            <p:extLst>
              <p:ext uri="{D42A27DB-BD31-4B8C-83A1-F6EECF244321}">
                <p14:modId xmlns:p14="http://schemas.microsoft.com/office/powerpoint/2010/main" val="2207587871"/>
              </p:ext>
            </p:extLst>
          </p:nvPr>
        </p:nvGraphicFramePr>
        <p:xfrm>
          <a:off x="615778" y="1825625"/>
          <a:ext cx="5181601" cy="4047339"/>
        </p:xfrm>
        <a:graphic>
          <a:graphicData uri="http://schemas.openxmlformats.org/drawingml/2006/table">
            <a:tbl>
              <a:tblPr firstRow="1" firstCol="1" bandRow="1">
                <a:tableStyleId>{5C22544A-7EE6-4342-B048-85BDC9FD1C3A}</a:tableStyleId>
              </a:tblPr>
              <a:tblGrid>
                <a:gridCol w="1727021">
                  <a:extLst>
                    <a:ext uri="{9D8B030D-6E8A-4147-A177-3AD203B41FA5}">
                      <a16:colId xmlns:a16="http://schemas.microsoft.com/office/drawing/2014/main" val="781516789"/>
                    </a:ext>
                  </a:extLst>
                </a:gridCol>
                <a:gridCol w="1727021">
                  <a:extLst>
                    <a:ext uri="{9D8B030D-6E8A-4147-A177-3AD203B41FA5}">
                      <a16:colId xmlns:a16="http://schemas.microsoft.com/office/drawing/2014/main" val="103747859"/>
                    </a:ext>
                  </a:extLst>
                </a:gridCol>
                <a:gridCol w="1727559">
                  <a:extLst>
                    <a:ext uri="{9D8B030D-6E8A-4147-A177-3AD203B41FA5}">
                      <a16:colId xmlns:a16="http://schemas.microsoft.com/office/drawing/2014/main" val="2160128862"/>
                    </a:ext>
                  </a:extLst>
                </a:gridCol>
              </a:tblGrid>
              <a:tr h="437110">
                <a:tc>
                  <a:txBody>
                    <a:bodyPr/>
                    <a:lstStyle/>
                    <a:p>
                      <a:pPr indent="0" algn="ctr">
                        <a:lnSpc>
                          <a:spcPct val="150000"/>
                        </a:lnSpc>
                      </a:pPr>
                      <a:r>
                        <a:rPr lang="ru-RU" sz="1200" kern="100" dirty="0">
                          <a:effectLst/>
                          <a:latin typeface="Times New Roman" panose="02020603050405020304" pitchFamily="18" charset="0"/>
                          <a:cs typeface="Times New Roman" panose="02020603050405020304" pitchFamily="18" charset="0"/>
                        </a:rPr>
                        <a:t>Метод</a:t>
                      </a:r>
                      <a:endParaRPr lang="ru-RU"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Модуль упругости при растяжении, </a:t>
                      </a:r>
                      <a:r>
                        <a:rPr lang="en-US" sz="1200" kern="100">
                          <a:effectLst/>
                          <a:latin typeface="Times New Roman" panose="02020603050405020304" pitchFamily="18" charset="0"/>
                          <a:cs typeface="Times New Roman" panose="02020603050405020304" pitchFamily="18" charset="0"/>
                        </a:rPr>
                        <a:t>mae</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Прочность при растяжении, </a:t>
                      </a:r>
                      <a:r>
                        <a:rPr lang="en-US" sz="1200" kern="100">
                          <a:effectLst/>
                          <a:latin typeface="Times New Roman" panose="02020603050405020304" pitchFamily="18" charset="0"/>
                          <a:cs typeface="Times New Roman" panose="02020603050405020304" pitchFamily="18" charset="0"/>
                        </a:rPr>
                        <a:t>mae</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extLst>
                  <a:ext uri="{0D108BD9-81ED-4DB2-BD59-A6C34878D82A}">
                    <a16:rowId xmlns:a16="http://schemas.microsoft.com/office/drawing/2014/main" val="405857161"/>
                  </a:ext>
                </a:extLst>
              </a:tr>
              <a:tr h="204616">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Линейная регрессия</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r>
                        <a:rPr lang="ru-RU" sz="1200" kern="100">
                          <a:effectLst/>
                          <a:latin typeface="Times New Roman" panose="02020603050405020304" pitchFamily="18" charset="0"/>
                          <a:cs typeface="Times New Roman" panose="02020603050405020304" pitchFamily="18" charset="0"/>
                        </a:rPr>
                        <a:t>2.5464192980820095 </a:t>
                      </a:r>
                    </a:p>
                  </a:txBody>
                  <a:tcPr marL="58123" marR="58123" marT="0" marB="0"/>
                </a:tc>
                <a:tc>
                  <a:txBody>
                    <a:bodyPr/>
                    <a:lstStyle/>
                    <a:p>
                      <a:pPr indent="0" algn="ctr"/>
                      <a:r>
                        <a:rPr lang="ru-RU" sz="1200" kern="100">
                          <a:effectLst/>
                          <a:latin typeface="Times New Roman" panose="02020603050405020304" pitchFamily="18" charset="0"/>
                          <a:cs typeface="Times New Roman" panose="02020603050405020304" pitchFamily="18" charset="0"/>
                        </a:rPr>
                        <a:t>370.5426179675644</a:t>
                      </a:r>
                      <a:r>
                        <a:rPr lang="en-US" sz="1200" kern="100">
                          <a:effectLst/>
                          <a:latin typeface="Times New Roman" panose="02020603050405020304" pitchFamily="18" charset="0"/>
                          <a:cs typeface="Times New Roman" panose="02020603050405020304" pitchFamily="18" charset="0"/>
                        </a:rPr>
                        <a:t> </a:t>
                      </a:r>
                      <a:endParaRPr lang="ru-RU" sz="1200" kern="100">
                        <a:effectLst/>
                        <a:latin typeface="Times New Roman" panose="02020603050405020304" pitchFamily="18" charset="0"/>
                        <a:cs typeface="Times New Roman" panose="02020603050405020304" pitchFamily="18" charset="0"/>
                      </a:endParaRPr>
                    </a:p>
                  </a:txBody>
                  <a:tcPr marL="58123" marR="58123" marT="0" marB="0"/>
                </a:tc>
                <a:extLst>
                  <a:ext uri="{0D108BD9-81ED-4DB2-BD59-A6C34878D82A}">
                    <a16:rowId xmlns:a16="http://schemas.microsoft.com/office/drawing/2014/main" val="2835408206"/>
                  </a:ext>
                </a:extLst>
              </a:tr>
              <a:tr h="437110">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Метод опорных векторов</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r>
                        <a:rPr lang="ru-RU" sz="1200" kern="100">
                          <a:effectLst/>
                          <a:latin typeface="Times New Roman" panose="02020603050405020304" pitchFamily="18" charset="0"/>
                          <a:cs typeface="Times New Roman" panose="02020603050405020304" pitchFamily="18" charset="0"/>
                        </a:rPr>
                        <a:t>2.6116531333051856</a:t>
                      </a:r>
                    </a:p>
                  </a:txBody>
                  <a:tcPr marL="58123" marR="58123" marT="0" marB="0"/>
                </a:tc>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366.5975512794085</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extLst>
                  <a:ext uri="{0D108BD9-81ED-4DB2-BD59-A6C34878D82A}">
                    <a16:rowId xmlns:a16="http://schemas.microsoft.com/office/drawing/2014/main" val="625754339"/>
                  </a:ext>
                </a:extLst>
              </a:tr>
              <a:tr h="437110">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Метод </a:t>
                      </a:r>
                      <a:r>
                        <a:rPr lang="en-US" sz="1200" kern="100">
                          <a:effectLst/>
                          <a:latin typeface="Times New Roman" panose="02020603050405020304" pitchFamily="18" charset="0"/>
                          <a:cs typeface="Times New Roman" panose="02020603050405020304" pitchFamily="18" charset="0"/>
                        </a:rPr>
                        <a:t>k-</a:t>
                      </a:r>
                      <a:r>
                        <a:rPr lang="ru-RU" sz="1200" kern="100">
                          <a:effectLst/>
                          <a:latin typeface="Times New Roman" panose="02020603050405020304" pitchFamily="18" charset="0"/>
                          <a:cs typeface="Times New Roman" panose="02020603050405020304" pitchFamily="18" charset="0"/>
                        </a:rPr>
                        <a:t>ближайших соседей</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r>
                        <a:rPr lang="en-US" sz="1200" kern="100">
                          <a:effectLst/>
                          <a:latin typeface="Times New Roman" panose="02020603050405020304" pitchFamily="18" charset="0"/>
                          <a:cs typeface="Times New Roman" panose="02020603050405020304" pitchFamily="18" charset="0"/>
                        </a:rPr>
                        <a:t>2.818761217799366</a:t>
                      </a:r>
                      <a:endParaRPr lang="ru-RU" sz="1200" kern="100">
                        <a:effectLst/>
                        <a:latin typeface="Times New Roman" panose="02020603050405020304" pitchFamily="18" charset="0"/>
                        <a:cs typeface="Times New Roman" panose="02020603050405020304" pitchFamily="18" charset="0"/>
                      </a:endParaRPr>
                    </a:p>
                  </a:txBody>
                  <a:tcPr marL="58123" marR="58123" marT="0" marB="0"/>
                </a:tc>
                <a:tc>
                  <a:txBody>
                    <a:bodyPr/>
                    <a:lstStyle/>
                    <a:p>
                      <a:pPr indent="0" algn="ctr">
                        <a:lnSpc>
                          <a:spcPct val="150000"/>
                        </a:lnSpc>
                      </a:pPr>
                      <a:r>
                        <a:rPr lang="en-US" sz="1200" kern="100">
                          <a:effectLst/>
                          <a:latin typeface="Times New Roman" panose="02020603050405020304" pitchFamily="18" charset="0"/>
                          <a:cs typeface="Times New Roman" panose="02020603050405020304" pitchFamily="18" charset="0"/>
                        </a:rPr>
                        <a:t>405.2389030228364</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extLst>
                  <a:ext uri="{0D108BD9-81ED-4DB2-BD59-A6C34878D82A}">
                    <a16:rowId xmlns:a16="http://schemas.microsoft.com/office/drawing/2014/main" val="1152229457"/>
                  </a:ext>
                </a:extLst>
              </a:tr>
              <a:tr h="437110">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Метод случайного леса</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r>
                        <a:rPr lang="en-US" sz="1200" kern="100">
                          <a:effectLst/>
                          <a:latin typeface="Times New Roman" panose="02020603050405020304" pitchFamily="18" charset="0"/>
                          <a:cs typeface="Times New Roman" panose="02020603050405020304" pitchFamily="18" charset="0"/>
                        </a:rPr>
                        <a:t>2.5959501252029167</a:t>
                      </a:r>
                      <a:endParaRPr lang="ru-RU" sz="1200" kern="100">
                        <a:effectLst/>
                        <a:latin typeface="Times New Roman" panose="02020603050405020304" pitchFamily="18" charset="0"/>
                        <a:cs typeface="Times New Roman" panose="02020603050405020304" pitchFamily="18" charset="0"/>
                      </a:endParaRPr>
                    </a:p>
                  </a:txBody>
                  <a:tcPr marL="58123" marR="58123" marT="0" marB="0"/>
                </a:tc>
                <a:tc>
                  <a:txBody>
                    <a:bodyPr/>
                    <a:lstStyle/>
                    <a:p>
                      <a:pPr indent="0" algn="ctr">
                        <a:lnSpc>
                          <a:spcPct val="150000"/>
                        </a:lnSpc>
                      </a:pPr>
                      <a:r>
                        <a:rPr lang="en-US" sz="1200" kern="100" dirty="0">
                          <a:effectLst/>
                          <a:latin typeface="Times New Roman" panose="02020603050405020304" pitchFamily="18" charset="0"/>
                          <a:cs typeface="Times New Roman" panose="02020603050405020304" pitchFamily="18" charset="0"/>
                        </a:rPr>
                        <a:t>374.8823137442501</a:t>
                      </a:r>
                      <a:endParaRPr lang="ru-RU"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extLst>
                  <a:ext uri="{0D108BD9-81ED-4DB2-BD59-A6C34878D82A}">
                    <a16:rowId xmlns:a16="http://schemas.microsoft.com/office/drawing/2014/main" val="560378687"/>
                  </a:ext>
                </a:extLst>
              </a:tr>
              <a:tr h="437110">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Градиентный бустинг</a:t>
                      </a:r>
                      <a:r>
                        <a:rPr lang="en-US" sz="1200" kern="100">
                          <a:effectLst/>
                          <a:latin typeface="Times New Roman" panose="02020603050405020304" pitchFamily="18" charset="0"/>
                          <a:cs typeface="Times New Roman" panose="02020603050405020304" pitchFamily="18" charset="0"/>
                        </a:rPr>
                        <a:t> (sklearn)</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r>
                        <a:rPr lang="en-US" sz="1200" kern="100">
                          <a:effectLst/>
                          <a:latin typeface="Times New Roman" panose="02020603050405020304" pitchFamily="18" charset="0"/>
                          <a:cs typeface="Times New Roman" panose="02020603050405020304" pitchFamily="18" charset="0"/>
                        </a:rPr>
                        <a:t>2.691237353851188</a:t>
                      </a:r>
                      <a:endParaRPr lang="ru-RU" sz="1200" kern="100">
                        <a:effectLst/>
                        <a:latin typeface="Times New Roman" panose="02020603050405020304" pitchFamily="18" charset="0"/>
                        <a:cs typeface="Times New Roman" panose="02020603050405020304" pitchFamily="18" charset="0"/>
                      </a:endParaRPr>
                    </a:p>
                  </a:txBody>
                  <a:tcPr marL="58123" marR="58123" marT="0" marB="0"/>
                </a:tc>
                <a:tc>
                  <a:txBody>
                    <a:bodyPr/>
                    <a:lstStyle/>
                    <a:p>
                      <a:pPr indent="0" algn="ctr">
                        <a:lnSpc>
                          <a:spcPct val="150000"/>
                        </a:lnSpc>
                      </a:pPr>
                      <a:r>
                        <a:rPr lang="en-US" sz="1200" kern="100">
                          <a:effectLst/>
                          <a:latin typeface="Times New Roman" panose="02020603050405020304" pitchFamily="18" charset="0"/>
                          <a:cs typeface="Times New Roman" panose="02020603050405020304" pitchFamily="18" charset="0"/>
                        </a:rPr>
                        <a:t>389.8646208989257</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extLst>
                  <a:ext uri="{0D108BD9-81ED-4DB2-BD59-A6C34878D82A}">
                    <a16:rowId xmlns:a16="http://schemas.microsoft.com/office/drawing/2014/main" val="1948332313"/>
                  </a:ext>
                </a:extLst>
              </a:tr>
              <a:tr h="437110">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Градиентный бустинг (</a:t>
                      </a:r>
                      <a:r>
                        <a:rPr lang="en-US" sz="1200" kern="100">
                          <a:effectLst/>
                          <a:latin typeface="Times New Roman" panose="02020603050405020304" pitchFamily="18" charset="0"/>
                          <a:cs typeface="Times New Roman" panose="02020603050405020304" pitchFamily="18" charset="0"/>
                        </a:rPr>
                        <a:t>xgboost</a:t>
                      </a:r>
                      <a:r>
                        <a:rPr lang="ru-RU" sz="1200" kern="100">
                          <a:effectLst/>
                          <a:latin typeface="Times New Roman" panose="02020603050405020304" pitchFamily="18" charset="0"/>
                          <a:cs typeface="Times New Roman" panose="02020603050405020304" pitchFamily="18" charset="0"/>
                        </a:rPr>
                        <a:t>)</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lnSpc>
                          <a:spcPct val="150000"/>
                        </a:lnSpc>
                      </a:pPr>
                      <a:r>
                        <a:rPr lang="ru-RU" sz="1200" kern="100" dirty="0">
                          <a:effectLst/>
                          <a:latin typeface="Times New Roman" panose="02020603050405020304" pitchFamily="18" charset="0"/>
                          <a:cs typeface="Times New Roman" panose="02020603050405020304" pitchFamily="18" charset="0"/>
                        </a:rPr>
                        <a:t>2.836931371656709 </a:t>
                      </a:r>
                      <a:r>
                        <a:rPr lang="en-US" sz="1200" kern="100" dirty="0">
                          <a:effectLst/>
                          <a:latin typeface="Times New Roman" panose="02020603050405020304" pitchFamily="18" charset="0"/>
                          <a:cs typeface="Times New Roman" panose="02020603050405020304" pitchFamily="18" charset="0"/>
                        </a:rPr>
                        <a:t> </a:t>
                      </a:r>
                      <a:endParaRPr lang="ru-RU"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lnSpc>
                          <a:spcPct val="150000"/>
                        </a:lnSpc>
                      </a:pPr>
                      <a:r>
                        <a:rPr lang="ru-RU" sz="1200" kern="100" dirty="0">
                          <a:effectLst/>
                          <a:latin typeface="Times New Roman" panose="02020603050405020304" pitchFamily="18" charset="0"/>
                          <a:cs typeface="Times New Roman" panose="02020603050405020304" pitchFamily="18" charset="0"/>
                        </a:rPr>
                        <a:t>391.90658604954945</a:t>
                      </a:r>
                      <a:endParaRPr lang="ru-RU"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extLst>
                  <a:ext uri="{0D108BD9-81ED-4DB2-BD59-A6C34878D82A}">
                    <a16:rowId xmlns:a16="http://schemas.microsoft.com/office/drawing/2014/main" val="3404581200"/>
                  </a:ext>
                </a:extLst>
              </a:tr>
              <a:tr h="205424">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autogluon </a:t>
                      </a:r>
                      <a:r>
                        <a:rPr lang="en-US" sz="1200" kern="100">
                          <a:effectLst/>
                          <a:latin typeface="Times New Roman" panose="02020603050405020304" pitchFamily="18" charset="0"/>
                          <a:cs typeface="Times New Roman" panose="02020603050405020304" pitchFamily="18" charset="0"/>
                        </a:rPr>
                        <a:t> </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lnSpc>
                          <a:spcPct val="150000"/>
                        </a:lnSpc>
                      </a:pPr>
                      <a:r>
                        <a:rPr lang="ru-RU" sz="1200" kern="100" dirty="0">
                          <a:effectLst/>
                          <a:latin typeface="Times New Roman" panose="02020603050405020304" pitchFamily="18" charset="0"/>
                          <a:cs typeface="Times New Roman" panose="02020603050405020304" pitchFamily="18" charset="0"/>
                        </a:rPr>
                        <a:t>2.5477529120587277 </a:t>
                      </a:r>
                      <a:r>
                        <a:rPr lang="en-US" sz="1200" kern="100" dirty="0">
                          <a:effectLst/>
                          <a:latin typeface="Times New Roman" panose="02020603050405020304" pitchFamily="18" charset="0"/>
                          <a:cs typeface="Times New Roman" panose="02020603050405020304" pitchFamily="18" charset="0"/>
                        </a:rPr>
                        <a:t> </a:t>
                      </a:r>
                      <a:endParaRPr lang="ru-RU"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lnSpc>
                          <a:spcPct val="150000"/>
                        </a:lnSpc>
                      </a:pPr>
                      <a:r>
                        <a:rPr lang="ru-RU" sz="1200" kern="100" dirty="0">
                          <a:effectLst/>
                          <a:latin typeface="Times New Roman" panose="02020603050405020304" pitchFamily="18" charset="0"/>
                          <a:cs typeface="Times New Roman" panose="02020603050405020304" pitchFamily="18" charset="0"/>
                        </a:rPr>
                        <a:t>373.7778693276293 </a:t>
                      </a:r>
                      <a:r>
                        <a:rPr lang="en-US" sz="1200" kern="100" dirty="0">
                          <a:effectLst/>
                          <a:latin typeface="Times New Roman" panose="02020603050405020304" pitchFamily="18" charset="0"/>
                          <a:cs typeface="Times New Roman" panose="02020603050405020304" pitchFamily="18" charset="0"/>
                        </a:rPr>
                        <a:t> </a:t>
                      </a:r>
                      <a:endParaRPr lang="ru-RU"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extLst>
                  <a:ext uri="{0D108BD9-81ED-4DB2-BD59-A6C34878D82A}">
                    <a16:rowId xmlns:a16="http://schemas.microsoft.com/office/drawing/2014/main" val="2551733742"/>
                  </a:ext>
                </a:extLst>
              </a:tr>
              <a:tr h="464988">
                <a:tc>
                  <a:txBody>
                    <a:bodyPr/>
                    <a:lstStyle/>
                    <a:p>
                      <a:pPr indent="0" algn="ctr"/>
                      <a:r>
                        <a:rPr lang="ru-RU" sz="1200" kern="100">
                          <a:effectLst/>
                          <a:latin typeface="Times New Roman" panose="02020603050405020304" pitchFamily="18" charset="0"/>
                          <a:cs typeface="Times New Roman" panose="02020603050405020304" pitchFamily="18" charset="0"/>
                        </a:rPr>
                        <a:t>Градиентный бустинг (</a:t>
                      </a:r>
                      <a:r>
                        <a:rPr lang="en-US" sz="1200" kern="100">
                          <a:effectLst/>
                          <a:latin typeface="Times New Roman" panose="02020603050405020304" pitchFamily="18" charset="0"/>
                          <a:cs typeface="Times New Roman" panose="02020603050405020304" pitchFamily="18" charset="0"/>
                        </a:rPr>
                        <a:t>sklearn</a:t>
                      </a:r>
                      <a:r>
                        <a:rPr lang="ru-RU" sz="1200" kern="100">
                          <a:effectLst/>
                          <a:latin typeface="Times New Roman" panose="02020603050405020304" pitchFamily="18" charset="0"/>
                          <a:cs typeface="Times New Roman" panose="02020603050405020304" pitchFamily="18" charset="0"/>
                        </a:rPr>
                        <a:t>) </a:t>
                      </a:r>
                      <a:r>
                        <a:rPr lang="en-US" sz="1200" kern="100">
                          <a:effectLst/>
                          <a:latin typeface="Times New Roman" panose="02020603050405020304" pitchFamily="18" charset="0"/>
                          <a:cs typeface="Times New Roman" panose="02020603050405020304" pitchFamily="18" charset="0"/>
                        </a:rPr>
                        <a:t>c </a:t>
                      </a:r>
                      <a:r>
                        <a:rPr lang="ru-RU" sz="1200" kern="100">
                          <a:effectLst/>
                          <a:latin typeface="Times New Roman" panose="02020603050405020304" pitchFamily="18" charset="0"/>
                          <a:cs typeface="Times New Roman" panose="02020603050405020304" pitchFamily="18" charset="0"/>
                        </a:rPr>
                        <a:t>лучшими гиперпараметрами</a:t>
                      </a:r>
                    </a:p>
                  </a:txBody>
                  <a:tcPr marL="58123" marR="58123" marT="0" marB="0"/>
                </a:tc>
                <a:tc>
                  <a:txBody>
                    <a:bodyPr/>
                    <a:lstStyle/>
                    <a:p>
                      <a:pPr indent="0" algn="ctr">
                        <a:lnSpc>
                          <a:spcPct val="150000"/>
                        </a:lnSpc>
                      </a:pPr>
                      <a:r>
                        <a:rPr lang="ru-RU" sz="1200" kern="100">
                          <a:effectLst/>
                          <a:latin typeface="Times New Roman" panose="02020603050405020304" pitchFamily="18" charset="0"/>
                          <a:cs typeface="Times New Roman" panose="02020603050405020304" pitchFamily="18" charset="0"/>
                        </a:rPr>
                        <a:t>2.5832219351980394  </a:t>
                      </a:r>
                      <a:endParaRPr lang="ru-RU"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123" marR="58123" marT="0" marB="0"/>
                </a:tc>
                <a:tc>
                  <a:txBody>
                    <a:bodyPr/>
                    <a:lstStyle/>
                    <a:p>
                      <a:pPr indent="0" algn="ctr"/>
                      <a:r>
                        <a:rPr lang="ru-RU" sz="1200" kern="100" dirty="0">
                          <a:effectLst/>
                          <a:latin typeface="Times New Roman" panose="02020603050405020304" pitchFamily="18" charset="0"/>
                          <a:cs typeface="Times New Roman" panose="02020603050405020304" pitchFamily="18" charset="0"/>
                        </a:rPr>
                        <a:t>375.38057907539417 </a:t>
                      </a:r>
                    </a:p>
                  </a:txBody>
                  <a:tcPr marL="58123" marR="58123" marT="0" marB="0"/>
                </a:tc>
                <a:extLst>
                  <a:ext uri="{0D108BD9-81ED-4DB2-BD59-A6C34878D82A}">
                    <a16:rowId xmlns:a16="http://schemas.microsoft.com/office/drawing/2014/main" val="1300454780"/>
                  </a:ext>
                </a:extLst>
              </a:tr>
            </a:tbl>
          </a:graphicData>
        </a:graphic>
      </p:graphicFrame>
      <p:pic>
        <p:nvPicPr>
          <p:cNvPr id="6" name="Объект 5">
            <a:extLst>
              <a:ext uri="{FF2B5EF4-FFF2-40B4-BE49-F238E27FC236}">
                <a16:creationId xmlns:a16="http://schemas.microsoft.com/office/drawing/2014/main" id="{10FA000D-B0D6-38F9-8012-A0DF67B47830}"/>
              </a:ext>
            </a:extLst>
          </p:cNvPr>
          <p:cNvPicPr>
            <a:picLocks noGrp="1" noChangeAspect="1"/>
          </p:cNvPicPr>
          <p:nvPr>
            <p:ph sz="half" idx="2"/>
          </p:nvPr>
        </p:nvPicPr>
        <p:blipFill>
          <a:blip r:embed="rId2"/>
          <a:stretch>
            <a:fillRect/>
          </a:stretch>
        </p:blipFill>
        <p:spPr>
          <a:xfrm>
            <a:off x="5902702" y="1405179"/>
            <a:ext cx="6184675" cy="2444115"/>
          </a:xfrm>
          <a:prstGeom prst="rect">
            <a:avLst/>
          </a:prstGeom>
        </p:spPr>
      </p:pic>
      <p:pic>
        <p:nvPicPr>
          <p:cNvPr id="7" name="Рисунок 6">
            <a:extLst>
              <a:ext uri="{FF2B5EF4-FFF2-40B4-BE49-F238E27FC236}">
                <a16:creationId xmlns:a16="http://schemas.microsoft.com/office/drawing/2014/main" id="{555A9BAA-08C9-ADA4-7CA3-C74872CEC9CC}"/>
              </a:ext>
            </a:extLst>
          </p:cNvPr>
          <p:cNvPicPr>
            <a:picLocks noChangeAspect="1"/>
          </p:cNvPicPr>
          <p:nvPr/>
        </p:nvPicPr>
        <p:blipFill>
          <a:blip r:embed="rId3"/>
          <a:stretch>
            <a:fillRect/>
          </a:stretch>
        </p:blipFill>
        <p:spPr>
          <a:xfrm>
            <a:off x="5902702" y="4048760"/>
            <a:ext cx="6120130" cy="2444115"/>
          </a:xfrm>
          <a:prstGeom prst="rect">
            <a:avLst/>
          </a:prstGeom>
        </p:spPr>
      </p:pic>
    </p:spTree>
    <p:extLst>
      <p:ext uri="{BB962C8B-B14F-4D97-AF65-F5344CB8AC3E}">
        <p14:creationId xmlns:p14="http://schemas.microsoft.com/office/powerpoint/2010/main" val="123596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B98BE3-7EFF-D2C4-0F51-AE8CA20BA46B}"/>
              </a:ext>
            </a:extLst>
          </p:cNvPr>
          <p:cNvSpPr>
            <a:spLocks noGrp="1"/>
          </p:cNvSpPr>
          <p:nvPr>
            <p:ph type="title"/>
          </p:nvPr>
        </p:nvSpPr>
        <p:spPr/>
        <p:txBody>
          <a:bodyPr/>
          <a:lstStyle/>
          <a:p>
            <a:pPr algn="ctr"/>
            <a:r>
              <a:rPr lang="ru-RU" dirty="0"/>
              <a:t>Разработка нейронной сети</a:t>
            </a:r>
          </a:p>
        </p:txBody>
      </p:sp>
      <p:sp>
        <p:nvSpPr>
          <p:cNvPr id="3" name="Объект 2">
            <a:extLst>
              <a:ext uri="{FF2B5EF4-FFF2-40B4-BE49-F238E27FC236}">
                <a16:creationId xmlns:a16="http://schemas.microsoft.com/office/drawing/2014/main" id="{B74E82B3-103B-E914-8721-BF7776ACE9DD}"/>
              </a:ext>
            </a:extLst>
          </p:cNvPr>
          <p:cNvSpPr>
            <a:spLocks noGrp="1"/>
          </p:cNvSpPr>
          <p:nvPr>
            <p:ph sz="half" idx="1"/>
          </p:nvPr>
        </p:nvSpPr>
        <p:spPr>
          <a:xfrm>
            <a:off x="838200" y="1825625"/>
            <a:ext cx="4660556" cy="4351338"/>
          </a:xfrm>
        </p:spPr>
        <p:txBody>
          <a:bodyPr>
            <a:normAutofit/>
          </a:bodyPr>
          <a:lstStyle/>
          <a:p>
            <a:pPr marL="0" indent="0">
              <a:buNone/>
            </a:pPr>
            <a:r>
              <a:rPr lang="ru-RU" dirty="0"/>
              <a:t>В качестве модели выбран многослойный персептрон.</a:t>
            </a:r>
          </a:p>
          <a:p>
            <a:pPr marL="0" indent="0">
              <a:buNone/>
            </a:pPr>
            <a:r>
              <a:rPr lang="ru-RU" dirty="0"/>
              <a:t> </a:t>
            </a:r>
            <a:r>
              <a:rPr lang="ru-RU" sz="1800" dirty="0">
                <a:effectLst/>
                <a:latin typeface="Times New Roman" panose="02020603050405020304" pitchFamily="18" charset="0"/>
                <a:ea typeface="Calibri" panose="020F0502020204030204" pitchFamily="34" charset="0"/>
              </a:rPr>
              <a:t>Поиск лучших </a:t>
            </a:r>
            <a:r>
              <a:rPr lang="ru-RU" sz="1800" dirty="0" err="1">
                <a:effectLst/>
                <a:latin typeface="Times New Roman" panose="02020603050405020304" pitchFamily="18" charset="0"/>
                <a:ea typeface="Calibri" panose="020F0502020204030204" pitchFamily="34" charset="0"/>
              </a:rPr>
              <a:t>гиперпараметры</a:t>
            </a:r>
            <a:r>
              <a:rPr lang="ru-RU" sz="1800" dirty="0">
                <a:effectLst/>
                <a:latin typeface="Times New Roman" panose="02020603050405020304" pitchFamily="18" charset="0"/>
                <a:ea typeface="Calibri" panose="020F0502020204030204" pitchFamily="34" charset="0"/>
              </a:rPr>
              <a:t> для модели: </a:t>
            </a:r>
          </a:p>
          <a:p>
            <a:r>
              <a:rPr lang="ru-RU" sz="1800" dirty="0">
                <a:effectLst/>
                <a:latin typeface="Times New Roman" panose="02020603050405020304" pitchFamily="18" charset="0"/>
                <a:ea typeface="Calibri" panose="020F0502020204030204" pitchFamily="34" charset="0"/>
              </a:rPr>
              <a:t>Количество слоёв, </a:t>
            </a:r>
          </a:p>
          <a:p>
            <a:r>
              <a:rPr lang="ru-RU" sz="1800" dirty="0">
                <a:effectLst/>
                <a:latin typeface="Times New Roman" panose="02020603050405020304" pitchFamily="18" charset="0"/>
                <a:ea typeface="Calibri" panose="020F0502020204030204" pitchFamily="34" charset="0"/>
              </a:rPr>
              <a:t>функции активации, </a:t>
            </a:r>
          </a:p>
          <a:p>
            <a:r>
              <a:rPr lang="ru-RU" sz="1800" dirty="0">
                <a:effectLst/>
                <a:latin typeface="Times New Roman" panose="02020603050405020304" pitchFamily="18" charset="0"/>
                <a:ea typeface="Calibri" panose="020F0502020204030204" pitchFamily="34" charset="0"/>
              </a:rPr>
              <a:t>параметр </a:t>
            </a:r>
            <a:r>
              <a:rPr lang="en-US" sz="1800" dirty="0">
                <a:effectLst/>
                <a:latin typeface="Times New Roman" panose="02020603050405020304" pitchFamily="18" charset="0"/>
                <a:ea typeface="Calibri" panose="020F0502020204030204" pitchFamily="34" charset="0"/>
              </a:rPr>
              <a:t>dropout</a:t>
            </a:r>
            <a:r>
              <a:rPr lang="ru-RU" sz="1800" dirty="0">
                <a:effectLst/>
                <a:latin typeface="Times New Roman" panose="02020603050405020304" pitchFamily="18" charset="0"/>
                <a:ea typeface="Calibri" panose="020F0502020204030204" pitchFamily="34" charset="0"/>
              </a:rPr>
              <a:t>, </a:t>
            </a:r>
          </a:p>
          <a:p>
            <a:r>
              <a:rPr lang="ru-RU" sz="1800" dirty="0">
                <a:effectLst/>
                <a:latin typeface="Times New Roman" panose="02020603050405020304" pitchFamily="18" charset="0"/>
                <a:ea typeface="Calibri" panose="020F0502020204030204" pitchFamily="34" charset="0"/>
              </a:rPr>
              <a:t>метод оптимизации функции, </a:t>
            </a:r>
          </a:p>
          <a:p>
            <a:r>
              <a:rPr lang="ru-RU" sz="1800" dirty="0">
                <a:effectLst/>
                <a:latin typeface="Times New Roman" panose="02020603050405020304" pitchFamily="18" charset="0"/>
                <a:ea typeface="Calibri" panose="020F0502020204030204" pitchFamily="34" charset="0"/>
              </a:rPr>
              <a:t>размер </a:t>
            </a:r>
            <a:r>
              <a:rPr lang="ru-RU" sz="1800" dirty="0" err="1">
                <a:effectLst/>
                <a:latin typeface="Times New Roman" panose="02020603050405020304" pitchFamily="18" charset="0"/>
                <a:ea typeface="Calibri" panose="020F0502020204030204" pitchFamily="34" charset="0"/>
              </a:rPr>
              <a:t>батча</a:t>
            </a:r>
            <a:r>
              <a:rPr lang="ru-RU" sz="1800" dirty="0">
                <a:effectLst/>
                <a:latin typeface="Times New Roman" panose="02020603050405020304" pitchFamily="18" charset="0"/>
                <a:ea typeface="Calibri" panose="020F0502020204030204" pitchFamily="34" charset="0"/>
              </a:rPr>
              <a:t>.</a:t>
            </a:r>
          </a:p>
          <a:p>
            <a:pPr marL="0" indent="0">
              <a:buNone/>
            </a:pPr>
            <a:r>
              <a:rPr lang="ru-RU" sz="1800" dirty="0">
                <a:latin typeface="Times New Roman" panose="02020603050405020304" pitchFamily="18" charset="0"/>
                <a:ea typeface="Calibri" panose="020F0502020204030204" pitchFamily="34" charset="0"/>
              </a:rPr>
              <a:t>По итогу имеем очень большую ошибку.</a:t>
            </a:r>
            <a:endParaRPr lang="ru-RU" sz="1800" dirty="0">
              <a:effectLst/>
              <a:latin typeface="Times New Roman" panose="02020603050405020304" pitchFamily="18" charset="0"/>
              <a:ea typeface="Calibri" panose="020F0502020204030204" pitchFamily="34" charset="0"/>
            </a:endParaRPr>
          </a:p>
        </p:txBody>
      </p:sp>
      <p:pic>
        <p:nvPicPr>
          <p:cNvPr id="7" name="Рисунок 6">
            <a:extLst>
              <a:ext uri="{FF2B5EF4-FFF2-40B4-BE49-F238E27FC236}">
                <a16:creationId xmlns:a16="http://schemas.microsoft.com/office/drawing/2014/main" id="{D092E9B9-F20A-695C-F738-665CE691F6DD}"/>
              </a:ext>
            </a:extLst>
          </p:cNvPr>
          <p:cNvPicPr>
            <a:picLocks noChangeAspect="1"/>
          </p:cNvPicPr>
          <p:nvPr/>
        </p:nvPicPr>
        <p:blipFill>
          <a:blip r:embed="rId2"/>
          <a:stretch>
            <a:fillRect/>
          </a:stretch>
        </p:blipFill>
        <p:spPr>
          <a:xfrm>
            <a:off x="6200775" y="1825625"/>
            <a:ext cx="5124450" cy="1933575"/>
          </a:xfrm>
          <a:prstGeom prst="rect">
            <a:avLst/>
          </a:prstGeom>
        </p:spPr>
      </p:pic>
      <p:pic>
        <p:nvPicPr>
          <p:cNvPr id="12" name="Объект 11">
            <a:extLst>
              <a:ext uri="{FF2B5EF4-FFF2-40B4-BE49-F238E27FC236}">
                <a16:creationId xmlns:a16="http://schemas.microsoft.com/office/drawing/2014/main" id="{BDC86C2B-3511-4F12-1F11-5F55AB076C2F}"/>
              </a:ext>
            </a:extLst>
          </p:cNvPr>
          <p:cNvPicPr>
            <a:picLocks noGrp="1" noChangeAspect="1"/>
          </p:cNvPicPr>
          <p:nvPr>
            <p:ph sz="half" idx="2"/>
          </p:nvPr>
        </p:nvPicPr>
        <p:blipFill>
          <a:blip r:embed="rId3"/>
          <a:stretch>
            <a:fillRect/>
          </a:stretch>
        </p:blipFill>
        <p:spPr>
          <a:xfrm>
            <a:off x="6172200" y="3894137"/>
            <a:ext cx="5181600" cy="1633556"/>
          </a:xfrm>
          <a:prstGeom prst="rect">
            <a:avLst/>
          </a:prstGeom>
        </p:spPr>
      </p:pic>
    </p:spTree>
    <p:extLst>
      <p:ext uri="{BB962C8B-B14F-4D97-AF65-F5344CB8AC3E}">
        <p14:creationId xmlns:p14="http://schemas.microsoft.com/office/powerpoint/2010/main" val="165114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DDFA5-B126-DB99-F27D-DE8D7B810529}"/>
              </a:ext>
            </a:extLst>
          </p:cNvPr>
          <p:cNvSpPr>
            <a:spLocks noGrp="1"/>
          </p:cNvSpPr>
          <p:nvPr>
            <p:ph type="title"/>
          </p:nvPr>
        </p:nvSpPr>
        <p:spPr/>
        <p:txBody>
          <a:bodyPr/>
          <a:lstStyle/>
          <a:p>
            <a:pPr algn="ctr"/>
            <a:r>
              <a:rPr lang="ru-RU" dirty="0"/>
              <a:t>Разработка приложения</a:t>
            </a:r>
          </a:p>
        </p:txBody>
      </p:sp>
      <p:sp>
        <p:nvSpPr>
          <p:cNvPr id="4" name="Объект 3">
            <a:extLst>
              <a:ext uri="{FF2B5EF4-FFF2-40B4-BE49-F238E27FC236}">
                <a16:creationId xmlns:a16="http://schemas.microsoft.com/office/drawing/2014/main" id="{BF0E6DD8-3E84-9649-657A-0659F7267290}"/>
              </a:ext>
            </a:extLst>
          </p:cNvPr>
          <p:cNvSpPr>
            <a:spLocks noGrp="1"/>
          </p:cNvSpPr>
          <p:nvPr>
            <p:ph sz="half" idx="2"/>
          </p:nvPr>
        </p:nvSpPr>
        <p:spPr>
          <a:xfrm>
            <a:off x="6047978" y="1690688"/>
            <a:ext cx="5181600" cy="4351338"/>
          </a:xfrm>
        </p:spPr>
        <p:txBody>
          <a:bodyPr>
            <a:normAutofit lnSpcReduction="10000"/>
          </a:bodyPr>
          <a:lstStyle/>
          <a:p>
            <a:r>
              <a:rPr lang="ru-RU" dirty="0"/>
              <a:t>Для разработки приложения применялась библиотека </a:t>
            </a:r>
            <a:r>
              <a:rPr lang="en-US" dirty="0" err="1"/>
              <a:t>Tkinter</a:t>
            </a:r>
            <a:r>
              <a:rPr lang="en-US" dirty="0"/>
              <a:t>.</a:t>
            </a:r>
          </a:p>
          <a:p>
            <a:r>
              <a:rPr lang="ru-RU" dirty="0"/>
              <a:t>Была использована нейронная сеть построенная на библиотеке </a:t>
            </a:r>
            <a:r>
              <a:rPr lang="en-US" dirty="0" err="1"/>
              <a:t>Tensorflow</a:t>
            </a:r>
            <a:r>
              <a:rPr lang="en-US" dirty="0"/>
              <a:t>.</a:t>
            </a:r>
          </a:p>
          <a:p>
            <a:r>
              <a:rPr lang="ru-RU" dirty="0"/>
              <a:t>Был использован нормализатор (</a:t>
            </a:r>
            <a:r>
              <a:rPr lang="en-US" dirty="0"/>
              <a:t>scaler</a:t>
            </a:r>
            <a:r>
              <a:rPr lang="ru-RU" dirty="0"/>
              <a:t>) из предыдущего пункта. Т.к. в нейросеть должны идти нормализованные данные</a:t>
            </a:r>
          </a:p>
        </p:txBody>
      </p:sp>
      <p:pic>
        <p:nvPicPr>
          <p:cNvPr id="6" name="Объект 5">
            <a:extLst>
              <a:ext uri="{FF2B5EF4-FFF2-40B4-BE49-F238E27FC236}">
                <a16:creationId xmlns:a16="http://schemas.microsoft.com/office/drawing/2014/main" id="{61A85739-5226-D586-9178-1A79CBB38E27}"/>
              </a:ext>
            </a:extLst>
          </p:cNvPr>
          <p:cNvPicPr>
            <a:picLocks noGrp="1" noChangeAspect="1"/>
          </p:cNvPicPr>
          <p:nvPr>
            <p:ph sz="half" idx="1"/>
          </p:nvPr>
        </p:nvPicPr>
        <p:blipFill>
          <a:blip r:embed="rId2"/>
          <a:stretch>
            <a:fillRect/>
          </a:stretch>
        </p:blipFill>
        <p:spPr>
          <a:xfrm>
            <a:off x="967596" y="1825625"/>
            <a:ext cx="4922808" cy="4351338"/>
          </a:xfrm>
          <a:prstGeom prst="rect">
            <a:avLst/>
          </a:prstGeom>
        </p:spPr>
      </p:pic>
    </p:spTree>
    <p:extLst>
      <p:ext uri="{BB962C8B-B14F-4D97-AF65-F5344CB8AC3E}">
        <p14:creationId xmlns:p14="http://schemas.microsoft.com/office/powerpoint/2010/main" val="269054942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537</Words>
  <Application>Microsoft Office PowerPoint</Application>
  <PresentationFormat>Широкоэкранный</PresentationFormat>
  <Paragraphs>74</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Symbol</vt:lpstr>
      <vt:lpstr>Times New Roman</vt:lpstr>
      <vt:lpstr>Тема Office</vt:lpstr>
      <vt:lpstr>       ВЫПУСКНАЯ КВАЛИФИКАЦИОННАЯ РАБОТА по курсу «Data Science» </vt:lpstr>
      <vt:lpstr>Задание</vt:lpstr>
      <vt:lpstr>Разведочный анализ данных</vt:lpstr>
      <vt:lpstr>Разведочный анализ</vt:lpstr>
      <vt:lpstr>Разработка и обучение моделей</vt:lpstr>
      <vt:lpstr>Гиперпараметрическая оптимизация градиентного бустинга</vt:lpstr>
      <vt:lpstr>Тестирование моделей  </vt:lpstr>
      <vt:lpstr>Разработка нейронной сети</vt:lpstr>
      <vt:lpstr>Разработка приложения</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ВЫПУСКНАЯ КВАЛИФИКАЦИОННАЯ РАБОТА по курсу «Data Science»</dc:title>
  <dc:creator>Kh_Al</dc:creator>
  <cp:lastModifiedBy>Kh_Al</cp:lastModifiedBy>
  <cp:revision>38</cp:revision>
  <dcterms:created xsi:type="dcterms:W3CDTF">2022-12-20T09:38:13Z</dcterms:created>
  <dcterms:modified xsi:type="dcterms:W3CDTF">2022-12-20T15:59:00Z</dcterms:modified>
</cp:coreProperties>
</file>