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3241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BCCCB-0C00-46E0-BEFD-24C9E57F4A84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F5C55-2EED-4099-92C6-A2C0010F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05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F5C55-2EED-4099-92C6-A2C0010F91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51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47773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FE4-768A-4734-BFA8-57B18F4C7D27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AAA8-D160-4D4C-9A61-3EF03A2128E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/>
          </p:nvPr>
        </p:nvSpPr>
        <p:spPr>
          <a:xfrm>
            <a:off x="1674900" y="1773598"/>
            <a:ext cx="5616575" cy="37830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84000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/>
          </p:nvPr>
        </p:nvSpPr>
        <p:spPr>
          <a:xfrm>
            <a:off x="3924300" y="1919288"/>
            <a:ext cx="4895850" cy="4174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44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/>
          </p:nvPr>
        </p:nvSpPr>
        <p:spPr>
          <a:xfrm>
            <a:off x="468316" y="1820866"/>
            <a:ext cx="4175125" cy="4416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1284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794" y="274638"/>
            <a:ext cx="5987008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/>
          </p:nvPr>
        </p:nvSpPr>
        <p:spPr>
          <a:xfrm>
            <a:off x="2339979" y="1844676"/>
            <a:ext cx="3456161" cy="48244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411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/>
          </p:nvPr>
        </p:nvSpPr>
        <p:spPr>
          <a:xfrm>
            <a:off x="827586" y="2060850"/>
            <a:ext cx="4805363" cy="25288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07767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70984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0"/>
          </p:nvPr>
        </p:nvSpPr>
        <p:spPr>
          <a:xfrm>
            <a:off x="1979712" y="1700808"/>
            <a:ext cx="4248472" cy="4680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1"/>
          </p:nvPr>
        </p:nvSpPr>
        <p:spPr>
          <a:xfrm>
            <a:off x="6732588" y="4221089"/>
            <a:ext cx="2411412" cy="2447926"/>
          </a:xfrm>
          <a:solidFill>
            <a:schemeClr val="accent3"/>
          </a:solidFill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7547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0"/>
          </p:nvPr>
        </p:nvSpPr>
        <p:spPr>
          <a:xfrm>
            <a:off x="2843812" y="1936865"/>
            <a:ext cx="6148387" cy="2644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02461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08150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8FE4-768A-4734-BFA8-57B18F4C7D27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AAA8-D160-4D4C-9A61-3EF03A2128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0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412778"/>
            <a:ext cx="7772400" cy="1470025"/>
          </a:xfrm>
        </p:spPr>
        <p:txBody>
          <a:bodyPr/>
          <a:lstStyle/>
          <a:p>
            <a:r>
              <a:rPr lang="ru-RU" dirty="0">
                <a:latin typeface="Garamond" pitchFamily="18" charset="0"/>
              </a:rPr>
              <a:t>Бедность как основа международного терроризма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56224" y="3717032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Выполнили студентки 3 курса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Группы РМ-02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Рождественская А.А</a:t>
            </a:r>
          </a:p>
          <a:p>
            <a:pPr algn="r"/>
            <a:r>
              <a:rPr lang="ru-RU" dirty="0" err="1">
                <a:solidFill>
                  <a:schemeClr val="tx1"/>
                </a:solidFill>
                <a:latin typeface="Garamond" pitchFamily="18" charset="0"/>
              </a:rPr>
              <a:t>Хименкова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 Д.А</a:t>
            </a:r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259632" y="3006368"/>
            <a:ext cx="6840760" cy="0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4500012" y="594852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220072" y="594852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779912" y="594852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588224" y="594852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308284" y="594852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5868124" y="594852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411760" y="594852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116384" y="594852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1676224" y="594852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865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30296" y="2708920"/>
            <a:ext cx="9174296" cy="2952328"/>
          </a:xfrm>
          <a:prstGeom prst="rect">
            <a:avLst/>
          </a:prstGeom>
          <a:solidFill>
            <a:schemeClr val="accent6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atin typeface="Garamond" pitchFamily="18" charset="0"/>
              </a:rPr>
              <a:t>Выводы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23528" y="1484784"/>
            <a:ext cx="7560840" cy="4968552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latin typeface="Century" pitchFamily="18" charset="0"/>
              </a:rPr>
              <a:t>У источников терроризма есть корни больше связанные со стимулами и ограничениями, с которыми сталкиваются отдельные лица и организации, чем с каким-либо конкретным набором легко поддающихся количественной оценке факторов, которые подталкивают людей к участию в террористических организациях. </a:t>
            </a:r>
          </a:p>
          <a:p>
            <a:pPr algn="just"/>
            <a:r>
              <a:rPr lang="ru-RU" sz="2400" dirty="0">
                <a:latin typeface="Century" pitchFamily="18" charset="0"/>
              </a:rPr>
              <a:t>Социально-экономические трудности в сочетании с политическими проблемами оказывают пагубное влияние на психику усредненного человека.</a:t>
            </a:r>
          </a:p>
        </p:txBody>
      </p:sp>
      <p:sp>
        <p:nvSpPr>
          <p:cNvPr id="4" name="Овал 3"/>
          <p:cNvSpPr/>
          <p:nvPr/>
        </p:nvSpPr>
        <p:spPr>
          <a:xfrm>
            <a:off x="8119776" y="1628800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119776" y="4187604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616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9872" y="2852936"/>
            <a:ext cx="9153872" cy="1368152"/>
          </a:xfrm>
          <a:prstGeom prst="rect">
            <a:avLst/>
          </a:prstGeom>
          <a:solidFill>
            <a:schemeClr val="accent6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>
                <a:latin typeface="Garamond" pitchFamily="18" charset="0"/>
              </a:rPr>
              <a:t>Используемые источники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55576" y="1988840"/>
            <a:ext cx="8020598" cy="3796392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800" dirty="0">
                <a:latin typeface="Century" pitchFamily="18" charset="0"/>
              </a:rPr>
              <a:t>Зеленков Михаил Юрьевич, Чемезов Никита Андреевич Дихотомический подход к бедности и образованию как источникам терроризма XXI века // Вопросы безопасности. 2020. №1.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dirty="0">
                <a:latin typeface="Century" pitchFamily="18" charset="0"/>
              </a:rPr>
              <a:t>Рязанов Д.С. Бедность и безработица как факторы терроризма // </a:t>
            </a:r>
            <a:r>
              <a:rPr lang="ru-RU" sz="2800" dirty="0" err="1">
                <a:latin typeface="Century" pitchFamily="18" charset="0"/>
              </a:rPr>
              <a:t>Полития</a:t>
            </a:r>
            <a:r>
              <a:rPr lang="ru-RU" sz="2800" dirty="0">
                <a:latin typeface="Century" pitchFamily="18" charset="0"/>
              </a:rPr>
              <a:t>. 2011. №4 (63). 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483768" y="1196752"/>
            <a:ext cx="5832648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00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419872" y="3712776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3629784" y="2299216"/>
            <a:ext cx="2122656" cy="2160240"/>
          </a:xfrm>
          <a:prstGeom prst="ellipse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959872" y="4165984"/>
            <a:ext cx="180000" cy="18000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72856"/>
            <a:ext cx="9171032" cy="1143000"/>
          </a:xfrm>
        </p:spPr>
        <p:txBody>
          <a:bodyPr>
            <a:normAutofit fontScale="90000"/>
          </a:bodyPr>
          <a:lstStyle/>
          <a:p>
            <a:r>
              <a:rPr lang="ru-RU" b="1" spc="600" dirty="0">
                <a:latin typeface="Century" pitchFamily="18" charset="0"/>
              </a:rPr>
              <a:t>СПАСИБО ЗА</a:t>
            </a:r>
            <a:br>
              <a:rPr lang="ru-RU" b="1" spc="600" dirty="0">
                <a:latin typeface="Century" pitchFamily="18" charset="0"/>
              </a:rPr>
            </a:br>
            <a:r>
              <a:rPr lang="ru-RU" b="1" spc="600" dirty="0">
                <a:latin typeface="Century" pitchFamily="18" charset="0"/>
              </a:rPr>
              <a:t> ВНИМАНИЕ!!!!</a:t>
            </a:r>
          </a:p>
        </p:txBody>
      </p:sp>
      <p:sp>
        <p:nvSpPr>
          <p:cNvPr id="7" name="Овал 6"/>
          <p:cNvSpPr/>
          <p:nvPr/>
        </p:nvSpPr>
        <p:spPr>
          <a:xfrm>
            <a:off x="5022080" y="2132856"/>
            <a:ext cx="540000" cy="540000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505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224072" y="0"/>
            <a:ext cx="2547728" cy="6858000"/>
          </a:xfrm>
          <a:prstGeom prst="rect">
            <a:avLst/>
          </a:prstGeom>
          <a:solidFill>
            <a:schemeClr val="accent6">
              <a:lumMod val="5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100" b="1" dirty="0">
                <a:latin typeface="Garamond" pitchFamily="18" charset="0"/>
              </a:rPr>
              <a:t>Низкое социально-экономическое положение индивида как стимул для вступления в террористическую организацию</a:t>
            </a:r>
            <a:br>
              <a:rPr lang="ru-RU" dirty="0">
                <a:latin typeface="Garamond" pitchFamily="18" charset="0"/>
              </a:rPr>
            </a:br>
            <a:endParaRPr lang="ru-RU" dirty="0">
              <a:latin typeface="Garamond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67544" y="1772816"/>
            <a:ext cx="7560840" cy="4493304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latin typeface="Century" pitchFamily="18" charset="0"/>
              </a:rPr>
              <a:t>Относительно социально-экономических трендов источников современного терроризма существует два ярко противоположных взгляда</a:t>
            </a:r>
          </a:p>
          <a:p>
            <a:pPr algn="just"/>
            <a:r>
              <a:rPr lang="ru-RU" sz="2800" dirty="0" err="1">
                <a:latin typeface="Century" pitchFamily="18" charset="0"/>
              </a:rPr>
              <a:t>Бóльшая</a:t>
            </a:r>
            <a:r>
              <a:rPr lang="ru-RU" sz="2800" dirty="0">
                <a:latin typeface="Century" pitchFamily="18" charset="0"/>
              </a:rPr>
              <a:t> часть исследователей относит бедность и безработицу к числу факторов, вызывающих возникновение и развитие терроризма, однако эта теория носит сугубо умозрительный характер.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8676456" y="0"/>
            <a:ext cx="0" cy="68580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260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448208" y="1412776"/>
            <a:ext cx="7443950" cy="5184576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1800" dirty="0">
                <a:latin typeface="Century" pitchFamily="18" charset="0"/>
              </a:rPr>
              <a:t>ВВП на душу населения выступает в качестве отрицательного предиктора терроризма, свидетельствующего о том, что страны с высоким или низким ВВП на душу населения, как правило, испытывают меньше террористических атак, чем страны со средним ВВП на душу населения.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1800" dirty="0">
                <a:latin typeface="Century" pitchFamily="18" charset="0"/>
              </a:rPr>
              <a:t>Положительная взаимосвязь между ВВП на душу населения и терроризмом. Результаты исследований дают основания утверждать, что страны с высоким или низким ВВП на душу населения, как правило, испытывают больше внутренних террористических атак, чем страны со средним ВВП.</a:t>
            </a:r>
          </a:p>
          <a:p>
            <a:pPr marL="0" indent="0" algn="just">
              <a:buNone/>
            </a:pPr>
            <a:r>
              <a:rPr lang="ru-RU" sz="1800" dirty="0">
                <a:latin typeface="Century" pitchFamily="18" charset="0"/>
              </a:rPr>
              <a:t>Наличие двух разнонаправленных подходов связано с тем, что полученные в ходе научной и экспертной деятельности результаты очень часто сбивают исследователей и политиков с толку, потому что они не различают индивидов и общество, и не обращают внимания на нюансы того, как люди воспринимают несправедливость или лишение, независимо от их материальных обстоятельств.</a:t>
            </a:r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4072" y="0"/>
            <a:ext cx="1224136" cy="6858000"/>
          </a:xfrm>
          <a:prstGeom prst="rect">
            <a:avLst/>
          </a:prstGeom>
          <a:solidFill>
            <a:schemeClr val="accent6">
              <a:lumMod val="5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197768"/>
            <a:ext cx="6898012" cy="1143000"/>
          </a:xfrm>
        </p:spPr>
        <p:txBody>
          <a:bodyPr>
            <a:noAutofit/>
          </a:bodyPr>
          <a:lstStyle/>
          <a:p>
            <a:pPr algn="just"/>
            <a:r>
              <a:rPr lang="ru-RU" sz="3600" b="1" dirty="0">
                <a:latin typeface="Garamond" pitchFamily="18" charset="0"/>
              </a:rPr>
              <a:t>Существует два ярко противоположных взгляда</a:t>
            </a:r>
            <a:endParaRPr lang="ru-RU" sz="6000" b="1" dirty="0">
              <a:latin typeface="Garamond" pitchFamily="18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566140" y="2960888"/>
            <a:ext cx="540000" cy="54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566140" y="1340768"/>
            <a:ext cx="540000" cy="54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961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09710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ru-RU" sz="3100" b="1" dirty="0">
                <a:latin typeface="Garamond" pitchFamily="18" charset="0"/>
              </a:rPr>
              <a:t>Низкое социально-экономическое положение индивида как стимул для вступления в террористическую организацию</a:t>
            </a:r>
            <a:br>
              <a:rPr lang="ru-RU" b="1" dirty="0">
                <a:latin typeface="Garamond" pitchFamily="18" charset="0"/>
              </a:rPr>
            </a:br>
            <a:endParaRPr lang="ru-RU" b="1" dirty="0">
              <a:latin typeface="Garamond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51520" y="1646772"/>
            <a:ext cx="7488832" cy="4968552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latin typeface="Century" pitchFamily="18" charset="0"/>
              </a:rPr>
              <a:t>Люди, находящихся в относительно неблагоприятном социально-экономическом положении , имеют тенденцию быть социально отдаленными от его основной массы. </a:t>
            </a:r>
          </a:p>
          <a:p>
            <a:pPr algn="just"/>
            <a:r>
              <a:rPr lang="ru-RU" sz="2400" dirty="0">
                <a:latin typeface="Century" pitchFamily="18" charset="0"/>
              </a:rPr>
              <a:t>Играет роль регион проживания людей социального дна.</a:t>
            </a:r>
          </a:p>
          <a:p>
            <a:pPr algn="just"/>
            <a:r>
              <a:rPr lang="ru-RU" sz="2400" dirty="0">
                <a:latin typeface="Century" pitchFamily="18" charset="0"/>
              </a:rPr>
              <a:t>Социальные факторы более важны, чем политические убеждения для молодых людей, которые обращаются к радикализму. </a:t>
            </a:r>
          </a:p>
          <a:p>
            <a:pPr algn="just"/>
            <a:r>
              <a:rPr lang="ru-RU" sz="2400" dirty="0">
                <a:latin typeface="Century" pitchFamily="18" charset="0"/>
              </a:rPr>
              <a:t>Доказывает взаимосвязь бедности и терроризма не только теория и публичная политика, но и практика.</a:t>
            </a:r>
          </a:p>
        </p:txBody>
      </p:sp>
      <p:sp>
        <p:nvSpPr>
          <p:cNvPr id="4" name="Овал 3"/>
          <p:cNvSpPr/>
          <p:nvPr/>
        </p:nvSpPr>
        <p:spPr>
          <a:xfrm>
            <a:off x="7884368" y="1796896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7884368" y="3140968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907560" y="4066016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907560" y="5222192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659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856984" cy="128215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latin typeface="Garamond" pitchFamily="18" charset="0"/>
              </a:rPr>
              <a:t>Низкое социально-экономическое положение индивида как стимул для вступления в террористическую организацию</a:t>
            </a:r>
            <a:br>
              <a:rPr lang="ru-RU" sz="2800" b="1" dirty="0">
                <a:latin typeface="Garamond" pitchFamily="18" charset="0"/>
              </a:rPr>
            </a:br>
            <a:endParaRPr lang="ru-RU" sz="2800" b="1" dirty="0">
              <a:latin typeface="Garamond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835696" y="1737584"/>
            <a:ext cx="6984776" cy="511256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800" dirty="0">
                <a:latin typeface="Century" pitchFamily="18" charset="0"/>
              </a:rPr>
              <a:t>Бедность - это идеальный случай, который позволяет террористическим группам привлекать новых людей в свои ряды</a:t>
            </a:r>
          </a:p>
          <a:p>
            <a:pPr algn="just"/>
            <a:r>
              <a:rPr lang="ru-RU" sz="2800" dirty="0">
                <a:latin typeface="Century" pitchFamily="18" charset="0"/>
              </a:rPr>
              <a:t>В условиях финансового и экономического кризиса, постоянного роста цен, инфляции и безработицы терроризм и другие проявления радикализма становятся подчас единственным способом для человека, живущего в низких </a:t>
            </a:r>
            <a:r>
              <a:rPr lang="ru-RU" sz="2800" dirty="0" err="1">
                <a:latin typeface="Century" pitchFamily="18" charset="0"/>
              </a:rPr>
              <a:t>социальноэкономических</a:t>
            </a:r>
            <a:r>
              <a:rPr lang="ru-RU" sz="2800" dirty="0">
                <a:latin typeface="Century" pitchFamily="18" charset="0"/>
              </a:rPr>
              <a:t> условиях заработать себе средства на достойную жизнь.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172560" y="1772816"/>
            <a:ext cx="540000" cy="54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172560" y="3065792"/>
            <a:ext cx="540000" cy="54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995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5056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100" b="1" dirty="0">
                <a:latin typeface="Garamond" pitchFamily="18" charset="0"/>
              </a:rPr>
              <a:t>Тренды, отрицающие взаимосвязь бедности, образования и террористической деятельности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51520" y="1268760"/>
            <a:ext cx="7200800" cy="5454576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>
                <a:latin typeface="Century" pitchFamily="18" charset="0"/>
              </a:rPr>
              <a:t>Риск терроризма не является значительно более высоким для более бедных стран, если учитывать другие специфические для страны характеристики.</a:t>
            </a:r>
          </a:p>
          <a:p>
            <a:pPr algn="just"/>
            <a:r>
              <a:rPr lang="ru-RU" dirty="0">
                <a:latin typeface="Century" pitchFamily="18" charset="0"/>
              </a:rPr>
              <a:t>Для установления факта присутствия или отсутствия связи между бедностью и терроризмом необходимо соотнести указанные феномены посредством статистического анализа.</a:t>
            </a: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7956376" y="1627680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7956376" y="3645024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240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4503648" y="620688"/>
            <a:ext cx="465615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9360" y="123627"/>
            <a:ext cx="4258816" cy="418058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Garamond" pitchFamily="18" charset="0"/>
              </a:rPr>
              <a:t>Статистика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4503648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вал 6"/>
          <p:cNvSpPr/>
          <p:nvPr/>
        </p:nvSpPr>
        <p:spPr>
          <a:xfrm>
            <a:off x="5769616" y="1736752"/>
            <a:ext cx="1440000" cy="1440000"/>
          </a:xfrm>
          <a:prstGeom prst="ellipse">
            <a:avLst/>
          </a:prstGeom>
          <a:solidFill>
            <a:schemeClr val="accent5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26" y="2924944"/>
            <a:ext cx="4464876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Овал 2"/>
          <p:cNvSpPr/>
          <p:nvPr/>
        </p:nvSpPr>
        <p:spPr>
          <a:xfrm>
            <a:off x="6308768" y="1016752"/>
            <a:ext cx="1080000" cy="108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7246384" y="1196752"/>
            <a:ext cx="720080" cy="720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646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0252" y="116632"/>
            <a:ext cx="4917232" cy="778098"/>
          </a:xfrm>
        </p:spPr>
        <p:txBody>
          <a:bodyPr/>
          <a:lstStyle/>
          <a:p>
            <a:r>
              <a:rPr lang="ru-RU" b="1" dirty="0">
                <a:latin typeface="Garamond" pitchFamily="18" charset="0"/>
              </a:rPr>
              <a:t>Статистика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6084168" cy="58052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вал 4"/>
          <p:cNvSpPr/>
          <p:nvPr/>
        </p:nvSpPr>
        <p:spPr>
          <a:xfrm rot="2700000">
            <a:off x="6327387" y="4072102"/>
            <a:ext cx="2124036" cy="2124036"/>
          </a:xfrm>
          <a:prstGeom prst="ellipse">
            <a:avLst/>
          </a:prstGeom>
          <a:solidFill>
            <a:schemeClr val="accent5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 rot="2700000">
            <a:off x="6952043" y="3437574"/>
            <a:ext cx="1593027" cy="159302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 rot="2700000">
            <a:off x="7975145" y="3703048"/>
            <a:ext cx="1062137" cy="1062018"/>
          </a:xfrm>
          <a:prstGeom prst="ellipse">
            <a:avLst/>
          </a:prstGeom>
          <a:solidFill>
            <a:schemeClr val="accent6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461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6" y="116632"/>
            <a:ext cx="612068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latin typeface="Garamond" pitchFamily="18" charset="0"/>
              </a:rPr>
              <a:t>Результаты исследований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115616" y="1268760"/>
            <a:ext cx="7704534" cy="5589240"/>
          </a:xfrm>
        </p:spPr>
        <p:txBody>
          <a:bodyPr>
            <a:noAutofit/>
          </a:bodyPr>
          <a:lstStyle/>
          <a:p>
            <a:pPr algn="just"/>
            <a:r>
              <a:rPr lang="ru-RU" sz="2000" dirty="0">
                <a:latin typeface="Century" pitchFamily="18" charset="0"/>
              </a:rPr>
              <a:t>В результате анализа данные по отобранным группа показали, что различия в уровне бедности между ними в определенной долей вероятности могут носить случайный характер.</a:t>
            </a:r>
          </a:p>
          <a:p>
            <a:pPr algn="just"/>
            <a:r>
              <a:rPr lang="ru-RU" sz="2000" dirty="0">
                <a:latin typeface="Century" pitchFamily="18" charset="0"/>
              </a:rPr>
              <a:t>анализ по 97 странам зависимости уровня безработицы и коэффициентов отношения среднеарифметического количества терактов к численности населения страны и отношения среднеквадратического количества погибших в результате терактов к численности населения страны не подтвердил наличия зависимости между ними.</a:t>
            </a:r>
          </a:p>
          <a:p>
            <a:pPr algn="just"/>
            <a:r>
              <a:rPr lang="ru-RU" sz="2000" dirty="0">
                <a:latin typeface="Century" pitchFamily="18" charset="0"/>
              </a:rPr>
              <a:t>проблема терроризма действительно остро ощущается в странах с высоким уровнем бедности и безработицы. Однако гипотеза о наличии значимой корреляции между показателями терроризма, бедности и безработицы не нашла своего подтверждения.</a:t>
            </a:r>
          </a:p>
          <a:p>
            <a:endParaRPr lang="ru-RU" sz="2000" dirty="0"/>
          </a:p>
          <a:p>
            <a:endParaRPr lang="ru-RU" sz="24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23528" y="1052736"/>
            <a:ext cx="6192688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53248" y="1196752"/>
            <a:ext cx="540000" cy="54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67544" y="2492896"/>
            <a:ext cx="540000" cy="54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477704" y="4450824"/>
            <a:ext cx="540000" cy="54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969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Бедность как основа международного терроризма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Бедность как основа международного терроризма</Template>
  <TotalTime>101</TotalTime>
  <Words>611</Words>
  <Application>Microsoft Office PowerPoint</Application>
  <PresentationFormat>Экран (4:3)</PresentationFormat>
  <Paragraphs>37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Century</vt:lpstr>
      <vt:lpstr>Garamond</vt:lpstr>
      <vt:lpstr>Бедность как основа международного терроризма</vt:lpstr>
      <vt:lpstr>Бедность как основа международного терроризма</vt:lpstr>
      <vt:lpstr>Низкое социально-экономическое положение индивида как стимул для вступления в террористическую организацию </vt:lpstr>
      <vt:lpstr>Существует два ярко противоположных взгляда</vt:lpstr>
      <vt:lpstr>Низкое социально-экономическое положение индивида как стимул для вступления в террористическую организацию </vt:lpstr>
      <vt:lpstr>Низкое социально-экономическое положение индивида как стимул для вступления в террористическую организацию </vt:lpstr>
      <vt:lpstr>Тренды, отрицающие взаимосвязь бедности, образования и террористической деятельности </vt:lpstr>
      <vt:lpstr>Статистика</vt:lpstr>
      <vt:lpstr>Статистика</vt:lpstr>
      <vt:lpstr>Результаты исследований</vt:lpstr>
      <vt:lpstr>Выводы</vt:lpstr>
      <vt:lpstr>Используемые источники</vt:lpstr>
      <vt:lpstr>СПАСИБО ЗА  ВНИМАНИЕ!!!!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Бедность как основа международного терроризма</dc:title>
  <dc:creator>HP</dc:creator>
  <cp:lastModifiedBy>Татьяна Васильева</cp:lastModifiedBy>
  <cp:revision>13</cp:revision>
  <dcterms:created xsi:type="dcterms:W3CDTF">2022-12-16T14:38:29Z</dcterms:created>
  <dcterms:modified xsi:type="dcterms:W3CDTF">2022-12-16T18:48:19Z</dcterms:modified>
</cp:coreProperties>
</file>