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28">
          <p15:clr>
            <a:srgbClr val="747775"/>
          </p15:clr>
        </p15:guide>
        <p15:guide id="2" orient="horz" pos="20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58"/>
      </p:cViewPr>
      <p:guideLst>
        <p:guide pos="428"/>
        <p:guide orient="horz" pos="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445781c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445781c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445781ce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445781ce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445781c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445781c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445781c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445781c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445781ce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445781ce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45781c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445781c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767b0cf7b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767b0cf7b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445781ceb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445781ceb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44db493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44db493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7b54b2e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7b54b2e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44db493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44db493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44dca619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44dca619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" name="Google Shape;3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7b54b2ee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7b54b2ee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445781ceb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2445781ceb_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767b0cf7b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f767b0cf7b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445781ceb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2445781ceb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445781ceb_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2445781ceb_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445781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445781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Титульный слайд (Только для ИТ-Лагеря)">
  <p:cSld name="4_Титульный слайд (Только для ИТ-Лагеря)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324464" y="4642583"/>
            <a:ext cx="5902505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24464" y="3389084"/>
            <a:ext cx="5902505" cy="11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7" y="331434"/>
            <a:ext cx="2324971" cy="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9392" y="4446413"/>
            <a:ext cx="950400" cy="3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1755" y="323850"/>
            <a:ext cx="5335548" cy="27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1755" y="323850"/>
            <a:ext cx="3508528" cy="27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Титульный слайд (Только для &quot;Стажировки&quot;)">
  <p:cSld name="4_Титульный слайд (Только для &quot;Стажировки&quot;)"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l="14004"/>
          <a:stretch/>
        </p:blipFill>
        <p:spPr>
          <a:xfrm>
            <a:off x="3817120" y="323849"/>
            <a:ext cx="5016226" cy="275510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24465" y="4642583"/>
            <a:ext cx="5758439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24466" y="3389084"/>
            <a:ext cx="5758439" cy="11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47" y="331434"/>
            <a:ext cx="2324971" cy="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9392" y="4446413"/>
            <a:ext cx="950400" cy="3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азделитель темный">
  <p:cSld name="Разделитель темный">
    <p:bg>
      <p:bgPr>
        <a:solidFill>
          <a:srgbClr val="0A0A0A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324464" y="332246"/>
            <a:ext cx="6766898" cy="44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24464" y="1075842"/>
            <a:ext cx="6766898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2576" y="332467"/>
            <a:ext cx="1250776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одержание">
  <p:cSld name="Содержание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323850" y="281893"/>
            <a:ext cx="6713012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ru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32185" y="1038742"/>
            <a:ext cx="423981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2576" y="332467"/>
            <a:ext cx="1250776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тентный слайд">
  <p:cSld name="Контентный слайд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24464" y="317469"/>
            <a:ext cx="6920489" cy="2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тент + подзаголовок">
  <p:cSld name="Контент + подзаголовок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324464" y="758429"/>
            <a:ext cx="69201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24464" y="317469"/>
            <a:ext cx="6920489" cy="2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2"/>
          </p:nvPr>
        </p:nvSpPr>
        <p:spPr>
          <a:xfrm>
            <a:off x="323851" y="1093793"/>
            <a:ext cx="6921104" cy="112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тент 3 колонки">
  <p:cSld name="Контент 3 колонки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24464" y="758429"/>
            <a:ext cx="69201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24464" y="317469"/>
            <a:ext cx="6920489" cy="2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323850" y="2208808"/>
            <a:ext cx="2736056" cy="16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3"/>
          </p:nvPr>
        </p:nvSpPr>
        <p:spPr>
          <a:xfrm>
            <a:off x="3203377" y="2208808"/>
            <a:ext cx="2736056" cy="16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"/>
          </p:nvPr>
        </p:nvSpPr>
        <p:spPr>
          <a:xfrm>
            <a:off x="6082904" y="2208808"/>
            <a:ext cx="2736056" cy="16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тент 4 колонки">
  <p:cSld name="Контент 4 колонки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24464" y="758429"/>
            <a:ext cx="69201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24464" y="317469"/>
            <a:ext cx="6920489" cy="2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323849" y="2208806"/>
            <a:ext cx="2007395" cy="16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3"/>
          </p:nvPr>
        </p:nvSpPr>
        <p:spPr>
          <a:xfrm>
            <a:off x="4648993" y="2208806"/>
            <a:ext cx="2007395" cy="16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4"/>
          </p:nvPr>
        </p:nvSpPr>
        <p:spPr>
          <a:xfrm>
            <a:off x="6811565" y="2208806"/>
            <a:ext cx="2007395" cy="16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5"/>
          </p:nvPr>
        </p:nvSpPr>
        <p:spPr>
          <a:xfrm>
            <a:off x="2495866" y="2208806"/>
            <a:ext cx="2007395" cy="16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тент + фото">
  <p:cSld name="Контент + фото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>
            <a:spLocks noGrp="1"/>
          </p:cNvSpPr>
          <p:nvPr>
            <p:ph type="pic" idx="2"/>
          </p:nvPr>
        </p:nvSpPr>
        <p:spPr>
          <a:xfrm>
            <a:off x="5507831" y="0"/>
            <a:ext cx="3636169" cy="5143500"/>
          </a:xfrm>
          <a:prstGeom prst="rect">
            <a:avLst/>
          </a:prstGeom>
          <a:solidFill>
            <a:srgbClr val="0A0A0A"/>
          </a:solidFill>
          <a:ln>
            <a:noFill/>
          </a:ln>
        </p:spPr>
      </p:sp>
      <p:sp>
        <p:nvSpPr>
          <p:cNvPr id="118" name="Google Shape;118;p18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24464" y="317469"/>
            <a:ext cx="4699923" cy="2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23850" y="766912"/>
            <a:ext cx="4699924" cy="332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2576" y="332467"/>
            <a:ext cx="1250776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Контент + темный фон">
  <p:cSld name="Контент + темный фон">
    <p:bg>
      <p:bgPr>
        <a:solidFill>
          <a:srgbClr val="0A0A0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24464" y="758429"/>
            <a:ext cx="69201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24464" y="317469"/>
            <a:ext cx="6920100" cy="2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2576" y="332467"/>
            <a:ext cx="1250776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ленький заголовок">
  <p:cSld name="Маленький заголовок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24464" y="391500"/>
            <a:ext cx="6920100" cy="16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24464" y="758429"/>
            <a:ext cx="69201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323851" y="1093793"/>
            <a:ext cx="6921104" cy="112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азделитель голубой">
  <p:cSld name="Разделитель голубой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24464" y="332246"/>
            <a:ext cx="6766898" cy="44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24464" y="1075842"/>
            <a:ext cx="6766898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2576" y="332467"/>
            <a:ext cx="1250776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>
  <p:cSld name="Пустой слайд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24464" y="317469"/>
            <a:ext cx="6920489" cy="2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Контент + голубой фон">
  <p:cSld name="Контент + голубой фон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24464" y="758429"/>
            <a:ext cx="69201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EFFF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rgbClr val="D5E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D5E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24464" y="317469"/>
            <a:ext cx="6920489" cy="2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2576" y="332467"/>
            <a:ext cx="1250776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Контент + фото">
  <p:cSld name="1_Контент + фото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/>
        </p:nvSpPr>
        <p:spPr>
          <a:xfrm>
            <a:off x="0" y="4924440"/>
            <a:ext cx="32400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EFFF"/>
              </a:buClr>
              <a:buSzPts val="600"/>
              <a:buFont typeface="Arial"/>
              <a:buNone/>
            </a:pPr>
            <a:fld id="{00000000-1234-1234-1234-123412341234}" type="slidenum">
              <a:rPr lang="ru" sz="600" b="0" i="0" u="none" strike="noStrike" cap="none">
                <a:solidFill>
                  <a:srgbClr val="D5E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D5E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24464" y="317469"/>
            <a:ext cx="4699923" cy="2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23850" y="766912"/>
            <a:ext cx="4699924" cy="332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+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―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2576" y="332467"/>
            <a:ext cx="1250776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пасибо за внимание">
  <p:cSld name="Спасибо за внимание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317010" y="3854339"/>
            <a:ext cx="4586288" cy="11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ru"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</a:t>
            </a:r>
            <a:br>
              <a:rPr lang="ru"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69271" y="322660"/>
            <a:ext cx="5105623" cy="275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47" y="331434"/>
            <a:ext cx="2324971" cy="4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Титульный слайд">
  <p:cSld name="1_Титульный слайд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24464" y="4642583"/>
            <a:ext cx="5814445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4466" y="3389084"/>
            <a:ext cx="5814444" cy="11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3337" y="322660"/>
            <a:ext cx="5105623" cy="275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47" y="331434"/>
            <a:ext cx="2324971" cy="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9392" y="4446413"/>
            <a:ext cx="950400" cy="3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Титульный слайд (Только для &quot;Куда идти в ИТ&quot;)">
  <p:cSld name="2_Титульный слайд (Только для &quot;Куда идти в ИТ&quot;)">
    <p:bg>
      <p:bgPr>
        <a:solidFill>
          <a:srgbClr val="0A0A0A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r="75235"/>
          <a:stretch/>
        </p:blipFill>
        <p:spPr>
          <a:xfrm>
            <a:off x="3263070" y="323850"/>
            <a:ext cx="1380368" cy="2755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l="24765" r="28666"/>
          <a:stretch/>
        </p:blipFill>
        <p:spPr>
          <a:xfrm>
            <a:off x="4643438" y="323850"/>
            <a:ext cx="2595563" cy="275510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24465" y="4642583"/>
            <a:ext cx="5758439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24466" y="3389084"/>
            <a:ext cx="5758439" cy="11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447" y="331434"/>
            <a:ext cx="2324971" cy="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9392" y="4446413"/>
            <a:ext cx="950400" cy="3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l="71312"/>
          <a:stretch/>
        </p:blipFill>
        <p:spPr>
          <a:xfrm>
            <a:off x="7239000" y="323850"/>
            <a:ext cx="1599010" cy="275510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Титульный слайд (Только для &quot;Практики&quot;)">
  <p:cSld name="5_Титульный слайд (Только для &quot;Практики&quot;)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24464" y="4642583"/>
            <a:ext cx="5902505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324464" y="3389084"/>
            <a:ext cx="5902505" cy="11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7" y="331434"/>
            <a:ext cx="2324971" cy="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9392" y="4446413"/>
            <a:ext cx="950400" cy="3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9303" y="295926"/>
            <a:ext cx="3039438" cy="27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5">
            <a:alphaModFix/>
          </a:blip>
          <a:srcRect l="14004" r="55608"/>
          <a:stretch/>
        </p:blipFill>
        <p:spPr>
          <a:xfrm>
            <a:off x="7184983" y="323849"/>
            <a:ext cx="1772590" cy="275510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Титульный слайд (Только для &quot;Открытые школы&quot;)">
  <p:cSld name="3_Титульный слайд (Только для &quot;Открытые школы&quot;)">
    <p:bg>
      <p:bgPr>
        <a:solidFill>
          <a:srgbClr val="F0F0F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24464" y="4642583"/>
            <a:ext cx="5902505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324464" y="3389084"/>
            <a:ext cx="5902505" cy="11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7" y="331434"/>
            <a:ext cx="2324971" cy="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9392" y="4446413"/>
            <a:ext cx="950400" cy="3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4">
            <a:alphaModFix/>
          </a:blip>
          <a:srcRect l="64801"/>
          <a:stretch/>
        </p:blipFill>
        <p:spPr>
          <a:xfrm>
            <a:off x="6949679" y="323850"/>
            <a:ext cx="1879380" cy="275865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/>
          <p:nvPr/>
        </p:nvSpPr>
        <p:spPr>
          <a:xfrm>
            <a:off x="6949679" y="2571750"/>
            <a:ext cx="145256" cy="56316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4800" y="329930"/>
            <a:ext cx="3202200" cy="27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324464" y="4354589"/>
            <a:ext cx="6949985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592576" y="332467"/>
            <a:ext cx="1250776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BAE3F7"/>
          </p15:clr>
        </p15:guide>
        <p15:guide id="2" pos="5760">
          <p15:clr>
            <a:srgbClr val="BAE3F7"/>
          </p15:clr>
        </p15:guide>
        <p15:guide id="3" pos="200">
          <p15:clr>
            <a:srgbClr val="BAE3F7"/>
          </p15:clr>
        </p15:guide>
        <p15:guide id="4" pos="291">
          <p15:clr>
            <a:srgbClr val="BAE3F7"/>
          </p15:clr>
        </p15:guide>
        <p15:guide id="5" pos="383">
          <p15:clr>
            <a:srgbClr val="BAE3F7"/>
          </p15:clr>
        </p15:guide>
        <p15:guide id="6" pos="473">
          <p15:clr>
            <a:srgbClr val="BAE3F7"/>
          </p15:clr>
        </p15:guide>
        <p15:guide id="7" pos="564">
          <p15:clr>
            <a:srgbClr val="BAE3F7"/>
          </p15:clr>
        </p15:guide>
        <p15:guide id="8" pos="655">
          <p15:clr>
            <a:srgbClr val="BAE3F7"/>
          </p15:clr>
        </p15:guide>
        <p15:guide id="9" pos="745">
          <p15:clr>
            <a:srgbClr val="BAE3F7"/>
          </p15:clr>
        </p15:guide>
        <p15:guide id="10" pos="836">
          <p15:clr>
            <a:srgbClr val="BAE3F7"/>
          </p15:clr>
        </p15:guide>
        <p15:guide id="11" pos="927">
          <p15:clr>
            <a:srgbClr val="BAE3F7"/>
          </p15:clr>
        </p15:guide>
        <p15:guide id="12" pos="1018">
          <p15:clr>
            <a:srgbClr val="BAE3F7"/>
          </p15:clr>
        </p15:guide>
        <p15:guide id="13" pos="1109">
          <p15:clr>
            <a:srgbClr val="BAE3F7"/>
          </p15:clr>
        </p15:guide>
        <p15:guide id="14" pos="1199">
          <p15:clr>
            <a:srgbClr val="BAE3F7"/>
          </p15:clr>
        </p15:guide>
        <p15:guide id="15" pos="1290">
          <p15:clr>
            <a:srgbClr val="BAE3F7"/>
          </p15:clr>
        </p15:guide>
        <p15:guide id="16" pos="1381">
          <p15:clr>
            <a:srgbClr val="BAE3F7"/>
          </p15:clr>
        </p15:guide>
        <p15:guide id="17" pos="1472">
          <p15:clr>
            <a:srgbClr val="BAE3F7"/>
          </p15:clr>
        </p15:guide>
        <p15:guide id="18" pos="1563">
          <p15:clr>
            <a:srgbClr val="BAE3F7"/>
          </p15:clr>
        </p15:guide>
        <p15:guide id="19" pos="1654">
          <p15:clr>
            <a:srgbClr val="BAE3F7"/>
          </p15:clr>
        </p15:guide>
        <p15:guide id="20" pos="1745">
          <p15:clr>
            <a:srgbClr val="BAE3F7"/>
          </p15:clr>
        </p15:guide>
        <p15:guide id="21" pos="1835">
          <p15:clr>
            <a:srgbClr val="BAE3F7"/>
          </p15:clr>
        </p15:guide>
        <p15:guide id="22" pos="1926">
          <p15:clr>
            <a:srgbClr val="BAE3F7"/>
          </p15:clr>
        </p15:guide>
        <p15:guide id="23" pos="2017">
          <p15:clr>
            <a:srgbClr val="BAE3F7"/>
          </p15:clr>
        </p15:guide>
        <p15:guide id="24" pos="2107">
          <p15:clr>
            <a:srgbClr val="BAE3F7"/>
          </p15:clr>
        </p15:guide>
        <p15:guide id="25" pos="2198">
          <p15:clr>
            <a:srgbClr val="BAE3F7"/>
          </p15:clr>
        </p15:guide>
        <p15:guide id="26" pos="2289">
          <p15:clr>
            <a:srgbClr val="BAE3F7"/>
          </p15:clr>
        </p15:guide>
        <p15:guide id="27" pos="2381">
          <p15:clr>
            <a:srgbClr val="BAE3F7"/>
          </p15:clr>
        </p15:guide>
        <p15:guide id="28" pos="2471">
          <p15:clr>
            <a:srgbClr val="BAE3F7"/>
          </p15:clr>
        </p15:guide>
        <p15:guide id="29" pos="2562">
          <p15:clr>
            <a:srgbClr val="BAE3F7"/>
          </p15:clr>
        </p15:guide>
        <p15:guide id="30" pos="2653">
          <p15:clr>
            <a:srgbClr val="BAE3F7"/>
          </p15:clr>
        </p15:guide>
        <p15:guide id="31" pos="2743">
          <p15:clr>
            <a:srgbClr val="BAE3F7"/>
          </p15:clr>
        </p15:guide>
        <p15:guide id="32" pos="2834">
          <p15:clr>
            <a:srgbClr val="BAE3F7"/>
          </p15:clr>
        </p15:guide>
        <p15:guide id="33" pos="2925">
          <p15:clr>
            <a:srgbClr val="BAE3F7"/>
          </p15:clr>
        </p15:guide>
        <p15:guide id="34" pos="3016">
          <p15:clr>
            <a:srgbClr val="BAE3F7"/>
          </p15:clr>
        </p15:guide>
        <p15:guide id="35" pos="3107">
          <p15:clr>
            <a:srgbClr val="BAE3F7"/>
          </p15:clr>
        </p15:guide>
        <p15:guide id="36" pos="3197">
          <p15:clr>
            <a:srgbClr val="BAE3F7"/>
          </p15:clr>
        </p15:guide>
        <p15:guide id="37" pos="3288">
          <p15:clr>
            <a:srgbClr val="BAE3F7"/>
          </p15:clr>
        </p15:guide>
        <p15:guide id="38" pos="3379">
          <p15:clr>
            <a:srgbClr val="BAE3F7"/>
          </p15:clr>
        </p15:guide>
        <p15:guide id="39" pos="3470">
          <p15:clr>
            <a:srgbClr val="BAE3F7"/>
          </p15:clr>
        </p15:guide>
        <p15:guide id="40" pos="3561">
          <p15:clr>
            <a:srgbClr val="BAE3F7"/>
          </p15:clr>
        </p15:guide>
        <p15:guide id="41" pos="3652">
          <p15:clr>
            <a:srgbClr val="BAE3F7"/>
          </p15:clr>
        </p15:guide>
        <p15:guide id="42" pos="3743">
          <p15:clr>
            <a:srgbClr val="BAE3F7"/>
          </p15:clr>
        </p15:guide>
        <p15:guide id="43" pos="3833">
          <p15:clr>
            <a:srgbClr val="BAE3F7"/>
          </p15:clr>
        </p15:guide>
        <p15:guide id="44" pos="3924">
          <p15:clr>
            <a:srgbClr val="BAE3F7"/>
          </p15:clr>
        </p15:guide>
        <p15:guide id="45" pos="4015">
          <p15:clr>
            <a:srgbClr val="BAE3F7"/>
          </p15:clr>
        </p15:guide>
        <p15:guide id="46" pos="4105">
          <p15:clr>
            <a:srgbClr val="BAE3F7"/>
          </p15:clr>
        </p15:guide>
        <p15:guide id="47" pos="4196">
          <p15:clr>
            <a:srgbClr val="BAE3F7"/>
          </p15:clr>
        </p15:guide>
        <p15:guide id="48" pos="4287">
          <p15:clr>
            <a:srgbClr val="BAE3F7"/>
          </p15:clr>
        </p15:guide>
        <p15:guide id="49" pos="4378">
          <p15:clr>
            <a:srgbClr val="BAE3F7"/>
          </p15:clr>
        </p15:guide>
        <p15:guide id="50" pos="4469">
          <p15:clr>
            <a:srgbClr val="BAE3F7"/>
          </p15:clr>
        </p15:guide>
        <p15:guide id="51" pos="4560">
          <p15:clr>
            <a:srgbClr val="BAE3F7"/>
          </p15:clr>
        </p15:guide>
        <p15:guide id="52" pos="4651">
          <p15:clr>
            <a:srgbClr val="BAE3F7"/>
          </p15:clr>
        </p15:guide>
        <p15:guide id="53" pos="4741">
          <p15:clr>
            <a:srgbClr val="BAE3F7"/>
          </p15:clr>
        </p15:guide>
        <p15:guide id="54" pos="4832">
          <p15:clr>
            <a:srgbClr val="BAE3F7"/>
          </p15:clr>
        </p15:guide>
        <p15:guide id="55" pos="4923">
          <p15:clr>
            <a:srgbClr val="BAE3F7"/>
          </p15:clr>
        </p15:guide>
        <p15:guide id="56" pos="5014">
          <p15:clr>
            <a:srgbClr val="BAE3F7"/>
          </p15:clr>
        </p15:guide>
        <p15:guide id="57" pos="5105">
          <p15:clr>
            <a:srgbClr val="BAE3F7"/>
          </p15:clr>
        </p15:guide>
        <p15:guide id="58" pos="5195">
          <p15:clr>
            <a:srgbClr val="BAE3F7"/>
          </p15:clr>
        </p15:guide>
        <p15:guide id="59" pos="5286">
          <p15:clr>
            <a:srgbClr val="BAE3F7"/>
          </p15:clr>
        </p15:guide>
        <p15:guide id="60" pos="5377">
          <p15:clr>
            <a:srgbClr val="BAE3F7"/>
          </p15:clr>
        </p15:guide>
        <p15:guide id="61" pos="5468">
          <p15:clr>
            <a:srgbClr val="BAE3F7"/>
          </p15:clr>
        </p15:guide>
        <p15:guide id="62" pos="5567">
          <p15:clr>
            <a:srgbClr val="BAE3F7"/>
          </p15:clr>
        </p15:guide>
        <p15:guide id="63" orient="horz">
          <p15:clr>
            <a:srgbClr val="BAE3F7"/>
          </p15:clr>
        </p15:guide>
        <p15:guide id="64" orient="horz" pos="3240">
          <p15:clr>
            <a:srgbClr val="BAE3F7"/>
          </p15:clr>
        </p15:guide>
        <p15:guide id="65" orient="horz" pos="200">
          <p15:clr>
            <a:srgbClr val="BAE3F7"/>
          </p15:clr>
        </p15:guide>
        <p15:guide id="66" orient="horz" pos="289">
          <p15:clr>
            <a:srgbClr val="BAE3F7"/>
          </p15:clr>
        </p15:guide>
        <p15:guide id="67" orient="horz" pos="378">
          <p15:clr>
            <a:srgbClr val="BAE3F7"/>
          </p15:clr>
        </p15:guide>
        <p15:guide id="68" orient="horz" pos="467">
          <p15:clr>
            <a:srgbClr val="BAE3F7"/>
          </p15:clr>
        </p15:guide>
        <p15:guide id="69" orient="horz" pos="548">
          <p15:clr>
            <a:srgbClr val="BAE3F7"/>
          </p15:clr>
        </p15:guide>
        <p15:guide id="70" orient="horz" pos="644">
          <p15:clr>
            <a:srgbClr val="BAE3F7"/>
          </p15:clr>
        </p15:guide>
        <p15:guide id="71" orient="horz" pos="733">
          <p15:clr>
            <a:srgbClr val="BAE3F7"/>
          </p15:clr>
        </p15:guide>
        <p15:guide id="72" orient="horz" pos="803">
          <p15:clr>
            <a:srgbClr val="BAE3F7"/>
          </p15:clr>
        </p15:guide>
        <p15:guide id="73" orient="horz" pos="910">
          <p15:clr>
            <a:srgbClr val="BAE3F7"/>
          </p15:clr>
        </p15:guide>
        <p15:guide id="74" orient="horz" pos="999">
          <p15:clr>
            <a:srgbClr val="BAE3F7"/>
          </p15:clr>
        </p15:guide>
        <p15:guide id="75" orient="horz" pos="1087">
          <p15:clr>
            <a:srgbClr val="BAE3F7"/>
          </p15:clr>
        </p15:guide>
        <p15:guide id="76" orient="horz" pos="1176">
          <p15:clr>
            <a:srgbClr val="BAE3F7"/>
          </p15:clr>
        </p15:guide>
        <p15:guide id="77" orient="horz" pos="1265">
          <p15:clr>
            <a:srgbClr val="BAE3F7"/>
          </p15:clr>
        </p15:guide>
        <p15:guide id="78" orient="horz" pos="1354">
          <p15:clr>
            <a:srgbClr val="BAE3F7"/>
          </p15:clr>
        </p15:guide>
        <p15:guide id="79" orient="horz" pos="1442">
          <p15:clr>
            <a:srgbClr val="BAE3F7"/>
          </p15:clr>
        </p15:guide>
        <p15:guide id="80" orient="horz" pos="1531">
          <p15:clr>
            <a:srgbClr val="BAE3F7"/>
          </p15:clr>
        </p15:guide>
        <p15:guide id="81" orient="horz" pos="1620">
          <p15:clr>
            <a:srgbClr val="BAE3F7"/>
          </p15:clr>
        </p15:guide>
        <p15:guide id="82" orient="horz" pos="1709">
          <p15:clr>
            <a:srgbClr val="BAE3F7"/>
          </p15:clr>
        </p15:guide>
        <p15:guide id="83" orient="horz" pos="1797">
          <p15:clr>
            <a:srgbClr val="BAE3F7"/>
          </p15:clr>
        </p15:guide>
        <p15:guide id="84" orient="horz" pos="1885">
          <p15:clr>
            <a:srgbClr val="BAE3F7"/>
          </p15:clr>
        </p15:guide>
        <p15:guide id="85" orient="horz" pos="1975">
          <p15:clr>
            <a:srgbClr val="BAE3F7"/>
          </p15:clr>
        </p15:guide>
        <p15:guide id="86" orient="horz" pos="2063">
          <p15:clr>
            <a:srgbClr val="BAE3F7"/>
          </p15:clr>
        </p15:guide>
        <p15:guide id="87" orient="horz" pos="2152">
          <p15:clr>
            <a:srgbClr val="BAE3F7"/>
          </p15:clr>
        </p15:guide>
        <p15:guide id="88" orient="horz" pos="2240">
          <p15:clr>
            <a:srgbClr val="BAE3F7"/>
          </p15:clr>
        </p15:guide>
        <p15:guide id="89" orient="horz" pos="2329">
          <p15:clr>
            <a:srgbClr val="BAE3F7"/>
          </p15:clr>
        </p15:guide>
        <p15:guide id="90" orient="horz" pos="2418">
          <p15:clr>
            <a:srgbClr val="BAE3F7"/>
          </p15:clr>
        </p15:guide>
        <p15:guide id="91" orient="horz" pos="2507">
          <p15:clr>
            <a:srgbClr val="BAE3F7"/>
          </p15:clr>
        </p15:guide>
        <p15:guide id="92" orient="horz" pos="2595">
          <p15:clr>
            <a:srgbClr val="BAE3F7"/>
          </p15:clr>
        </p15:guide>
        <p15:guide id="93" orient="horz" pos="2684">
          <p15:clr>
            <a:srgbClr val="BAE3F7"/>
          </p15:clr>
        </p15:guide>
        <p15:guide id="94" orient="horz" pos="2773">
          <p15:clr>
            <a:srgbClr val="BAE3F7"/>
          </p15:clr>
        </p15:guide>
        <p15:guide id="95" orient="horz" pos="2861">
          <p15:clr>
            <a:srgbClr val="BAE3F7"/>
          </p15:clr>
        </p15:guide>
        <p15:guide id="96" orient="horz" pos="2950">
          <p15:clr>
            <a:srgbClr val="BAE3F7"/>
          </p15:clr>
        </p15:guide>
        <p15:guide id="97" orient="horz" pos="3039">
          <p15:clr>
            <a:srgbClr val="BAE3F7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png"/><Relationship Id="rId9" Type="http://schemas.openxmlformats.org/officeDocument/2006/relationships/image" Target="../media/image3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24464" y="4621856"/>
            <a:ext cx="590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ru" sz="3000" b="1"/>
              <a:t>Команда № 33 ИТ Лагеря Т1</a:t>
            </a:r>
            <a:endParaRPr sz="1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24464" y="3945342"/>
            <a:ext cx="78380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ru"/>
              <a:t>Техрадар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679450" y="298125"/>
            <a:ext cx="6853200" cy="4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Backend: сущности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250389" y="1481967"/>
            <a:ext cx="6766800" cy="2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63" y="1010650"/>
            <a:ext cx="8235674" cy="368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683764" y="319071"/>
            <a:ext cx="6766800" cy="4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Backend: Swagger (1)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body" idx="1"/>
          </p:nvPr>
        </p:nvSpPr>
        <p:spPr>
          <a:xfrm>
            <a:off x="324464" y="1075842"/>
            <a:ext cx="6766800" cy="2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00" y="907387"/>
            <a:ext cx="8464549" cy="184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00" y="2976167"/>
            <a:ext cx="8464551" cy="200740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683764" y="332246"/>
            <a:ext cx="6766800" cy="4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Backend: Swagger (2)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324464" y="1075842"/>
            <a:ext cx="6766800" cy="2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50" y="923738"/>
            <a:ext cx="8528050" cy="2281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50" y="3353500"/>
            <a:ext cx="8528051" cy="15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683764" y="319071"/>
            <a:ext cx="6766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Backend: работа с оценками и расчетом эффективности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2269689" y="1585917"/>
            <a:ext cx="6766800" cy="27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Выставление оценок происходит большим скопом за короткий период.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Расчет эффективности - раз в две недели.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Или по запросу от администратора.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Обеспечивает быструю обработку запросов на выставление оценок.</a:t>
            </a:r>
            <a:endParaRPr sz="2000"/>
          </a:p>
        </p:txBody>
      </p:sp>
      <p:sp>
        <p:nvSpPr>
          <p:cNvPr id="250" name="Google Shape;250;p34"/>
          <p:cNvSpPr/>
          <p:nvPr/>
        </p:nvSpPr>
        <p:spPr>
          <a:xfrm>
            <a:off x="971825" y="1585925"/>
            <a:ext cx="999600" cy="4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971825" y="2714675"/>
            <a:ext cx="999600" cy="4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971825" y="3761050"/>
            <a:ext cx="999600" cy="4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683764" y="319071"/>
            <a:ext cx="6766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Backend: формула эффективности</a:t>
            </a: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692825" y="1867700"/>
            <a:ext cx="3576900" cy="197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x - средняя оценка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y - количество использований к максимальному в той же категории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683764" y="322371"/>
            <a:ext cx="6766800" cy="997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Backend: технологии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2998963" y="10614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53FF03"/>
                </a:solidFill>
              </a:rPr>
              <a:t>Spring Boot</a:t>
            </a:r>
            <a:endParaRPr sz="3000" b="1">
              <a:solidFill>
                <a:srgbClr val="53FF03"/>
              </a:solidFill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666838" y="17806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53FF03"/>
                </a:solidFill>
              </a:rPr>
              <a:t>Validation</a:t>
            </a:r>
            <a:endParaRPr sz="3000" b="1">
              <a:solidFill>
                <a:srgbClr val="53FF03"/>
              </a:solidFill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1722263" y="24998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Data JPA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3676825" y="2352600"/>
            <a:ext cx="135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DevTools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5861613" y="251741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chemeClr val="lt1"/>
                </a:solidFill>
              </a:rPr>
              <a:t>Docker Compose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692350" y="32971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>
                <a:solidFill>
                  <a:schemeClr val="lt1"/>
                </a:solidFill>
              </a:rPr>
              <a:t>Lombok</a:t>
            </a:r>
            <a:endParaRPr sz="4000" b="1">
              <a:solidFill>
                <a:schemeClr val="lt1"/>
              </a:solidFill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946450" y="4070050"/>
            <a:ext cx="3374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>
                <a:solidFill>
                  <a:schemeClr val="lt1"/>
                </a:solidFill>
              </a:rPr>
              <a:t>PostgreSQL</a:t>
            </a:r>
            <a:endParaRPr sz="4000" b="1">
              <a:solidFill>
                <a:schemeClr val="lt1"/>
              </a:solidFill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6631888" y="1620600"/>
            <a:ext cx="178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chemeClr val="accent2"/>
                </a:solidFill>
              </a:rPr>
              <a:t>Security</a:t>
            </a:r>
            <a:endParaRPr sz="2600" b="1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2977113" y="30574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>
                <a:solidFill>
                  <a:srgbClr val="53FF03"/>
                </a:solidFill>
              </a:rPr>
              <a:t>Java JWT</a:t>
            </a:r>
            <a:endParaRPr sz="4000" b="1">
              <a:solidFill>
                <a:srgbClr val="53FF03"/>
              </a:solidFill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6141525" y="3383250"/>
            <a:ext cx="2440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>
                <a:solidFill>
                  <a:schemeClr val="lt1"/>
                </a:solidFill>
              </a:rPr>
              <a:t>Maven Plugin</a:t>
            </a:r>
            <a:endParaRPr sz="4000" b="1">
              <a:solidFill>
                <a:schemeClr val="lt1"/>
              </a:solidFill>
            </a:endParaRPr>
          </a:p>
        </p:txBody>
      </p:sp>
      <p:cxnSp>
        <p:nvCxnSpPr>
          <p:cNvPr id="276" name="Google Shape;276;p36"/>
          <p:cNvCxnSpPr/>
          <p:nvPr/>
        </p:nvCxnSpPr>
        <p:spPr>
          <a:xfrm>
            <a:off x="2578363" y="1652400"/>
            <a:ext cx="1192800" cy="119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36"/>
          <p:cNvCxnSpPr/>
          <p:nvPr/>
        </p:nvCxnSpPr>
        <p:spPr>
          <a:xfrm flipH="1">
            <a:off x="1573900" y="1504450"/>
            <a:ext cx="1185900" cy="319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36"/>
          <p:cNvCxnSpPr>
            <a:endCxn id="269" idx="0"/>
          </p:cNvCxnSpPr>
          <p:nvPr/>
        </p:nvCxnSpPr>
        <p:spPr>
          <a:xfrm>
            <a:off x="4144825" y="1844100"/>
            <a:ext cx="209700" cy="508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36"/>
          <p:cNvCxnSpPr>
            <a:endCxn id="273" idx="1"/>
          </p:cNvCxnSpPr>
          <p:nvPr/>
        </p:nvCxnSpPr>
        <p:spPr>
          <a:xfrm>
            <a:off x="5546188" y="1460250"/>
            <a:ext cx="1085700" cy="498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36"/>
          <p:cNvCxnSpPr/>
          <p:nvPr/>
        </p:nvCxnSpPr>
        <p:spPr>
          <a:xfrm>
            <a:off x="5192350" y="1797550"/>
            <a:ext cx="859800" cy="631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6"/>
          <p:cNvCxnSpPr/>
          <p:nvPr/>
        </p:nvCxnSpPr>
        <p:spPr>
          <a:xfrm flipH="1">
            <a:off x="2815363" y="1749300"/>
            <a:ext cx="339900" cy="709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683764" y="351621"/>
            <a:ext cx="6766800" cy="4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Backend: безопасность</a:t>
            </a:r>
            <a:endParaRPr/>
          </a:p>
        </p:txBody>
      </p:sp>
      <p:sp>
        <p:nvSpPr>
          <p:cNvPr id="288" name="Google Shape;288;p37"/>
          <p:cNvSpPr txBox="1">
            <a:spLocks noGrp="1"/>
          </p:cNvSpPr>
          <p:nvPr>
            <p:ph type="body" idx="1"/>
          </p:nvPr>
        </p:nvSpPr>
        <p:spPr>
          <a:xfrm>
            <a:off x="1980775" y="1234158"/>
            <a:ext cx="6766800" cy="32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Аутентификация и авторизация -</a:t>
            </a:r>
            <a:r>
              <a:rPr lang="ru" sz="2000" b="1"/>
              <a:t> JWT</a:t>
            </a:r>
            <a:endParaRPr sz="20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Не нужно хранить состояние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Простая интеграция с REST API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Интеграция с другими сервисами в стриме 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Шифрование паролей перед сохранением в базу данных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89" name="Google Shape;28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682900" y="1194725"/>
            <a:ext cx="999600" cy="4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682900" y="3447400"/>
            <a:ext cx="999600" cy="4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683776" y="378371"/>
            <a:ext cx="6766800" cy="4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Backend: валидация</a:t>
            </a:r>
            <a:endParaRPr/>
          </a:p>
        </p:txBody>
      </p:sp>
      <p:sp>
        <p:nvSpPr>
          <p:cNvPr id="297" name="Google Shape;297;p38"/>
          <p:cNvSpPr txBox="1">
            <a:spLocks noGrp="1"/>
          </p:cNvSpPr>
          <p:nvPr>
            <p:ph type="body" idx="1"/>
          </p:nvPr>
        </p:nvSpPr>
        <p:spPr>
          <a:xfrm>
            <a:off x="1980777" y="1396792"/>
            <a:ext cx="6766800" cy="20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 b="1"/>
              <a:t>Spring Boot Validation</a:t>
            </a:r>
            <a:endParaRPr sz="20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Не пропускаем ошибочные запросы, приходящие на API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Проверяем, что слои внутри приложения передают корректные данные</a:t>
            </a:r>
            <a:endParaRPr sz="2000"/>
          </a:p>
        </p:txBody>
      </p:sp>
      <p:sp>
        <p:nvSpPr>
          <p:cNvPr id="298" name="Google Shape;298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750900" y="1336025"/>
            <a:ext cx="999600" cy="4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750900" y="2885425"/>
            <a:ext cx="999600" cy="4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683764" y="297971"/>
            <a:ext cx="6766800" cy="4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306" name="Google Shape;306;p39"/>
          <p:cNvSpPr txBox="1">
            <a:spLocks noGrp="1"/>
          </p:cNvSpPr>
          <p:nvPr>
            <p:ph type="body" idx="1"/>
          </p:nvPr>
        </p:nvSpPr>
        <p:spPr>
          <a:xfrm>
            <a:off x="324464" y="1075842"/>
            <a:ext cx="6766800" cy="2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12" y="837203"/>
            <a:ext cx="7135825" cy="446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5031725" y="945875"/>
            <a:ext cx="3547800" cy="3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 </a:t>
            </a:r>
            <a:endParaRPr sz="2700"/>
          </a:p>
        </p:txBody>
      </p: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title"/>
          </p:nvPr>
        </p:nvSpPr>
        <p:spPr>
          <a:xfrm>
            <a:off x="683764" y="317496"/>
            <a:ext cx="6766800" cy="4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25" y="1053830"/>
            <a:ext cx="3923947" cy="387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679450" y="425312"/>
            <a:ext cx="523932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600"/>
              <a:buNone/>
            </a:pPr>
            <a:r>
              <a:rPr lang="ru" sz="1800"/>
              <a:t>Технический </a:t>
            </a:r>
            <a:r>
              <a:rPr lang="ru" sz="1800">
                <a:solidFill>
                  <a:srgbClr val="53FF03"/>
                </a:solidFill>
              </a:rPr>
              <a:t>радар</a:t>
            </a:r>
            <a:r>
              <a:rPr lang="ru" sz="1800"/>
              <a:t> — это  инструмент для визуализации и отслеживания  технологий, используемых в компании. </a:t>
            </a:r>
            <a:endParaRPr sz="1100"/>
          </a:p>
        </p:txBody>
      </p:sp>
      <p:sp>
        <p:nvSpPr>
          <p:cNvPr id="151" name="Google Shape;151;p23"/>
          <p:cNvSpPr txBox="1"/>
          <p:nvPr/>
        </p:nvSpPr>
        <p:spPr>
          <a:xfrm>
            <a:off x="2481263" y="4013658"/>
            <a:ext cx="619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помогает бизнесу оценивать текущие технологии, выбирать новые и определять приоритеты их внедрении. 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0" y="3168718"/>
            <a:ext cx="1689880" cy="1689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3"/>
          <p:cNvGrpSpPr/>
          <p:nvPr/>
        </p:nvGrpSpPr>
        <p:grpSpPr>
          <a:xfrm>
            <a:off x="679450" y="1469439"/>
            <a:ext cx="8143875" cy="2511586"/>
            <a:chOff x="679450" y="1469439"/>
            <a:chExt cx="8143875" cy="2511586"/>
          </a:xfrm>
        </p:grpSpPr>
        <p:sp>
          <p:nvSpPr>
            <p:cNvPr id="154" name="Google Shape;154;p23"/>
            <p:cNvSpPr txBox="1"/>
            <p:nvPr/>
          </p:nvSpPr>
          <p:spPr>
            <a:xfrm flipH="1">
              <a:off x="679450" y="1907034"/>
              <a:ext cx="3603625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ru" sz="4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АНАЛИТИКА</a:t>
              </a:r>
              <a:endParaRPr/>
            </a:p>
          </p:txBody>
        </p:sp>
        <p:sp>
          <p:nvSpPr>
            <p:cNvPr id="155" name="Google Shape;155;p23"/>
            <p:cNvSpPr txBox="1"/>
            <p:nvPr/>
          </p:nvSpPr>
          <p:spPr>
            <a:xfrm flipH="1">
              <a:off x="4643438" y="1469439"/>
              <a:ext cx="3603625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ru" sz="4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ОЦЕНКА</a:t>
              </a:r>
              <a:endParaRPr/>
            </a:p>
          </p:txBody>
        </p:sp>
        <p:sp>
          <p:nvSpPr>
            <p:cNvPr id="156" name="Google Shape;156;p23"/>
            <p:cNvSpPr txBox="1"/>
            <p:nvPr/>
          </p:nvSpPr>
          <p:spPr>
            <a:xfrm flipH="1">
              <a:off x="3344750" y="2597598"/>
              <a:ext cx="4395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ru" sz="4000" b="1" i="0" u="none" strike="noStrike" cap="none">
                  <a:solidFill>
                    <a:srgbClr val="53FF03"/>
                  </a:solidFill>
                  <a:latin typeface="Arial"/>
                  <a:ea typeface="Arial"/>
                  <a:cs typeface="Arial"/>
                  <a:sym typeface="Arial"/>
                </a:rPr>
                <a:t>ВИЗ</a:t>
              </a:r>
              <a:r>
                <a:rPr lang="ru" sz="4000" b="1">
                  <a:solidFill>
                    <a:srgbClr val="53FF03"/>
                  </a:solidFill>
                </a:rPr>
                <a:t>УАЛ</a:t>
              </a:r>
              <a:r>
                <a:rPr lang="ru" sz="4000" b="1" i="0" u="none" strike="noStrike" cap="none">
                  <a:solidFill>
                    <a:srgbClr val="53FF03"/>
                  </a:solidFill>
                  <a:latin typeface="Arial"/>
                  <a:ea typeface="Arial"/>
                  <a:cs typeface="Arial"/>
                  <a:sym typeface="Arial"/>
                </a:rPr>
                <a:t>ИЗАЦИЯ</a:t>
              </a:r>
              <a:endParaRPr/>
            </a:p>
          </p:txBody>
        </p:sp>
        <p:sp>
          <p:nvSpPr>
            <p:cNvPr id="157" name="Google Shape;157;p23"/>
            <p:cNvSpPr txBox="1"/>
            <p:nvPr/>
          </p:nvSpPr>
          <p:spPr>
            <a:xfrm flipH="1">
              <a:off x="5219700" y="2237185"/>
              <a:ext cx="3603625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ru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ИНФОРМАТИВНОСТЬ</a:t>
              </a:r>
              <a:endParaRPr/>
            </a:p>
          </p:txBody>
        </p:sp>
        <p:sp>
          <p:nvSpPr>
            <p:cNvPr id="158" name="Google Shape;158;p23"/>
            <p:cNvSpPr txBox="1"/>
            <p:nvPr/>
          </p:nvSpPr>
          <p:spPr>
            <a:xfrm flipH="1">
              <a:off x="1687512" y="1523827"/>
              <a:ext cx="3603625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ru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ОПТИМИЗАЦИЯ </a:t>
              </a:r>
              <a:endParaRPr/>
            </a:p>
          </p:txBody>
        </p:sp>
        <p:sp>
          <p:nvSpPr>
            <p:cNvPr id="159" name="Google Shape;159;p23"/>
            <p:cNvSpPr txBox="1"/>
            <p:nvPr/>
          </p:nvSpPr>
          <p:spPr>
            <a:xfrm flipH="1">
              <a:off x="3995737" y="3365472"/>
              <a:ext cx="3603625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ru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МЕНЕДЖМЕНТ</a:t>
              </a:r>
              <a:endParaRPr/>
            </a:p>
          </p:txBody>
        </p:sp>
      </p:grp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683764" y="395271"/>
            <a:ext cx="6766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Прикладное администрирование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396439" y="2070317"/>
            <a:ext cx="6766800" cy="12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800"/>
              </a:spcBef>
              <a:spcAft>
                <a:spcPts val="0"/>
              </a:spcAft>
              <a:buSzPts val="2600"/>
              <a:buChar char="●"/>
            </a:pPr>
            <a:r>
              <a:rPr lang="ru" sz="2600"/>
              <a:t>Развернуты контейнеры</a:t>
            </a:r>
            <a:endParaRPr sz="2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800"/>
              </a:spcBef>
              <a:spcAft>
                <a:spcPts val="0"/>
              </a:spcAft>
              <a:buSzPts val="2600"/>
              <a:buChar char="●"/>
            </a:pPr>
            <a:r>
              <a:rPr lang="ru" sz="2600"/>
              <a:t>Реализованы необходимые артефакты</a:t>
            </a:r>
            <a:endParaRPr sz="2600"/>
          </a:p>
        </p:txBody>
      </p:sp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324475" y="332248"/>
            <a:ext cx="6766800" cy="11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0"/>
              <a:t>Технологии</a:t>
            </a:r>
            <a:endParaRPr sz="40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1"/>
          </p:nvPr>
        </p:nvSpPr>
        <p:spPr>
          <a:xfrm>
            <a:off x="2336789" y="1654979"/>
            <a:ext cx="67668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>
                <a:solidFill>
                  <a:srgbClr val="53FF03"/>
                </a:solidFill>
              </a:rPr>
              <a:t>Nginx 1.26.1</a:t>
            </a:r>
            <a:endParaRPr sz="4000" b="1">
              <a:solidFill>
                <a:srgbClr val="53FF03"/>
              </a:solidFill>
            </a:endParaRPr>
          </a:p>
        </p:txBody>
      </p:sp>
      <p:sp>
        <p:nvSpPr>
          <p:cNvPr id="330" name="Google Shape;330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  <p:sp>
        <p:nvSpPr>
          <p:cNvPr id="331" name="Google Shape;331;p42"/>
          <p:cNvSpPr txBox="1"/>
          <p:nvPr/>
        </p:nvSpPr>
        <p:spPr>
          <a:xfrm>
            <a:off x="317500" y="12934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Веб-сервер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332" name="Google Shape;332;p42"/>
          <p:cNvSpPr txBox="1"/>
          <p:nvPr/>
        </p:nvSpPr>
        <p:spPr>
          <a:xfrm>
            <a:off x="5364175" y="955175"/>
            <a:ext cx="30000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</a:rPr>
              <a:t>Программа для сборки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6084900" y="2560238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База данных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547875" y="2852750"/>
            <a:ext cx="30000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</a:rPr>
              <a:t> Операционная система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6661150" y="14836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>
                <a:solidFill>
                  <a:srgbClr val="53FF03"/>
                </a:solidFill>
              </a:rPr>
              <a:t>Docker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336" name="Google Shape;336;p42"/>
          <p:cNvSpPr txBox="1"/>
          <p:nvPr/>
        </p:nvSpPr>
        <p:spPr>
          <a:xfrm>
            <a:off x="2047875" y="35000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>
                <a:solidFill>
                  <a:srgbClr val="53FF03"/>
                </a:solidFill>
              </a:rPr>
              <a:t>CentOS</a:t>
            </a:r>
            <a:r>
              <a:rPr lang="ru" sz="3200" b="1">
                <a:solidFill>
                  <a:schemeClr val="lt1"/>
                </a:solidFill>
              </a:rPr>
              <a:t> </a:t>
            </a:r>
            <a:r>
              <a:rPr lang="ru" sz="4000" b="1">
                <a:solidFill>
                  <a:srgbClr val="53FF03"/>
                </a:solidFill>
              </a:rPr>
              <a:t>7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337" name="Google Shape;337;p42"/>
          <p:cNvSpPr txBox="1"/>
          <p:nvPr/>
        </p:nvSpPr>
        <p:spPr>
          <a:xfrm>
            <a:off x="5364150" y="3217450"/>
            <a:ext cx="346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b="1">
                <a:solidFill>
                  <a:srgbClr val="53FF03"/>
                </a:solidFill>
              </a:rPr>
              <a:t>PostgreSQL</a:t>
            </a:r>
            <a:r>
              <a:rPr lang="ru" sz="2600" b="1">
                <a:solidFill>
                  <a:schemeClr val="lt1"/>
                </a:solidFill>
              </a:rPr>
              <a:t> </a:t>
            </a:r>
            <a:r>
              <a:rPr lang="ru" sz="3400" b="1">
                <a:solidFill>
                  <a:srgbClr val="53FF03"/>
                </a:solidFill>
              </a:rPr>
              <a:t>12</a:t>
            </a:r>
            <a:endParaRPr sz="2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1150" y="273442"/>
            <a:ext cx="1504500" cy="150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343" name="Google Shape;343;p43"/>
          <p:cNvSpPr txBox="1">
            <a:spLocks noGrp="1"/>
          </p:cNvSpPr>
          <p:nvPr>
            <p:ph type="title"/>
          </p:nvPr>
        </p:nvSpPr>
        <p:spPr>
          <a:xfrm>
            <a:off x="152200" y="1883284"/>
            <a:ext cx="23499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" sz="1200"/>
              <a:t>Системный аналитик: Василий Майоров </a:t>
            </a:r>
            <a:endParaRPr sz="12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" sz="1200"/>
              <a:t>@yossi347</a:t>
            </a:r>
            <a:endParaRPr sz="1200"/>
          </a:p>
        </p:txBody>
      </p:sp>
      <p:pic>
        <p:nvPicPr>
          <p:cNvPr id="344" name="Google Shape;34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590" y="197171"/>
            <a:ext cx="265520" cy="3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9947" y="94225"/>
            <a:ext cx="287200" cy="37274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3"/>
          <p:cNvSpPr txBox="1">
            <a:spLocks noGrp="1"/>
          </p:cNvSpPr>
          <p:nvPr>
            <p:ph type="title"/>
          </p:nvPr>
        </p:nvSpPr>
        <p:spPr>
          <a:xfrm>
            <a:off x="2597268" y="1882356"/>
            <a:ext cx="23499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1200"/>
              <a:t>Разработчик Frontend:</a:t>
            </a:r>
            <a:endParaRPr sz="12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1200"/>
              <a:t> Роман Тихонов</a:t>
            </a:r>
            <a:endParaRPr sz="12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1200"/>
              <a:t> @firsthan</a:t>
            </a:r>
            <a:r>
              <a:rPr lang="ru" sz="1400"/>
              <a:t> </a:t>
            </a:r>
            <a:endParaRPr sz="1400"/>
          </a:p>
        </p:txBody>
      </p:sp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5052656" y="1933444"/>
            <a:ext cx="23499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1200"/>
              <a:t>Разработчик Backend: Елизавета Чернова</a:t>
            </a:r>
            <a:br>
              <a:rPr lang="ru" sz="1200"/>
            </a:br>
            <a:r>
              <a:rPr lang="ru" sz="1200"/>
              <a:t>@sillypepper</a:t>
            </a:r>
            <a:endParaRPr sz="1200"/>
          </a:p>
        </p:txBody>
      </p:sp>
      <p:sp>
        <p:nvSpPr>
          <p:cNvPr id="348" name="Google Shape;348;p43"/>
          <p:cNvSpPr txBox="1"/>
          <p:nvPr/>
        </p:nvSpPr>
        <p:spPr>
          <a:xfrm>
            <a:off x="2059325" y="4177600"/>
            <a:ext cx="3374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 b="1">
                <a:solidFill>
                  <a:schemeClr val="lt1"/>
                </a:solidFill>
              </a:rPr>
              <a:t>Тестировщик: </a:t>
            </a:r>
            <a:endParaRPr sz="12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 b="1">
                <a:solidFill>
                  <a:schemeClr val="lt1"/>
                </a:solidFill>
              </a:rPr>
              <a:t>Александра Ким </a:t>
            </a:r>
            <a:endParaRPr sz="12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 b="1">
                <a:solidFill>
                  <a:schemeClr val="lt1"/>
                </a:solidFill>
              </a:rPr>
              <a:t>@kimushk 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4753513" y="4216388"/>
            <a:ext cx="30000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 b="1">
                <a:solidFill>
                  <a:schemeClr val="lt1"/>
                </a:solidFill>
              </a:rPr>
              <a:t>Администратор: </a:t>
            </a:r>
            <a:endParaRPr sz="12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 b="1">
                <a:solidFill>
                  <a:schemeClr val="lt1"/>
                </a:solidFill>
              </a:rPr>
              <a:t>Анастасия Калмыкова </a:t>
            </a:r>
            <a:endParaRPr sz="12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 b="1">
                <a:solidFill>
                  <a:schemeClr val="lt1"/>
                </a:solidFill>
              </a:rPr>
              <a:t>@staishacalm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236738" y="4183588"/>
            <a:ext cx="21672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1200" b="1">
                <a:solidFill>
                  <a:schemeClr val="lt1"/>
                </a:solidFill>
              </a:rPr>
              <a:t>Разработчик Backend: Ева Канукова 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1200" b="1">
                <a:solidFill>
                  <a:schemeClr val="lt1"/>
                </a:solidFill>
              </a:rPr>
              <a:t>@ivaaaaak</a:t>
            </a:r>
            <a:endParaRPr/>
          </a:p>
        </p:txBody>
      </p:sp>
      <p:pic>
        <p:nvPicPr>
          <p:cNvPr id="351" name="Google Shape;351;p4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11150" y="2640817"/>
            <a:ext cx="1504500" cy="150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352" name="Google Shape;35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02" y="2533646"/>
            <a:ext cx="265520" cy="3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872" y="2432000"/>
            <a:ext cx="287200" cy="37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3"/>
          <p:cNvPicPr preferRelativeResize="0">
            <a:picLocks noGrp="1"/>
          </p:cNvPicPr>
          <p:nvPr>
            <p:ph type="pic" idx="4"/>
          </p:nvPr>
        </p:nvPicPr>
        <p:blipFill rotWithShape="1">
          <a:blip r:embed="rId6">
            <a:alphaModFix/>
          </a:blip>
          <a:srcRect t="21875" b="21875"/>
          <a:stretch/>
        </p:blipFill>
        <p:spPr>
          <a:xfrm>
            <a:off x="2968200" y="309605"/>
            <a:ext cx="1504500" cy="150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355" name="Google Shape;35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9852" y="137359"/>
            <a:ext cx="265520" cy="3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9172" y="55425"/>
            <a:ext cx="287200" cy="37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3"/>
          <p:cNvPicPr preferRelativeResize="0">
            <a:picLocks noGrp="1"/>
          </p:cNvPicPr>
          <p:nvPr>
            <p:ph type="pic" idx="5"/>
          </p:nvPr>
        </p:nvPicPr>
        <p:blipFill rotWithShape="1">
          <a:blip r:embed="rId7">
            <a:alphaModFix/>
          </a:blip>
          <a:srcRect t="12502" b="12495"/>
          <a:stretch/>
        </p:blipFill>
        <p:spPr>
          <a:xfrm>
            <a:off x="2994113" y="2664042"/>
            <a:ext cx="1504500" cy="150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7327" y="2510434"/>
            <a:ext cx="265520" cy="3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8522" y="2418588"/>
            <a:ext cx="287200" cy="37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/>
          <p:cNvPicPr preferRelativeResize="0">
            <a:picLocks noGrp="1"/>
          </p:cNvPicPr>
          <p:nvPr>
            <p:ph type="pic" idx="6"/>
          </p:nvPr>
        </p:nvPicPr>
        <p:blipFill rotWithShape="1">
          <a:blip r:embed="rId8">
            <a:alphaModFix/>
          </a:blip>
          <a:srcRect t="12524" b="12524"/>
          <a:stretch/>
        </p:blipFill>
        <p:spPr>
          <a:xfrm>
            <a:off x="5425250" y="302342"/>
            <a:ext cx="1504500" cy="150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361" name="Google Shape;36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9702" y="197171"/>
            <a:ext cx="265520" cy="3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1047" y="94225"/>
            <a:ext cx="287200" cy="37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3"/>
          <p:cNvPicPr preferRelativeResize="0">
            <a:picLocks noGrp="1"/>
          </p:cNvPicPr>
          <p:nvPr>
            <p:ph type="pic" idx="7"/>
          </p:nvPr>
        </p:nvPicPr>
        <p:blipFill rotWithShape="1">
          <a:blip r:embed="rId9">
            <a:alphaModFix/>
          </a:blip>
          <a:srcRect t="16598" b="16605"/>
          <a:stretch/>
        </p:blipFill>
        <p:spPr>
          <a:xfrm>
            <a:off x="5477100" y="2664042"/>
            <a:ext cx="1504500" cy="150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1152" y="2545996"/>
            <a:ext cx="265520" cy="3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8022" y="2503450"/>
            <a:ext cx="287200" cy="37274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683764" y="317496"/>
            <a:ext cx="6766800" cy="4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UML диаграмма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00" y="1434901"/>
            <a:ext cx="7691425" cy="334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683764" y="319071"/>
            <a:ext cx="676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Frontend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502" y="939737"/>
            <a:ext cx="6142051" cy="3826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7629525" y="4459925"/>
            <a:ext cx="230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chemeClr val="lt1"/>
                </a:solidFill>
              </a:rPr>
              <a:t>Техрадар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683764" y="4014546"/>
            <a:ext cx="676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000">
                <a:solidFill>
                  <a:srgbClr val="53FF03"/>
                </a:solidFill>
              </a:rPr>
              <a:t>D3JS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750889" y="519671"/>
            <a:ext cx="676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Frontend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679450" y="474655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</a:rPr>
              <a:t>Рис. 3 Авторизация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375" y="1115471"/>
            <a:ext cx="5203051" cy="3478679"/>
          </a:xfrm>
          <a:prstGeom prst="rect">
            <a:avLst/>
          </a:prstGeom>
          <a:noFill/>
          <a:ln>
            <a:noFill/>
          </a:ln>
          <a:effectLst>
            <a:outerShdw blurRad="342900" dist="123825" dir="7080000" algn="bl" rotWithShape="0">
              <a:srgbClr val="53FF03">
                <a:alpha val="82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750889" y="519671"/>
            <a:ext cx="676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Frontend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679450" y="474655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</a:rPr>
              <a:t>Рис. 4 Модерирование технологий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84" y="1119349"/>
            <a:ext cx="8146729" cy="3422500"/>
          </a:xfrm>
          <a:prstGeom prst="rect">
            <a:avLst/>
          </a:prstGeom>
          <a:noFill/>
          <a:ln>
            <a:noFill/>
          </a:ln>
          <a:effectLst>
            <a:outerShdw blurRad="342900" dist="123825" dir="7080000" algn="bl" rotWithShape="0">
              <a:srgbClr val="53FF03">
                <a:alpha val="82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750889" y="519671"/>
            <a:ext cx="676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Frontend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679450" y="474655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</a:rPr>
              <a:t>Рис. 5 Подтверждение действия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150" y="1115471"/>
            <a:ext cx="6678408" cy="3478679"/>
          </a:xfrm>
          <a:prstGeom prst="rect">
            <a:avLst/>
          </a:prstGeom>
          <a:noFill/>
          <a:ln>
            <a:noFill/>
          </a:ln>
          <a:effectLst>
            <a:outerShdw blurRad="342900" dist="123825" dir="7080000" algn="bl" rotWithShape="0">
              <a:srgbClr val="53FF03">
                <a:alpha val="82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750889" y="519671"/>
            <a:ext cx="676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Frontend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679450" y="474655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</a:rPr>
              <a:t>Рис. 6 Голосование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00" y="1115474"/>
            <a:ext cx="4613274" cy="2875253"/>
          </a:xfrm>
          <a:prstGeom prst="rect">
            <a:avLst/>
          </a:prstGeom>
          <a:noFill/>
          <a:ln>
            <a:noFill/>
          </a:ln>
          <a:effectLst>
            <a:outerShdw blurRad="342900" dist="123825" dir="7080000" algn="bl" rotWithShape="0">
              <a:srgbClr val="53FF03">
                <a:alpha val="82000"/>
              </a:srgbClr>
            </a:outerShdw>
          </a:effectLst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313" y="3380566"/>
            <a:ext cx="5526074" cy="1478032"/>
          </a:xfrm>
          <a:prstGeom prst="rect">
            <a:avLst/>
          </a:prstGeom>
          <a:noFill/>
          <a:ln>
            <a:noFill/>
          </a:ln>
          <a:effectLst>
            <a:outerShdw blurRad="342900" dist="123825" dir="7080000" algn="bl" rotWithShape="0">
              <a:srgbClr val="53FF03">
                <a:alpha val="82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683764" y="319071"/>
            <a:ext cx="6766800" cy="4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Backend: общая архитектура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4084150" y="1206900"/>
            <a:ext cx="4753500" cy="2729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 b="1"/>
              <a:t>Монолит</a:t>
            </a:r>
            <a:r>
              <a:rPr lang="ru" sz="2000"/>
              <a:t>, так как проект на данный момент небольшой.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Сроки ограничены и важны простота и скорость разработки.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00" y="1139836"/>
            <a:ext cx="5211776" cy="370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сновной шаблон Т1">
  <a:themeElements>
    <a:clrScheme name="Другая 15">
      <a:dk1>
        <a:srgbClr val="141414"/>
      </a:dk1>
      <a:lt1>
        <a:srgbClr val="FFFFFF"/>
      </a:lt1>
      <a:dk2>
        <a:srgbClr val="2EAFFB"/>
      </a:dk2>
      <a:lt2>
        <a:srgbClr val="2FB3FF"/>
      </a:lt2>
      <a:accent1>
        <a:srgbClr val="C4C4C4"/>
      </a:accent1>
      <a:accent2>
        <a:srgbClr val="8EFF59"/>
      </a:accent2>
      <a:accent3>
        <a:srgbClr val="BAFF9B"/>
      </a:accent3>
      <a:accent4>
        <a:srgbClr val="FF5B69"/>
      </a:accent4>
      <a:accent5>
        <a:srgbClr val="F6C033"/>
      </a:accent5>
      <a:accent6>
        <a:srgbClr val="ABE52F"/>
      </a:accent6>
      <a:hlink>
        <a:srgbClr val="00AAE6"/>
      </a:hlink>
      <a:folHlink>
        <a:srgbClr val="005A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Экран (16:9)</PresentationFormat>
  <Paragraphs>118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Verdana</vt:lpstr>
      <vt:lpstr>Основной шаблон Т1</vt:lpstr>
      <vt:lpstr>Техрадар</vt:lpstr>
      <vt:lpstr>Технический радар — это  инструмент для визуализации и отслеживания  технологий, используемых в компании. </vt:lpstr>
      <vt:lpstr>UML диаграмма</vt:lpstr>
      <vt:lpstr>Frontend</vt:lpstr>
      <vt:lpstr>Frontend</vt:lpstr>
      <vt:lpstr>Frontend</vt:lpstr>
      <vt:lpstr>Frontend</vt:lpstr>
      <vt:lpstr>Frontend</vt:lpstr>
      <vt:lpstr>Backend: общая архитектура</vt:lpstr>
      <vt:lpstr>Backend: сущности</vt:lpstr>
      <vt:lpstr>Backend: Swagger (1)</vt:lpstr>
      <vt:lpstr>Backend: Swagger (2)</vt:lpstr>
      <vt:lpstr>Backend: работа с оценками и расчетом эффективности</vt:lpstr>
      <vt:lpstr>Backend: формула эффективности</vt:lpstr>
      <vt:lpstr>Backend: технологии  </vt:lpstr>
      <vt:lpstr>Backend: безопасность</vt:lpstr>
      <vt:lpstr>Backend: валидация</vt:lpstr>
      <vt:lpstr>Тестирование</vt:lpstr>
      <vt:lpstr> </vt:lpstr>
      <vt:lpstr>Прикладное администрирование</vt:lpstr>
      <vt:lpstr>Технологии </vt:lpstr>
      <vt:lpstr>Системный аналитик: Василий Майоров  @yossi347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Техрадар</dc:title>
  <dc:creator>Василий</dc:creator>
  <cp:lastModifiedBy>Василий Майоров</cp:lastModifiedBy>
  <cp:revision>1</cp:revision>
  <dcterms:modified xsi:type="dcterms:W3CDTF">2024-09-02T19:34:36Z</dcterms:modified>
</cp:coreProperties>
</file>