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8" r:id="rId5"/>
    <p:sldId id="266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967740"/>
            <a:ext cx="10515600" cy="1975485"/>
          </a:xfrm>
          <a:noFill/>
        </p:spPr>
        <p:txBody>
          <a:bodyPr>
            <a:normAutofit fontScale="90000"/>
          </a:bodyPr>
          <a:p>
            <a:r>
              <a:rPr lang="en-US" sz="6890" b="1">
                <a:solidFill>
                  <a:schemeClr val="bg1"/>
                </a:solidFill>
              </a:rPr>
              <a:t>Automobil na daljinsko upravljanje</a:t>
            </a:r>
            <a:endParaRPr lang="en-US" sz="6890" b="1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4048125"/>
            <a:ext cx="4286250" cy="2060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lnSpcReduction="20000"/>
          </a:bodyPr>
          <a:p>
            <a:r>
              <a:rPr lang="en-US" b="1" dirty="0" err="1">
                <a:solidFill>
                  <a:schemeClr val="accent1"/>
                </a:solidFill>
                <a:latin typeface="+mj-lt"/>
                <a:sym typeface="+mn-ea"/>
              </a:rPr>
              <a:t>Projekat izradili :</a:t>
            </a:r>
            <a:endParaRPr lang="en-US" b="1" dirty="0" err="1">
              <a:solidFill>
                <a:schemeClr val="accent1"/>
              </a:solidFill>
              <a:latin typeface="+mj-lt"/>
              <a:sym typeface="+mn-ea"/>
            </a:endParaRPr>
          </a:p>
          <a:p>
            <a:endParaRPr lang="en-US" b="1" dirty="0" err="1">
              <a:solidFill>
                <a:schemeClr val="accent1"/>
              </a:solidFill>
              <a:latin typeface="+mj-lt"/>
              <a:sym typeface="+mn-ea"/>
            </a:endParaRPr>
          </a:p>
          <a:p>
            <a:r>
              <a:rPr lang="en-US" b="1" dirty="0" err="1">
                <a:solidFill>
                  <a:schemeClr val="accent1"/>
                </a:solidFill>
                <a:latin typeface="+mj-lt"/>
                <a:sym typeface="+mn-ea"/>
              </a:rPr>
              <a:t>Nedeljkovi</a:t>
            </a:r>
            <a:r>
              <a:rPr lang="sr-Latn-RS" b="1" dirty="0">
                <a:solidFill>
                  <a:schemeClr val="accent1"/>
                </a:solidFill>
                <a:latin typeface="+mj-lt"/>
                <a:sym typeface="+mn-ea"/>
              </a:rPr>
              <a:t>ć</a:t>
            </a:r>
            <a:r>
              <a:rPr lang="en-US" b="1" dirty="0">
                <a:solidFill>
                  <a:schemeClr val="accent1"/>
                </a:solidFill>
                <a:latin typeface="+mj-lt"/>
                <a:sym typeface="+mn-ea"/>
              </a:rPr>
              <a:t> Milo</a:t>
            </a:r>
            <a:r>
              <a:rPr lang="sr-Latn-RS" b="1" dirty="0">
                <a:solidFill>
                  <a:schemeClr val="accent1"/>
                </a:solidFill>
                <a:latin typeface="+mj-lt"/>
                <a:sym typeface="+mn-ea"/>
              </a:rPr>
              <a:t>š EE234/2018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  <a:p>
            <a:r>
              <a:rPr lang="sr-Latn-RS" b="1" dirty="0" smtClean="0">
                <a:solidFill>
                  <a:schemeClr val="accent1"/>
                </a:solidFill>
                <a:latin typeface="+mj-lt"/>
                <a:sym typeface="+mn-ea"/>
              </a:rPr>
              <a:t>Dam</a:t>
            </a:r>
            <a:r>
              <a:rPr lang="en-US" altLang="sr-Latn-RS" b="1" dirty="0" smtClean="0">
                <a:solidFill>
                  <a:schemeClr val="accent1"/>
                </a:solidFill>
                <a:latin typeface="+mj-lt"/>
                <a:sym typeface="+mn-ea"/>
              </a:rPr>
              <a:t>n</a:t>
            </a:r>
            <a:r>
              <a:rPr lang="sr-Latn-RS" b="1" dirty="0" smtClean="0">
                <a:solidFill>
                  <a:schemeClr val="accent1"/>
                </a:solidFill>
                <a:latin typeface="+mj-lt"/>
                <a:sym typeface="+mn-ea"/>
              </a:rPr>
              <a:t>janović </a:t>
            </a:r>
            <a:r>
              <a:rPr lang="sr-Latn-RS" b="1" dirty="0">
                <a:solidFill>
                  <a:schemeClr val="accent1"/>
                </a:solidFill>
                <a:latin typeface="+mj-lt"/>
                <a:sym typeface="+mn-ea"/>
              </a:rPr>
              <a:t>Marko </a:t>
            </a:r>
            <a:r>
              <a:rPr lang="en-US" b="1" dirty="0">
                <a:solidFill>
                  <a:schemeClr val="accent1"/>
                </a:solidFill>
                <a:latin typeface="+mj-lt"/>
                <a:sym typeface="+mn-ea"/>
              </a:rPr>
              <a:t>EE2</a:t>
            </a:r>
            <a:r>
              <a:rPr lang="sr-Latn-RS" b="1" dirty="0">
                <a:solidFill>
                  <a:schemeClr val="accent1"/>
                </a:solidFill>
                <a:latin typeface="+mj-lt"/>
                <a:sym typeface="+mn-ea"/>
              </a:rPr>
              <a:t>0</a:t>
            </a:r>
            <a:r>
              <a:rPr lang="en-US" b="1" dirty="0" smtClean="0">
                <a:solidFill>
                  <a:schemeClr val="accent1"/>
                </a:solidFill>
                <a:latin typeface="+mj-lt"/>
                <a:sym typeface="+mn-ea"/>
              </a:rPr>
              <a:t>4/201</a:t>
            </a:r>
            <a:r>
              <a:rPr lang="sr-Latn-RS" b="1" dirty="0" smtClean="0">
                <a:solidFill>
                  <a:schemeClr val="accent1"/>
                </a:solidFill>
                <a:latin typeface="+mj-lt"/>
                <a:sym typeface="+mn-ea"/>
              </a:rPr>
              <a:t>8</a:t>
            </a:r>
            <a:endParaRPr lang="sr-Latn-RS" b="1" dirty="0" smtClean="0">
              <a:solidFill>
                <a:schemeClr val="accent1"/>
              </a:solidFill>
              <a:latin typeface="+mj-lt"/>
            </a:endParaRPr>
          </a:p>
          <a:p>
            <a:r>
              <a:rPr lang="sr-Latn-RS" b="1" dirty="0" smtClean="0">
                <a:solidFill>
                  <a:schemeClr val="accent1"/>
                </a:solidFill>
                <a:latin typeface="+mj-lt"/>
                <a:sym typeface="+mn-ea"/>
              </a:rPr>
              <a:t>Batas </a:t>
            </a:r>
            <a:r>
              <a:rPr lang="sr-Latn-RS" b="1" dirty="0">
                <a:solidFill>
                  <a:schemeClr val="accent1"/>
                </a:solidFill>
                <a:latin typeface="+mj-lt"/>
                <a:sym typeface="+mn-ea"/>
              </a:rPr>
              <a:t>Vasilije EE180/2</a:t>
            </a:r>
            <a:r>
              <a:rPr lang="en-US" altLang="sr-Latn-RS" b="1" dirty="0">
                <a:solidFill>
                  <a:schemeClr val="accent1"/>
                </a:solidFill>
                <a:latin typeface="+mj-lt"/>
                <a:sym typeface="+mn-ea"/>
              </a:rPr>
              <a:t>01</a:t>
            </a:r>
            <a:r>
              <a:rPr lang="sr-Latn-RS" b="1" dirty="0">
                <a:solidFill>
                  <a:schemeClr val="accent1"/>
                </a:solidFill>
                <a:latin typeface="+mj-lt"/>
                <a:sym typeface="+mn-ea"/>
              </a:rPr>
              <a:t>8</a:t>
            </a:r>
            <a:r>
              <a:rPr lang="en-US">
                <a:solidFill>
                  <a:schemeClr val="accent1"/>
                </a:solidFill>
              </a:rPr>
              <a:t> </a:t>
            </a:r>
            <a:endParaRPr lang="en-US">
              <a:solidFill>
                <a:schemeClr val="accent1"/>
              </a:solidFill>
            </a:endParaRPr>
          </a:p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176260" y="4792980"/>
            <a:ext cx="3171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50"/>
                </a:solidFill>
              </a:rPr>
              <a:t>Mentor projekta :</a:t>
            </a:r>
            <a:endParaRPr lang="en-US" sz="2400" b="1">
              <a:solidFill>
                <a:srgbClr val="00B050"/>
              </a:solidFill>
            </a:endParaRPr>
          </a:p>
          <a:p>
            <a:endParaRPr lang="en-US" sz="2400" b="1">
              <a:solidFill>
                <a:srgbClr val="00B050"/>
              </a:solidFill>
            </a:endParaRPr>
          </a:p>
          <a:p>
            <a:r>
              <a:rPr lang="en-US" sz="2400" b="1">
                <a:solidFill>
                  <a:srgbClr val="00B050"/>
                </a:solidFill>
              </a:rPr>
              <a:t>Prof. Dr Vladimir Rajs</a:t>
            </a:r>
            <a:endParaRPr lang="en-US" sz="2400" b="1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" name="Picture 22" descr="rfpredajnik"/>
          <p:cNvPicPr>
            <a:picLocks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3129280"/>
            <a:ext cx="2914650" cy="2476500"/>
          </a:xfrm>
          <a:prstGeom prst="rect">
            <a:avLst/>
          </a:prstGeom>
        </p:spPr>
      </p:pic>
      <p:pic>
        <p:nvPicPr>
          <p:cNvPr id="24" name="Picture 24" descr="tempsnip"/>
          <p:cNvPicPr>
            <a:picLocks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315" y="3129280"/>
            <a:ext cx="2858135" cy="24625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395095" y="1023620"/>
            <a:ext cx="1902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sr-Latn-RS" altLang="en-US" sz="3000" b="1">
                <a:solidFill>
                  <a:srgbClr val="FF0000"/>
                </a:solidFill>
              </a:rPr>
              <a:t>RF modul</a:t>
            </a:r>
            <a:r>
              <a:rPr lang="en-US" altLang="sr-Latn-RS" sz="3000" b="1">
                <a:solidFill>
                  <a:srgbClr val="FF0000"/>
                </a:solidFill>
              </a:rPr>
              <a:t> predajnik</a:t>
            </a:r>
            <a:r>
              <a:rPr lang="sr-Latn-RS" altLang="en-US" sz="3000">
                <a:solidFill>
                  <a:srgbClr val="FF0000"/>
                </a:solidFill>
              </a:rPr>
              <a:t> </a:t>
            </a:r>
            <a:endParaRPr lang="en-US" altLang="en-US" sz="300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143365" y="1023620"/>
            <a:ext cx="1902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sr-Latn-RS" altLang="en-US" sz="3000" b="1">
                <a:solidFill>
                  <a:srgbClr val="FF0000"/>
                </a:solidFill>
              </a:rPr>
              <a:t>RF modul</a:t>
            </a:r>
            <a:r>
              <a:rPr lang="en-US" altLang="sr-Latn-RS" sz="3000" b="1">
                <a:solidFill>
                  <a:srgbClr val="FF0000"/>
                </a:solidFill>
              </a:rPr>
              <a:t> prijemnik</a:t>
            </a:r>
            <a:r>
              <a:rPr lang="sr-Latn-RS" altLang="en-US" sz="3000" b="1">
                <a:solidFill>
                  <a:srgbClr val="FF0000"/>
                </a:solidFill>
              </a:rPr>
              <a:t> </a:t>
            </a:r>
            <a:endParaRPr lang="en-US" altLang="en-US" sz="3000" b="1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095750" y="4148455"/>
            <a:ext cx="40005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Radna frekvencija : 315MHz - 433MHz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Antena predajnika</a:t>
            </a:r>
            <a:r>
              <a:rPr lang="en-US" altLang="sr-Latn-RS">
                <a:solidFill>
                  <a:schemeClr val="accent2">
                    <a:lumMod val="60000"/>
                    <a:lumOff val="40000"/>
                  </a:schemeClr>
                </a:solidFill>
              </a:rPr>
              <a:t> : 17cm</a:t>
            </a:r>
            <a:endParaRPr lang="en-US" altLang="sr-Latn-R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altLang="sr-Latn-RS">
                <a:solidFill>
                  <a:schemeClr val="accent2">
                    <a:lumMod val="60000"/>
                    <a:lumOff val="40000"/>
                  </a:schemeClr>
                </a:solidFill>
              </a:rPr>
              <a:t>Predajni napon napajanja : 3-12V</a:t>
            </a:r>
            <a:endParaRPr lang="sr-Latn-RS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sr-Latn-RS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altLang="sr-Latn-RS">
                <a:solidFill>
                  <a:schemeClr val="accent2">
                    <a:lumMod val="60000"/>
                    <a:lumOff val="40000"/>
                  </a:schemeClr>
                </a:solidFill>
              </a:rPr>
              <a:t>Antena prijemnika : 34cm</a:t>
            </a:r>
            <a:endParaRPr lang="en-US" altLang="sr-Latn-R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altLang="sr-Latn-RS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Prijemni napon napajanja : 5V +- 0.5V</a:t>
            </a:r>
            <a:endParaRPr lang="en-US" altLang="sr-Latn-R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23645" y="1042670"/>
            <a:ext cx="287718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000" b="1">
                <a:solidFill>
                  <a:srgbClr val="FF0000"/>
                </a:solidFill>
              </a:rPr>
              <a:t>Oscilatorsko kolo</a:t>
            </a:r>
            <a:endParaRPr lang="en-US" sz="3000" b="1">
              <a:solidFill>
                <a:srgbClr val="FF0000"/>
              </a:solidFill>
            </a:endParaRPr>
          </a:p>
        </p:txBody>
      </p:sp>
      <p:pic>
        <p:nvPicPr>
          <p:cNvPr id="27" name="Picture 27" descr="dsadasgafsad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3645" y="2548255"/>
            <a:ext cx="3580130" cy="2764790"/>
          </a:xfrm>
          <a:prstGeom prst="rect">
            <a:avLst/>
          </a:prstGeom>
        </p:spPr>
      </p:pic>
      <p:pic>
        <p:nvPicPr>
          <p:cNvPr id="26" name="Picture 26" descr="oscilator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4575" y="1595755"/>
            <a:ext cx="5181600" cy="14820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340475" y="3829685"/>
            <a:ext cx="39770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sr-Latn-R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+mn-lt"/>
                <a:sym typeface="+mn-ea"/>
              </a:rPr>
              <a:t>Stvaranje</a:t>
            </a:r>
            <a:r>
              <a:rPr lang="en-US" altLang="sr-Latn-R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+mn-lt"/>
                <a:sym typeface="+mn-ea"/>
              </a:rPr>
              <a:t> </a:t>
            </a:r>
            <a:r>
              <a:rPr lang="sr-Latn-R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+mn-lt"/>
                <a:sym typeface="+mn-ea"/>
              </a:rPr>
              <a:t>električnog signala precizne</a:t>
            </a:r>
            <a:r>
              <a:rPr lang="en-US" altLang="sr-Latn-R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+mn-lt"/>
                <a:sym typeface="+mn-ea"/>
              </a:rPr>
              <a:t> </a:t>
            </a:r>
            <a:r>
              <a:rPr lang="sr-Latn-R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+mn-lt"/>
                <a:sym typeface="+mn-ea"/>
              </a:rPr>
              <a:t>frekvencije</a:t>
            </a:r>
            <a:endParaRPr lang="sr-Latn-RS" b="1" dirty="0">
              <a:solidFill>
                <a:schemeClr val="accent2">
                  <a:lumMod val="60000"/>
                  <a:lumOff val="40000"/>
                </a:schemeClr>
              </a:solidFill>
              <a:cs typeface="+mn-lt"/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sr-Latn-RS" b="1" dirty="0">
              <a:solidFill>
                <a:schemeClr val="accent2">
                  <a:lumMod val="60000"/>
                  <a:lumOff val="40000"/>
                </a:schemeClr>
              </a:solidFill>
              <a:cs typeface="+mn-lt"/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sr-Latn-R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+mn-lt"/>
                <a:sym typeface="+mn-ea"/>
              </a:rPr>
              <a:t>Kristal : 10MHz</a:t>
            </a:r>
            <a:endParaRPr lang="sr-Latn-RS" b="1" dirty="0">
              <a:solidFill>
                <a:schemeClr val="accent2">
                  <a:lumMod val="60000"/>
                  <a:lumOff val="40000"/>
                </a:schemeClr>
              </a:solidFill>
              <a:cs typeface="+mn-lt"/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en-US" altLang="sr-Latn-RS" b="1" dirty="0">
              <a:solidFill>
                <a:schemeClr val="accent2">
                  <a:lumMod val="60000"/>
                  <a:lumOff val="40000"/>
                </a:schemeClr>
              </a:solidFill>
              <a:cs typeface="+mn-lt"/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altLang="sr-Latn-R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+mn-lt"/>
                <a:sym typeface="+mn-ea"/>
              </a:rPr>
              <a:t>Dva kondenzatora od 33pF</a:t>
            </a:r>
            <a:endParaRPr lang="en-US" altLang="sr-Latn-RS" b="1" dirty="0">
              <a:solidFill>
                <a:schemeClr val="accent2">
                  <a:lumMod val="60000"/>
                  <a:lumOff val="40000"/>
                </a:schemeClr>
              </a:solidFill>
              <a:cs typeface="+mn-lt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18490" y="985520"/>
            <a:ext cx="5583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bg1"/>
                </a:solidFill>
              </a:rPr>
              <a:t>Algoritam rada sistema </a:t>
            </a:r>
            <a:endParaRPr lang="en-US" sz="4000" b="1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4000" b="1">
                <a:solidFill>
                  <a:schemeClr val="bg1"/>
                </a:solidFill>
              </a:rPr>
              <a:t> </a:t>
            </a:r>
            <a:endParaRPr lang="en-US" sz="4000" b="1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§"/>
            </a:pPr>
            <a:r>
              <a:rPr lang="en-US" sz="4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Predajna strana</a:t>
            </a:r>
            <a:endParaRPr lang="en-US" sz="40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Content Placeholder 13" descr="Capture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1480" y="985520"/>
            <a:ext cx="4554855" cy="539940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1215" y="3631565"/>
            <a:ext cx="4354195" cy="1918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18490" y="985520"/>
            <a:ext cx="5583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bg1"/>
                </a:solidFill>
              </a:rPr>
              <a:t>Algoritam rada sistema </a:t>
            </a:r>
            <a:endParaRPr lang="en-US" sz="4000" b="1">
              <a:solidFill>
                <a:schemeClr val="bg1"/>
              </a:solidFill>
            </a:endParaRPr>
          </a:p>
          <a:p>
            <a:endParaRPr lang="en-US" sz="4000" b="1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§"/>
            </a:pPr>
            <a:r>
              <a:rPr lang="en-US" sz="4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 Prijemna strana</a:t>
            </a:r>
            <a:endParaRPr lang="en-US" sz="40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Content Placeholder 8" descr="Capture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17460" y="985520"/>
            <a:ext cx="3170555" cy="545528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05840" y="3862070"/>
            <a:ext cx="4808220" cy="1899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33095" y="909320"/>
            <a:ext cx="63665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 b="1">
                <a:solidFill>
                  <a:schemeClr val="bg1"/>
                </a:solidFill>
              </a:rPr>
              <a:t>Bitni delovi koda -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PREDAJNIK</a:t>
            </a:r>
            <a:endParaRPr lang="en-US" sz="4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7"/>
          <p:cNvPicPr>
            <a:picLocks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70" y="2054225"/>
            <a:ext cx="2579370" cy="4351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80" y="2478405"/>
            <a:ext cx="2686050" cy="3038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33095" y="909320"/>
            <a:ext cx="63252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 b="1">
                <a:solidFill>
                  <a:schemeClr val="bg1"/>
                </a:solidFill>
              </a:rPr>
              <a:t>Bitni delovi koda -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PRIJEMNIK</a:t>
            </a:r>
            <a:endParaRPr lang="en-US" sz="4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2"/>
          <p:cNvPicPr>
            <a:picLocks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05" y="1701165"/>
            <a:ext cx="2286000" cy="470281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75" y="1701165"/>
            <a:ext cx="2392045" cy="4739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2500" y="745490"/>
            <a:ext cx="2925445" cy="1307465"/>
          </a:xfrm>
        </p:spPr>
        <p:txBody>
          <a:bodyPr/>
          <a:p>
            <a:r>
              <a:rPr lang="sr-Latn-RS" sz="5200" b="1" dirty="0">
                <a:solidFill>
                  <a:schemeClr val="bg1"/>
                </a:solidFill>
              </a:rPr>
              <a:t>Zaključak</a:t>
            </a:r>
            <a:endParaRPr lang="sr-Latn-RS" sz="5200" b="1" dirty="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04545" y="2952115"/>
            <a:ext cx="73488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Mane sistema ?</a:t>
            </a:r>
            <a:endParaRPr 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Prednosti sistema ?</a:t>
            </a:r>
            <a:endParaRPr 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Mogu</a:t>
            </a:r>
            <a:r>
              <a:rPr lang="sr-Latn-R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ćnosti za nadogradnju </a:t>
            </a:r>
            <a:r>
              <a:rPr lang="en-US" altLang="sr-Latn-R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endParaRPr lang="en-US" altLang="sr-Latn-R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217930" y="2299970"/>
            <a:ext cx="9756140" cy="155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500" b="1" u="sng">
                <a:solidFill>
                  <a:schemeClr val="accent2">
                    <a:lumMod val="60000"/>
                    <a:lumOff val="40000"/>
                  </a:schemeClr>
                </a:solidFill>
              </a:rPr>
              <a:t>HVALA NA PA</a:t>
            </a:r>
            <a:r>
              <a:rPr lang="sr-Latn-RS" altLang="en-US" sz="9500" b="1" u="sng">
                <a:solidFill>
                  <a:schemeClr val="accent2">
                    <a:lumMod val="60000"/>
                    <a:lumOff val="40000"/>
                  </a:schemeClr>
                </a:solidFill>
              </a:rPr>
              <a:t>ŽNJI</a:t>
            </a:r>
            <a:r>
              <a:rPr lang="en-US" altLang="sr-Latn-RS" sz="9500" b="1" u="sng">
                <a:solidFill>
                  <a:schemeClr val="accent2">
                    <a:lumMod val="60000"/>
                    <a:lumOff val="40000"/>
                  </a:schemeClr>
                </a:solidFill>
              </a:rPr>
              <a:t> !</a:t>
            </a:r>
            <a:endParaRPr lang="en-US" altLang="sr-Latn-RS" sz="9500" b="1" u="sng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p>
            <a:r>
              <a:rPr lang="en-US" sz="6445" b="1" u="sng">
                <a:solidFill>
                  <a:schemeClr val="bg1"/>
                </a:solidFill>
              </a:rPr>
              <a:t>Uvod</a:t>
            </a:r>
            <a:endParaRPr lang="en-US" sz="6445" b="1" u="sng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38200" y="2176145"/>
            <a:ext cx="55613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§"/>
            </a:pP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 Zadatak i opis projekta</a:t>
            </a:r>
            <a:endParaRPr 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 Glavni podsistemi projekta</a:t>
            </a:r>
            <a:endParaRPr 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Content Placeholder 7" descr="podsistemi"/>
          <p:cNvPicPr>
            <a:picLocks noChangeAspect="1"/>
          </p:cNvPicPr>
          <p:nvPr>
            <p:ph idx="1"/>
          </p:nvPr>
        </p:nvPicPr>
        <p:blipFill>
          <a:blip r:embed="rId2"/>
          <a:srcRect l="-127" t="-3197" r="-3543"/>
          <a:stretch>
            <a:fillRect/>
          </a:stretch>
        </p:blipFill>
        <p:spPr>
          <a:xfrm>
            <a:off x="1625600" y="4167505"/>
            <a:ext cx="8940800" cy="2090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45" b="1" u="sng">
                <a:solidFill>
                  <a:schemeClr val="bg1"/>
                </a:solidFill>
              </a:rPr>
              <a:t>Analiza problema i postupak izrade</a:t>
            </a:r>
            <a:endParaRPr lang="sr-Latn-RS" sz="4445" b="1" u="sng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8200" y="1691005"/>
            <a:ext cx="5181600" cy="2265680"/>
          </a:xfrm>
        </p:spPr>
        <p:txBody>
          <a:bodyPr>
            <a:normAutofit lnSpcReduction="20000"/>
          </a:bodyPr>
          <a:p>
            <a:pPr>
              <a:buFont typeface="Wingdings" panose="05000000000000000000" charset="0"/>
              <a:buChar char="§"/>
            </a:pPr>
            <a:r>
              <a:rPr lang="sr-Latn-RS" altLang="en-US" sz="2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>
                <a:solidFill>
                  <a:schemeClr val="accent2">
                    <a:lumMod val="60000"/>
                    <a:lumOff val="40000"/>
                  </a:schemeClr>
                </a:solidFill>
              </a:rPr>
              <a:t>Izrada plo</a:t>
            </a:r>
            <a:r>
              <a:rPr lang="sr-Latn-RS" altLang="en-US" sz="2600">
                <a:solidFill>
                  <a:schemeClr val="accent2">
                    <a:lumMod val="60000"/>
                    <a:lumOff val="40000"/>
                  </a:schemeClr>
                </a:solidFill>
              </a:rPr>
              <a:t>čica je izvršena fizičkim putem</a:t>
            </a:r>
            <a:endParaRPr lang="sr-Latn-RS" altLang="en-US" sz="26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charset="0"/>
              <a:buChar char="§"/>
            </a:pPr>
            <a:r>
              <a:rPr lang="sr-Latn-RS" altLang="en-US" sz="2600">
                <a:solidFill>
                  <a:schemeClr val="accent2">
                    <a:lumMod val="60000"/>
                    <a:lumOff val="40000"/>
                  </a:schemeClr>
                </a:solidFill>
              </a:rPr>
              <a:t> Lemnjenje i testiranje komponenti</a:t>
            </a:r>
            <a:endParaRPr lang="sr-Latn-RS" altLang="en-US" sz="26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charset="0"/>
              <a:buChar char="§"/>
            </a:pPr>
            <a:r>
              <a:rPr lang="sr-Latn-RS" altLang="en-US" sz="260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Programiranje mikrokontrolera za predajnik i prijemnik</a:t>
            </a:r>
            <a:endParaRPr lang="sr-Latn-RS" altLang="en-US" sz="26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sr-Latn-RS" altLang="en-US" sz="2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Content Placeholder 9" descr="plocica pcb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3325" y="1691005"/>
            <a:ext cx="3800475" cy="2179955"/>
          </a:xfrm>
          <a:prstGeom prst="rect">
            <a:avLst/>
          </a:prstGeom>
        </p:spPr>
      </p:pic>
      <p:pic>
        <p:nvPicPr>
          <p:cNvPr id="11" name="Picture 10" descr="lemnjenj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45" y="4147820"/>
            <a:ext cx="3766820" cy="2248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2" name="Content Placeholder 11" descr="blokdijagram predajnik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415" y="1976755"/>
            <a:ext cx="7596505" cy="406400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410845" y="1080770"/>
            <a:ext cx="4949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lang="sr-Latn-RS" altLang="en-US" sz="2400">
                <a:solidFill>
                  <a:schemeClr val="accent2">
                    <a:lumMod val="60000"/>
                    <a:lumOff val="40000"/>
                  </a:schemeClr>
                </a:solidFill>
              </a:rPr>
              <a:t>Blok dijagram za PREDAJNU - stranu</a:t>
            </a:r>
            <a:endParaRPr lang="sr-Latn-RS" altLang="en-US" sz="2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Content Placeholder 6" descr="prijemniblokdijagram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635" y="2000885"/>
            <a:ext cx="7872095" cy="401891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25145" y="1099820"/>
            <a:ext cx="4925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lang="sr-Latn-RS" altLang="en-US" sz="2400">
                <a:solidFill>
                  <a:schemeClr val="accent2">
                    <a:lumMod val="60000"/>
                    <a:lumOff val="40000"/>
                  </a:schemeClr>
                </a:solidFill>
              </a:rPr>
              <a:t>Blok dijagram za PRIJEMNU - stranu</a:t>
            </a:r>
            <a:endParaRPr lang="sr-Latn-RS" altLang="en-US" sz="2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18465" y="775970"/>
            <a:ext cx="84791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bg1"/>
                </a:solidFill>
              </a:rPr>
              <a:t>Opis komponenti i podsistema uredjaja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7405" y="1652270"/>
            <a:ext cx="39363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2400" b="1">
                <a:solidFill>
                  <a:srgbClr val="FF0000"/>
                </a:solidFill>
                <a:sym typeface="+mn-ea"/>
              </a:rPr>
              <a:t>Mikrokontroler </a:t>
            </a:r>
            <a:r>
              <a:rPr lang="en-US" sz="2400" b="1">
                <a:solidFill>
                  <a:srgbClr val="FF0000"/>
                </a:solidFill>
              </a:rPr>
              <a:t>dsPIC30F4013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50900" y="3100070"/>
            <a:ext cx="404622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just">
              <a:buFont typeface="Wingdings" panose="05000000000000000000" charset="0"/>
              <a:buChar char="§"/>
            </a:pPr>
            <a:r>
              <a:rPr lang="pl-P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Radni napon: od </a:t>
            </a:r>
            <a:r>
              <a:rPr lang="en-US" altLang="pl-P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3.3</a:t>
            </a:r>
            <a:r>
              <a:rPr lang="pl-P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V do 5</a:t>
            </a:r>
            <a:r>
              <a:rPr lang="en-US" altLang="pl-P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.0</a:t>
            </a:r>
            <a:r>
              <a:rPr lang="pl-P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V</a:t>
            </a:r>
            <a:endParaRPr lang="pl-PL" sz="2000" b="1" dirty="0">
              <a:solidFill>
                <a:schemeClr val="accent2">
                  <a:lumMod val="60000"/>
                  <a:lumOff val="40000"/>
                </a:schemeClr>
              </a:solidFill>
              <a:latin typeface="Calibri (Body)" charset="0"/>
              <a:cs typeface="Calibri (Body)" charset="0"/>
            </a:endParaRPr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I/O 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portovi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: A,B, C, D, F</a:t>
            </a:r>
            <a:r>
              <a:rPr lang="pl-P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 </a:t>
            </a:r>
            <a:endParaRPr lang="pl-PL" sz="2000" b="1" dirty="0">
              <a:solidFill>
                <a:schemeClr val="accent2">
                  <a:lumMod val="60000"/>
                  <a:lumOff val="40000"/>
                </a:schemeClr>
              </a:solidFill>
              <a:latin typeface="Calibri (Body)" charset="0"/>
              <a:cs typeface="Calibri (Body)" charset="0"/>
            </a:endParaRPr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12b A/D</a:t>
            </a:r>
            <a:r>
              <a:rPr lang="sr-Latn-R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konvertor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na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portu</a:t>
            </a:r>
            <a:endParaRPr lang="sr-Latn-RS" sz="2000" b="1" dirty="0">
              <a:solidFill>
                <a:schemeClr val="accent2">
                  <a:lumMod val="60000"/>
                  <a:lumOff val="40000"/>
                </a:schemeClr>
              </a:solidFill>
              <a:latin typeface="Calibri (Body)" charset="0"/>
              <a:cs typeface="Calibri (Body)" charset="0"/>
            </a:endParaRPr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sr-Latn-R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5 tajmera</a:t>
            </a:r>
            <a:endParaRPr lang="sr-Latn-RS" sz="2000" b="1" dirty="0">
              <a:solidFill>
                <a:schemeClr val="accent2">
                  <a:lumMod val="60000"/>
                  <a:lumOff val="40000"/>
                </a:schemeClr>
              </a:solidFill>
              <a:latin typeface="Calibri (Body)" charset="0"/>
              <a:cs typeface="Calibri (Body)" charset="0"/>
            </a:endParaRPr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pl-P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Komunikacije: SPI, UART, I2C</a:t>
            </a:r>
            <a:endParaRPr lang="pl-PL" sz="2000" b="1" dirty="0">
              <a:solidFill>
                <a:schemeClr val="accent2">
                  <a:lumMod val="60000"/>
                  <a:lumOff val="40000"/>
                </a:schemeClr>
              </a:solidFill>
              <a:latin typeface="Calibri (Body)" charset="0"/>
              <a:cs typeface="Calibri (Body)" charset="0"/>
            </a:endParaRPr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pl-P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Mala potrošnja, velika brzina rada</a:t>
            </a:r>
            <a:endParaRPr lang="pl-PL" sz="2000" b="1" dirty="0">
              <a:solidFill>
                <a:schemeClr val="accent2">
                  <a:lumMod val="60000"/>
                  <a:lumOff val="40000"/>
                </a:schemeClr>
              </a:solidFill>
              <a:latin typeface="Calibri (Body)" charset="0"/>
              <a:cs typeface="Calibri (Body)" charset="0"/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pl-PL" sz="2000" b="1" dirty="0">
              <a:solidFill>
                <a:schemeClr val="accent2">
                  <a:lumMod val="60000"/>
                  <a:lumOff val="40000"/>
                </a:schemeClr>
              </a:solidFill>
              <a:latin typeface="Calibri (Body)" charset="0"/>
              <a:cs typeface="Calibri (Body)" charset="0"/>
            </a:endParaRPr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3235" y="1957070"/>
            <a:ext cx="5914390" cy="3903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7" name="Picture 17" descr="LM7805-Pinout-Voltage-Regulator-Circuit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670" y="2248535"/>
            <a:ext cx="5486400" cy="3429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23670" y="1052195"/>
            <a:ext cx="4780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solidFill>
                  <a:srgbClr val="FF0000"/>
                </a:solidFill>
              </a:rPr>
              <a:t>Linearni naponski regulator LM7805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82305" y="2181860"/>
            <a:ext cx="35147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rilagodjava se naponu 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     od mikrokontrolera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apon na ulazu najmanje 7V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     zbog stabilnosti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Nedostatak je veliko zagrevanje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80770" y="947420"/>
            <a:ext cx="58070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FF0000"/>
                </a:solidFill>
              </a:rPr>
              <a:t>Kolo za upravljanje motorima, L298N drajver</a:t>
            </a:r>
            <a:endParaRPr lang="en-US" sz="2400" b="1">
              <a:solidFill>
                <a:srgbClr val="FF0000"/>
              </a:solidFill>
            </a:endParaRPr>
          </a:p>
        </p:txBody>
      </p:sp>
      <p:pic>
        <p:nvPicPr>
          <p:cNvPr id="18" name="Picture 18" descr="32154112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0770" y="2157095"/>
            <a:ext cx="3943350" cy="25431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80770" y="4986020"/>
            <a:ext cx="326707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U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njemu se sadrze 2 H - mosta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Integrisano kolo</a:t>
            </a:r>
            <a:endParaRPr lang="sr-Latn-RS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Z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a napajanje 6V napon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zlazna struje 2A 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1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1250" y="2157095"/>
            <a:ext cx="5413375" cy="2874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7410450" y="5401310"/>
            <a:ext cx="28454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Unutra</a:t>
            </a: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š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j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a </a:t>
            </a: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š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ema drajvera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sr-Latn-R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Prikaz H - mostova</a:t>
            </a:r>
            <a:endParaRPr lang="sr-Latn-RS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37970" y="1137920"/>
            <a:ext cx="256984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sr-Latn-RS" altLang="en-US" sz="3000" b="1">
                <a:solidFill>
                  <a:srgbClr val="FF0000"/>
                </a:solidFill>
              </a:rPr>
              <a:t>Joystick i diode</a:t>
            </a:r>
            <a:endParaRPr lang="sr-Latn-RS" altLang="en-US" sz="3000" b="1">
              <a:solidFill>
                <a:srgbClr val="FF0000"/>
              </a:solidFill>
            </a:endParaRPr>
          </a:p>
        </p:txBody>
      </p:sp>
      <p:pic>
        <p:nvPicPr>
          <p:cNvPr id="3" name="Content Placeholder 2" descr="joystick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6320" y="2223770"/>
            <a:ext cx="2571750" cy="2409825"/>
          </a:xfrm>
          <a:prstGeom prst="rect">
            <a:avLst/>
          </a:prstGeom>
        </p:spPr>
      </p:pic>
      <p:pic>
        <p:nvPicPr>
          <p:cNvPr id="5" name="Content Placeholder 4" descr="diode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72070" y="1344295"/>
            <a:ext cx="2314575" cy="41687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052445" y="5433695"/>
            <a:ext cx="376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sr-Latn-RS" altLang="en-US"/>
              <a:t>Jo</a:t>
            </a:r>
            <a:endParaRPr lang="sr-Latn-R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1542</Words>
  <Application>WPS Presentation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Wingdings</vt:lpstr>
      <vt:lpstr>Calibri (Body)</vt:lpstr>
      <vt:lpstr>Calibri</vt:lpstr>
      <vt:lpstr>Calibri Light</vt:lpstr>
      <vt:lpstr>Microsoft YaHei</vt:lpstr>
      <vt:lpstr>Arial Unicode MS</vt:lpstr>
      <vt:lpstr>Montserrat</vt:lpstr>
      <vt:lpstr>Segoe Print</vt:lpstr>
      <vt:lpstr>Office Theme</vt:lpstr>
      <vt:lpstr>Automobil na daljinsko upravljanje</vt:lpstr>
      <vt:lpstr>Uvod</vt:lpstr>
      <vt:lpstr>Analiza problema i postupak izrade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Zaključak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marko</cp:lastModifiedBy>
  <cp:revision>103</cp:revision>
  <dcterms:created xsi:type="dcterms:W3CDTF">2022-10-04T17:23:00Z</dcterms:created>
  <dcterms:modified xsi:type="dcterms:W3CDTF">2022-10-05T14:23:54Z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9031E0BE5D9A4BDF9C7A25C2AE6A5E11</vt:lpwstr>
  </property>
  <property fmtid="{D5CDD505-2E9C-101B-9397-08002B2CF9AE}" pid="3" name="KSOProductBuildVer">
    <vt:lpwstr>1033-11.2.0.11341</vt:lpwstr>
  </property>
</Properties>
</file>