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82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86" r:id="rId12"/>
    <p:sldId id="287" r:id="rId13"/>
    <p:sldId id="288" r:id="rId14"/>
    <p:sldId id="289" r:id="rId15"/>
    <p:sldId id="290" r:id="rId16"/>
    <p:sldId id="302" r:id="rId17"/>
    <p:sldId id="292" r:id="rId18"/>
    <p:sldId id="296" r:id="rId19"/>
    <p:sldId id="267" r:id="rId20"/>
    <p:sldId id="268" r:id="rId21"/>
    <p:sldId id="269" r:id="rId22"/>
    <p:sldId id="305" r:id="rId23"/>
    <p:sldId id="270" r:id="rId24"/>
    <p:sldId id="271" r:id="rId25"/>
    <p:sldId id="306" r:id="rId26"/>
    <p:sldId id="272" r:id="rId27"/>
    <p:sldId id="273" r:id="rId28"/>
    <p:sldId id="307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516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0BF22-AAD0-4B74-801A-551ECE2B4EE9}" type="datetimeFigureOut">
              <a:rPr lang="en-GB" smtClean="0"/>
              <a:pPr/>
              <a:t>22/01/2016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C82C0-D3F1-4E9B-8847-E61B5C23660A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0667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0BF22-AAD0-4B74-801A-551ECE2B4EE9}" type="datetimeFigureOut">
              <a:rPr lang="en-GB" smtClean="0"/>
              <a:pPr/>
              <a:t>22/01/2016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C82C0-D3F1-4E9B-8847-E61B5C23660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5576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0BF22-AAD0-4B74-801A-551ECE2B4EE9}" type="datetimeFigureOut">
              <a:rPr lang="en-GB" smtClean="0"/>
              <a:pPr/>
              <a:t>22/01/2016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C82C0-D3F1-4E9B-8847-E61B5C23660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5607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0BF22-AAD0-4B74-801A-551ECE2B4EE9}" type="datetimeFigureOut">
              <a:rPr lang="en-GB" smtClean="0"/>
              <a:pPr/>
              <a:t>22/01/2016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C82C0-D3F1-4E9B-8847-E61B5C23660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2007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0BF22-AAD0-4B74-801A-551ECE2B4EE9}" type="datetimeFigureOut">
              <a:rPr lang="en-GB" smtClean="0"/>
              <a:pPr/>
              <a:t>22/01/2016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C82C0-D3F1-4E9B-8847-E61B5C23660A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2333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0BF22-AAD0-4B74-801A-551ECE2B4EE9}" type="datetimeFigureOut">
              <a:rPr lang="en-GB" smtClean="0"/>
              <a:pPr/>
              <a:t>22/01/2016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C82C0-D3F1-4E9B-8847-E61B5C23660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2418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0BF22-AAD0-4B74-801A-551ECE2B4EE9}" type="datetimeFigureOut">
              <a:rPr lang="en-GB" smtClean="0"/>
              <a:pPr/>
              <a:t>22/01/2016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C82C0-D3F1-4E9B-8847-E61B5C23660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6515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0BF22-AAD0-4B74-801A-551ECE2B4EE9}" type="datetimeFigureOut">
              <a:rPr lang="en-GB" smtClean="0"/>
              <a:pPr/>
              <a:t>22/01/2016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C82C0-D3F1-4E9B-8847-E61B5C23660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9599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0BF22-AAD0-4B74-801A-551ECE2B4EE9}" type="datetimeFigureOut">
              <a:rPr lang="en-GB" smtClean="0"/>
              <a:pPr/>
              <a:t>22/01/2016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C82C0-D3F1-4E9B-8847-E61B5C23660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8208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C40BF22-AAD0-4B74-801A-551ECE2B4EE9}" type="datetimeFigureOut">
              <a:rPr lang="en-GB" smtClean="0"/>
              <a:pPr/>
              <a:t>22/01/2016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BCC82C0-D3F1-4E9B-8847-E61B5C23660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2384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0BF22-AAD0-4B74-801A-551ECE2B4EE9}" type="datetimeFigureOut">
              <a:rPr lang="en-GB" smtClean="0"/>
              <a:pPr/>
              <a:t>22/01/2016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C82C0-D3F1-4E9B-8847-E61B5C23660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9193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C40BF22-AAD0-4B74-801A-551ECE2B4EE9}" type="datetimeFigureOut">
              <a:rPr lang="en-GB" smtClean="0"/>
              <a:pPr/>
              <a:t>22/01/2016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BCC82C0-D3F1-4E9B-8847-E61B5C23660A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782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Web Development: Dynamically Generated Content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Complex Data and Control Structures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</a:t>
            </a:r>
            <a:r>
              <a:rPr lang="en-GB" b="1" dirty="0" smtClean="0"/>
              <a:t>switch</a:t>
            </a:r>
            <a:r>
              <a:rPr lang="en-GB" dirty="0" smtClean="0"/>
              <a:t> statement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4336" y="1737360"/>
            <a:ext cx="8229600" cy="52578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GB" dirty="0"/>
              <a:t>	</a:t>
            </a:r>
            <a:r>
              <a:rPr lang="en-GB" dirty="0" smtClean="0"/>
              <a:t>&lt;?</a:t>
            </a:r>
            <a:r>
              <a:rPr lang="en-GB" dirty="0" err="1" smtClean="0"/>
              <a:t>php</a:t>
            </a:r>
            <a:endParaRPr lang="en-GB" dirty="0" smtClean="0"/>
          </a:p>
          <a:p>
            <a:pPr>
              <a:buNone/>
            </a:pPr>
            <a:r>
              <a:rPr lang="en-GB" dirty="0"/>
              <a:t>	</a:t>
            </a:r>
            <a:r>
              <a:rPr lang="en-GB" dirty="0" smtClean="0"/>
              <a:t>$grade=‘A’;</a:t>
            </a:r>
          </a:p>
          <a:p>
            <a:pPr>
              <a:buNone/>
            </a:pPr>
            <a:r>
              <a:rPr lang="en-GB" dirty="0"/>
              <a:t>	</a:t>
            </a:r>
            <a:r>
              <a:rPr lang="en-GB" dirty="0" smtClean="0"/>
              <a:t>switch(grade){</a:t>
            </a:r>
          </a:p>
          <a:p>
            <a:pPr>
              <a:buNone/>
            </a:pPr>
            <a:r>
              <a:rPr lang="en-GB" dirty="0"/>
              <a:t>	</a:t>
            </a:r>
            <a:r>
              <a:rPr lang="en-GB" dirty="0" smtClean="0"/>
              <a:t>	case </a:t>
            </a:r>
            <a:r>
              <a:rPr lang="en-GB" dirty="0" smtClean="0"/>
              <a:t>‘A’:</a:t>
            </a:r>
          </a:p>
          <a:p>
            <a:pPr>
              <a:buNone/>
            </a:pPr>
            <a:r>
              <a:rPr lang="en-GB" dirty="0"/>
              <a:t>	</a:t>
            </a:r>
            <a:r>
              <a:rPr lang="en-GB" dirty="0" smtClean="0"/>
              <a:t>		echo </a:t>
            </a:r>
            <a:r>
              <a:rPr lang="en-GB" dirty="0" smtClean="0"/>
              <a:t>“That is excellent!”;</a:t>
            </a:r>
          </a:p>
          <a:p>
            <a:pPr>
              <a:buNone/>
            </a:pPr>
            <a:r>
              <a:rPr lang="en-GB" dirty="0"/>
              <a:t>	</a:t>
            </a:r>
            <a:r>
              <a:rPr lang="en-GB" dirty="0" smtClean="0"/>
              <a:t>break;</a:t>
            </a:r>
          </a:p>
          <a:p>
            <a:pPr>
              <a:buNone/>
            </a:pPr>
            <a:r>
              <a:rPr lang="en-GB" dirty="0"/>
              <a:t>	</a:t>
            </a:r>
            <a:r>
              <a:rPr lang="en-GB" dirty="0" smtClean="0"/>
              <a:t>	case </a:t>
            </a:r>
            <a:r>
              <a:rPr lang="en-GB" dirty="0" smtClean="0"/>
              <a:t>‘B’:</a:t>
            </a:r>
          </a:p>
          <a:p>
            <a:pPr>
              <a:buNone/>
            </a:pPr>
            <a:r>
              <a:rPr lang="en-GB" dirty="0" smtClean="0"/>
              <a:t>			echo “That is very good!”;</a:t>
            </a:r>
          </a:p>
          <a:p>
            <a:pPr>
              <a:buNone/>
            </a:pPr>
            <a:r>
              <a:rPr lang="en-GB" dirty="0" smtClean="0"/>
              <a:t>	break;</a:t>
            </a:r>
          </a:p>
          <a:p>
            <a:pPr>
              <a:buNone/>
            </a:pPr>
            <a:r>
              <a:rPr lang="en-GB" dirty="0" smtClean="0"/>
              <a:t>	default:</a:t>
            </a:r>
          </a:p>
          <a:p>
            <a:pPr>
              <a:buNone/>
            </a:pPr>
            <a:r>
              <a:rPr lang="en-GB" dirty="0"/>
              <a:t>	</a:t>
            </a:r>
            <a:r>
              <a:rPr lang="en-GB" dirty="0" smtClean="0"/>
              <a:t>	echo </a:t>
            </a:r>
            <a:r>
              <a:rPr lang="en-GB" dirty="0" smtClean="0"/>
              <a:t>“Your grade is neither A, B, nor C”;</a:t>
            </a:r>
          </a:p>
          <a:p>
            <a:pPr>
              <a:buNone/>
            </a:pPr>
            <a:r>
              <a:rPr lang="en-GB" dirty="0"/>
              <a:t>	</a:t>
            </a:r>
            <a:r>
              <a:rPr lang="en-GB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are Arrays?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 smtClean="0"/>
          </a:p>
          <a:p>
            <a:r>
              <a:rPr lang="en-GB" dirty="0" smtClean="0"/>
              <a:t>Arrays </a:t>
            </a:r>
            <a:r>
              <a:rPr lang="en-GB" dirty="0"/>
              <a:t>are special variables that enables you to store as many values as you want</a:t>
            </a:r>
          </a:p>
          <a:p>
            <a:endParaRPr lang="en-GB" dirty="0"/>
          </a:p>
          <a:p>
            <a:r>
              <a:rPr lang="en-GB" dirty="0"/>
              <a:t>Arrays are indexed with the first item on position 0, the second on 1 and so 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Creating Arrays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r>
              <a:rPr lang="en-GB" dirty="0" smtClean="0"/>
              <a:t>There </a:t>
            </a:r>
            <a:r>
              <a:rPr lang="en-GB" dirty="0" smtClean="0"/>
              <a:t>are three types of arrays:</a:t>
            </a:r>
          </a:p>
          <a:p>
            <a:pPr lvl="1"/>
            <a:r>
              <a:rPr lang="en-GB" dirty="0" smtClean="0"/>
              <a:t>Numeric</a:t>
            </a:r>
          </a:p>
          <a:p>
            <a:pPr lvl="1"/>
            <a:r>
              <a:rPr lang="en-GB" dirty="0" smtClean="0"/>
              <a:t>Associative</a:t>
            </a:r>
          </a:p>
          <a:p>
            <a:pPr lvl="1"/>
            <a:r>
              <a:rPr lang="en-GB" dirty="0" smtClean="0"/>
              <a:t>Multidimensional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Numeric Arrays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 smtClean="0"/>
          </a:p>
          <a:p>
            <a:r>
              <a:rPr lang="en-GB" dirty="0" smtClean="0"/>
              <a:t>A </a:t>
            </a:r>
            <a:r>
              <a:rPr lang="en-GB" dirty="0"/>
              <a:t>numeric array stores each array element with a numeric index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Numeric Arrays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63586"/>
          </a:xfrm>
        </p:spPr>
        <p:txBody>
          <a:bodyPr>
            <a:normAutofit fontScale="85000" lnSpcReduction="20000"/>
          </a:bodyPr>
          <a:lstStyle/>
          <a:p>
            <a:endParaRPr lang="en-GB" sz="2400" dirty="0" smtClean="0"/>
          </a:p>
          <a:p>
            <a:r>
              <a:rPr lang="en-GB" sz="2400" dirty="0" smtClean="0"/>
              <a:t>Numeric </a:t>
            </a:r>
            <a:r>
              <a:rPr lang="en-GB" sz="2400" dirty="0"/>
              <a:t>arrays can be created as follows:</a:t>
            </a:r>
          </a:p>
          <a:p>
            <a:endParaRPr lang="en-GB" sz="2400" dirty="0"/>
          </a:p>
          <a:p>
            <a:pPr>
              <a:buNone/>
            </a:pPr>
            <a:r>
              <a:rPr lang="en-GB" sz="2400" dirty="0"/>
              <a:t>	</a:t>
            </a:r>
            <a:r>
              <a:rPr lang="en-GB" sz="2400" b="1" dirty="0"/>
              <a:t>$student=array(“Theo”, “Jack”, “Sam”, “Ben”);</a:t>
            </a:r>
          </a:p>
          <a:p>
            <a:pPr>
              <a:buNone/>
            </a:pPr>
            <a:endParaRPr lang="en-GB" sz="2400" dirty="0"/>
          </a:p>
          <a:p>
            <a:pPr>
              <a:buNone/>
            </a:pPr>
            <a:r>
              <a:rPr lang="en-GB" sz="2400" dirty="0"/>
              <a:t>				OR</a:t>
            </a:r>
          </a:p>
          <a:p>
            <a:pPr>
              <a:buNone/>
            </a:pPr>
            <a:endParaRPr lang="en-GB" sz="2400" dirty="0"/>
          </a:p>
          <a:p>
            <a:pPr>
              <a:buNone/>
            </a:pPr>
            <a:r>
              <a:rPr lang="en-GB" sz="2400" dirty="0"/>
              <a:t>			</a:t>
            </a:r>
            <a:r>
              <a:rPr lang="en-GB" sz="2400" b="1" dirty="0"/>
              <a:t>$student[0]=“Theo”;</a:t>
            </a:r>
          </a:p>
          <a:p>
            <a:pPr>
              <a:buNone/>
            </a:pPr>
            <a:r>
              <a:rPr lang="en-GB" sz="2400" b="1" dirty="0"/>
              <a:t>			$student[1]=“Jack”;</a:t>
            </a:r>
          </a:p>
          <a:p>
            <a:pPr>
              <a:buNone/>
            </a:pPr>
            <a:r>
              <a:rPr lang="en-GB" sz="2400" b="1" dirty="0"/>
              <a:t>			$student[2]=“Sam”;</a:t>
            </a:r>
          </a:p>
          <a:p>
            <a:pPr>
              <a:buNone/>
            </a:pPr>
            <a:r>
              <a:rPr lang="en-GB" sz="2400" b="1" dirty="0"/>
              <a:t>			$student[3]=“Ben”;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Associative Arrays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 smtClean="0"/>
          </a:p>
          <a:p>
            <a:r>
              <a:rPr lang="en-GB" dirty="0" smtClean="0"/>
              <a:t>An </a:t>
            </a:r>
            <a:r>
              <a:rPr lang="en-GB" dirty="0"/>
              <a:t>associative array, each ID key is associated with a value.</a:t>
            </a:r>
          </a:p>
          <a:p>
            <a:endParaRPr lang="en-GB" dirty="0"/>
          </a:p>
          <a:p>
            <a:r>
              <a:rPr lang="en-GB" dirty="0"/>
              <a:t>When storing data about specific named values, a numerical array is not always the best way to do it.</a:t>
            </a:r>
          </a:p>
          <a:p>
            <a:endParaRPr lang="en-GB" dirty="0"/>
          </a:p>
          <a:p>
            <a:r>
              <a:rPr lang="en-GB" dirty="0"/>
              <a:t>With associative arrays we can use the values as keys and assign values to them.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Associative Arrays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GB" dirty="0"/>
              <a:t>	</a:t>
            </a:r>
            <a:endParaRPr lang="en-GB" dirty="0" smtClean="0"/>
          </a:p>
          <a:p>
            <a:pPr>
              <a:buNone/>
            </a:pPr>
            <a:r>
              <a:rPr lang="en-GB" dirty="0" smtClean="0"/>
              <a:t>$</a:t>
            </a:r>
            <a:r>
              <a:rPr lang="en-GB" dirty="0"/>
              <a:t>employees = array(</a:t>
            </a:r>
          </a:p>
          <a:p>
            <a:pPr>
              <a:buNone/>
            </a:pPr>
            <a:endParaRPr lang="en-GB" dirty="0"/>
          </a:p>
          <a:p>
            <a:pPr>
              <a:buNone/>
            </a:pPr>
            <a:r>
              <a:rPr lang="en-GB" dirty="0"/>
              <a:t>	array('name'=&gt;'Sally Maxwell', 'position'=&gt;‘Manager', '</a:t>
            </a:r>
            <a:r>
              <a:rPr lang="en-GB" dirty="0" err="1"/>
              <a:t>yearEmployed</a:t>
            </a:r>
            <a:r>
              <a:rPr lang="en-GB" dirty="0"/>
              <a:t>'=&gt;2001 ),</a:t>
            </a:r>
          </a:p>
          <a:p>
            <a:pPr>
              <a:buNone/>
            </a:pPr>
            <a:endParaRPr lang="en-GB" dirty="0"/>
          </a:p>
          <a:p>
            <a:pPr>
              <a:buNone/>
            </a:pPr>
            <a:r>
              <a:rPr lang="en-GB" dirty="0"/>
              <a:t>	array('name'=&gt;'George Smith', 'position'=&gt;‘Engineer', '</a:t>
            </a:r>
            <a:r>
              <a:rPr lang="en-GB" dirty="0" err="1"/>
              <a:t>yearEmployed</a:t>
            </a:r>
            <a:r>
              <a:rPr lang="en-GB" dirty="0"/>
              <a:t>'=&gt;2006 ),</a:t>
            </a:r>
          </a:p>
          <a:p>
            <a:pPr>
              <a:buNone/>
            </a:pPr>
            <a:endParaRPr lang="en-GB" dirty="0"/>
          </a:p>
          <a:p>
            <a:pPr>
              <a:buNone/>
            </a:pPr>
            <a:r>
              <a:rPr lang="en-GB" dirty="0"/>
              <a:t>	array('name'=&gt;'Peter Roberts', 'position'=&gt;'Clerk', '</a:t>
            </a:r>
            <a:r>
              <a:rPr lang="en-GB" dirty="0" err="1"/>
              <a:t>yearEmployed</a:t>
            </a:r>
            <a:r>
              <a:rPr lang="en-GB" dirty="0"/>
              <a:t>'=&gt;1992 </a:t>
            </a:r>
            <a:r>
              <a:rPr lang="en-GB" dirty="0" smtClean="0"/>
              <a:t>),</a:t>
            </a:r>
            <a:endParaRPr lang="en-GB" dirty="0"/>
          </a:p>
          <a:p>
            <a:pPr>
              <a:buNone/>
            </a:pPr>
            <a:r>
              <a:rPr lang="en-GB" dirty="0"/>
              <a:t>	);</a:t>
            </a:r>
          </a:p>
          <a:p>
            <a:pPr>
              <a:buNone/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Multidimensional Arrays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72816"/>
            <a:ext cx="7772400" cy="4838720"/>
          </a:xfrm>
        </p:spPr>
        <p:txBody>
          <a:bodyPr>
            <a:normAutofit fontScale="85000" lnSpcReduction="20000"/>
          </a:bodyPr>
          <a:lstStyle/>
          <a:p>
            <a:r>
              <a:rPr lang="en-GB" dirty="0" smtClean="0"/>
              <a:t>Multidimensional array is an array consisting of other arrays</a:t>
            </a:r>
          </a:p>
          <a:p>
            <a:r>
              <a:rPr lang="en-GB" dirty="0" smtClean="0"/>
              <a:t>Look at the following arrays: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	</a:t>
            </a:r>
            <a:r>
              <a:rPr lang="en-GB" b="1" dirty="0" smtClean="0"/>
              <a:t>$</a:t>
            </a:r>
            <a:r>
              <a:rPr lang="en-GB" b="1" dirty="0" err="1" smtClean="0"/>
              <a:t>multiple_five</a:t>
            </a:r>
            <a:r>
              <a:rPr lang="en-GB" b="1" dirty="0" smtClean="0"/>
              <a:t>= array(5, 10, 15, 20, 25, 35);</a:t>
            </a:r>
          </a:p>
          <a:p>
            <a:pPr>
              <a:buNone/>
            </a:pPr>
            <a:r>
              <a:rPr lang="en-GB" b="1" dirty="0" smtClean="0"/>
              <a:t>	$</a:t>
            </a:r>
            <a:r>
              <a:rPr lang="en-GB" b="1" dirty="0" err="1" smtClean="0"/>
              <a:t>multiple_six</a:t>
            </a:r>
            <a:r>
              <a:rPr lang="en-GB" b="1" dirty="0" smtClean="0"/>
              <a:t>=  array(6, 12, 18, 24, 30);</a:t>
            </a:r>
          </a:p>
          <a:p>
            <a:pPr>
              <a:buNone/>
            </a:pPr>
            <a:endParaRPr lang="en-GB" dirty="0" smtClean="0"/>
          </a:p>
          <a:p>
            <a:r>
              <a:rPr lang="en-GB" dirty="0" smtClean="0"/>
              <a:t>They can be combined into one array named $numbers as follows:</a:t>
            </a:r>
          </a:p>
          <a:p>
            <a:pPr>
              <a:buNone/>
            </a:pPr>
            <a:r>
              <a:rPr lang="en-GB" dirty="0" smtClean="0"/>
              <a:t>	</a:t>
            </a:r>
          </a:p>
          <a:p>
            <a:pPr>
              <a:buNone/>
            </a:pPr>
            <a:r>
              <a:rPr lang="en-GB" b="1" dirty="0" smtClean="0"/>
              <a:t>	$numbers= array (‘Fives’=&gt; $</a:t>
            </a:r>
            <a:r>
              <a:rPr lang="en-GB" b="1" dirty="0" err="1" smtClean="0"/>
              <a:t>multiple_five</a:t>
            </a:r>
            <a:r>
              <a:rPr lang="en-GB" b="1" dirty="0" smtClean="0"/>
              <a:t>, ‘Sixes’ =&gt; $</a:t>
            </a:r>
            <a:r>
              <a:rPr lang="en-GB" b="1" dirty="0" err="1" smtClean="0"/>
              <a:t>multiple_six</a:t>
            </a:r>
            <a:r>
              <a:rPr lang="en-GB" b="1" dirty="0" smtClean="0"/>
              <a:t>); </a:t>
            </a:r>
          </a:p>
          <a:p>
            <a:endParaRPr lang="en-GB" b="1" dirty="0" smtClean="0"/>
          </a:p>
          <a:p>
            <a:r>
              <a:rPr lang="en-GB" dirty="0" smtClean="0"/>
              <a:t>To access for example the first element in the sub-array </a:t>
            </a:r>
            <a:r>
              <a:rPr lang="en-GB" i="1" dirty="0" smtClean="0"/>
              <a:t>$</a:t>
            </a:r>
            <a:r>
              <a:rPr lang="en-GB" i="1" dirty="0" err="1" smtClean="0"/>
              <a:t>multiple_six</a:t>
            </a:r>
            <a:endParaRPr lang="en-GB" i="1" dirty="0" smtClean="0"/>
          </a:p>
          <a:p>
            <a:pPr>
              <a:buNone/>
            </a:pPr>
            <a:r>
              <a:rPr lang="en-GB" b="1" dirty="0" smtClean="0"/>
              <a:t>	</a:t>
            </a:r>
          </a:p>
          <a:p>
            <a:pPr>
              <a:buNone/>
            </a:pPr>
            <a:r>
              <a:rPr lang="en-GB" b="1" dirty="0" smtClean="0"/>
              <a:t>	$numbers[‘Sixes’][0]</a:t>
            </a:r>
            <a:endParaRPr lang="en-GB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Sorting Arrays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 smtClean="0"/>
          </a:p>
          <a:p>
            <a:r>
              <a:rPr lang="en-GB" dirty="0" smtClean="0"/>
              <a:t>An </a:t>
            </a:r>
            <a:r>
              <a:rPr lang="en-GB" dirty="0"/>
              <a:t>array can be sorted by value discarding the original keys using the function </a:t>
            </a:r>
            <a:r>
              <a:rPr lang="en-GB" b="1" dirty="0"/>
              <a:t>sort()</a:t>
            </a:r>
          </a:p>
          <a:p>
            <a:pPr>
              <a:buNone/>
            </a:pPr>
            <a:endParaRPr lang="en-GB" dirty="0"/>
          </a:p>
          <a:p>
            <a:pPr>
              <a:buNone/>
            </a:pPr>
            <a:r>
              <a:rPr lang="en-GB" dirty="0"/>
              <a:t>	</a:t>
            </a:r>
            <a:r>
              <a:rPr lang="en-GB" b="1" dirty="0"/>
              <a:t>$</a:t>
            </a:r>
            <a:r>
              <a:rPr lang="en-GB" b="1" dirty="0" err="1"/>
              <a:t>hndIM</a:t>
            </a:r>
            <a:r>
              <a:rPr lang="en-GB" b="1" dirty="0"/>
              <a:t>= array (‘Andy’, ‘Claire’, ‘Daniel’, ‘Lukas’, ‘Harry’, ‘Paul’, ‘Vivien’, ‘Harry’, ‘Graham’, ‘Glen’, ‘Sabrina’, ‘Peter’, ‘Alistair’);</a:t>
            </a:r>
          </a:p>
          <a:p>
            <a:pPr>
              <a:buNone/>
            </a:pPr>
            <a:r>
              <a:rPr lang="en-GB" b="1" dirty="0"/>
              <a:t>	</a:t>
            </a:r>
          </a:p>
          <a:p>
            <a:pPr>
              <a:buNone/>
            </a:pPr>
            <a:r>
              <a:rPr lang="en-GB" b="1" dirty="0"/>
              <a:t>	sort($names);</a:t>
            </a:r>
          </a:p>
          <a:p>
            <a:pPr>
              <a:buNone/>
            </a:pPr>
            <a:endParaRPr lang="en-GB" dirty="0"/>
          </a:p>
          <a:p>
            <a:pPr>
              <a:buNone/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Loops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 smtClean="0"/>
          </a:p>
          <a:p>
            <a:r>
              <a:rPr lang="en-GB" dirty="0" smtClean="0"/>
              <a:t>Loop </a:t>
            </a:r>
            <a:r>
              <a:rPr lang="en-GB" dirty="0"/>
              <a:t>statements will enable you to perform repetitive tasks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Logical Operators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8382277"/>
              </p:ext>
            </p:extLst>
          </p:nvPr>
        </p:nvGraphicFramePr>
        <p:xfrm>
          <a:off x="2152650" y="2129264"/>
          <a:ext cx="78867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/>
                <a:gridCol w="1383458"/>
                <a:gridCol w="3874342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Operator</a:t>
                      </a:r>
                      <a:endParaRPr lang="en-GB" dirty="0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Name</a:t>
                      </a:r>
                      <a:endParaRPr lang="en-GB" dirty="0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Returns True if</a:t>
                      </a:r>
                      <a:endParaRPr lang="en-GB" dirty="0"/>
                    </a:p>
                  </a:txBody>
                  <a:tcPr marL="87630" marR="8763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||</a:t>
                      </a:r>
                      <a:endParaRPr lang="en-GB" dirty="0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OR</a:t>
                      </a:r>
                      <a:endParaRPr lang="en-GB" dirty="0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Left or right is true</a:t>
                      </a:r>
                      <a:endParaRPr lang="en-GB" dirty="0"/>
                    </a:p>
                  </a:txBody>
                  <a:tcPr marL="87630" marR="8763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or</a:t>
                      </a:r>
                      <a:endParaRPr lang="en-GB" dirty="0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OR</a:t>
                      </a:r>
                      <a:endParaRPr lang="en-GB" dirty="0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Left or right is true</a:t>
                      </a:r>
                      <a:endParaRPr lang="en-GB" dirty="0"/>
                    </a:p>
                  </a:txBody>
                  <a:tcPr marL="87630" marR="8763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Xor</a:t>
                      </a:r>
                      <a:endParaRPr lang="en-GB" dirty="0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Xor</a:t>
                      </a:r>
                      <a:endParaRPr lang="en-GB" dirty="0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Left or right is true but not both</a:t>
                      </a:r>
                      <a:endParaRPr lang="en-GB" dirty="0"/>
                    </a:p>
                  </a:txBody>
                  <a:tcPr marL="87630" marR="8763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&amp;&amp;</a:t>
                      </a:r>
                      <a:endParaRPr lang="en-GB" dirty="0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AND</a:t>
                      </a:r>
                      <a:endParaRPr lang="en-GB" dirty="0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Left and right are true</a:t>
                      </a:r>
                      <a:endParaRPr lang="en-GB" dirty="0"/>
                    </a:p>
                  </a:txBody>
                  <a:tcPr marL="87630" marR="8763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And</a:t>
                      </a:r>
                      <a:endParaRPr lang="en-GB" dirty="0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AND</a:t>
                      </a:r>
                      <a:endParaRPr lang="en-GB" dirty="0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Left and right are true</a:t>
                      </a:r>
                      <a:endParaRPr lang="en-GB" dirty="0"/>
                    </a:p>
                  </a:txBody>
                  <a:tcPr marL="87630" marR="8763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!</a:t>
                      </a:r>
                      <a:endParaRPr lang="en-GB" dirty="0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Not</a:t>
                      </a:r>
                      <a:endParaRPr lang="en-GB" dirty="0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The single operand is not</a:t>
                      </a:r>
                      <a:r>
                        <a:rPr lang="en-GB" baseline="0" dirty="0" smtClean="0"/>
                        <a:t> true</a:t>
                      </a:r>
                      <a:endParaRPr lang="en-GB" dirty="0"/>
                    </a:p>
                  </a:txBody>
                  <a:tcPr marL="87630" marR="8763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</a:t>
            </a:r>
            <a:r>
              <a:rPr lang="en-GB" b="1" dirty="0" smtClean="0"/>
              <a:t>while</a:t>
            </a:r>
            <a:r>
              <a:rPr lang="en-GB" dirty="0" smtClean="0"/>
              <a:t> Statement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 smtClean="0"/>
          </a:p>
          <a:p>
            <a:r>
              <a:rPr lang="en-GB" dirty="0" smtClean="0"/>
              <a:t>The </a:t>
            </a:r>
            <a:r>
              <a:rPr lang="en-GB" dirty="0"/>
              <a:t>while statement has following syntax</a:t>
            </a:r>
          </a:p>
          <a:p>
            <a:pPr>
              <a:buNone/>
            </a:pPr>
            <a:r>
              <a:rPr lang="en-GB" dirty="0"/>
              <a:t>	</a:t>
            </a:r>
          </a:p>
          <a:p>
            <a:pPr>
              <a:buNone/>
            </a:pPr>
            <a:r>
              <a:rPr lang="en-GB" dirty="0"/>
              <a:t>	</a:t>
            </a:r>
            <a:r>
              <a:rPr lang="en-GB" b="1" dirty="0"/>
              <a:t>while (expression) {</a:t>
            </a:r>
          </a:p>
          <a:p>
            <a:pPr>
              <a:buNone/>
            </a:pPr>
            <a:r>
              <a:rPr lang="en-GB" b="1" dirty="0"/>
              <a:t>		</a:t>
            </a:r>
            <a:r>
              <a:rPr lang="en-GB" b="1" i="1" dirty="0">
                <a:solidFill>
                  <a:schemeClr val="tx2">
                    <a:lumMod val="75000"/>
                  </a:schemeClr>
                </a:solidFill>
              </a:rPr>
              <a:t>//execute code</a:t>
            </a:r>
          </a:p>
          <a:p>
            <a:pPr>
              <a:buNone/>
            </a:pPr>
            <a:r>
              <a:rPr lang="en-GB" b="1" dirty="0"/>
              <a:t>	}</a:t>
            </a:r>
          </a:p>
          <a:p>
            <a:pPr>
              <a:buNone/>
            </a:pPr>
            <a:endParaRPr lang="en-GB" dirty="0"/>
          </a:p>
          <a:p>
            <a:r>
              <a:rPr lang="en-GB" dirty="0"/>
              <a:t>The while statement will execute as long as the expression evaluates to true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</a:t>
            </a:r>
            <a:r>
              <a:rPr lang="en-GB" b="1" dirty="0" smtClean="0"/>
              <a:t>while</a:t>
            </a:r>
            <a:r>
              <a:rPr lang="en-GB" dirty="0" smtClean="0"/>
              <a:t> Statement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916832"/>
            <a:ext cx="8568952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GB" dirty="0"/>
              <a:t>	&lt;?</a:t>
            </a:r>
            <a:r>
              <a:rPr lang="en-GB" dirty="0" err="1"/>
              <a:t>php</a:t>
            </a:r>
            <a:endParaRPr lang="en-GB" dirty="0"/>
          </a:p>
          <a:p>
            <a:pPr>
              <a:buNone/>
            </a:pPr>
            <a:endParaRPr lang="en-GB" dirty="0"/>
          </a:p>
          <a:p>
            <a:pPr>
              <a:buNone/>
            </a:pPr>
            <a:r>
              <a:rPr lang="en-GB" dirty="0"/>
              <a:t>	$index=1;</a:t>
            </a:r>
          </a:p>
          <a:p>
            <a:pPr>
              <a:buNone/>
            </a:pPr>
            <a:r>
              <a:rPr lang="en-GB" dirty="0"/>
              <a:t>	while ($index&lt;=12) {</a:t>
            </a:r>
          </a:p>
          <a:p>
            <a:pPr>
              <a:buNone/>
            </a:pPr>
            <a:r>
              <a:rPr lang="en-GB" dirty="0"/>
              <a:t>		echo “$index times 4 is”.($index*4).”&lt;</a:t>
            </a:r>
            <a:r>
              <a:rPr lang="en-GB" dirty="0" err="1"/>
              <a:t>br</a:t>
            </a:r>
            <a:r>
              <a:rPr lang="en-GB" dirty="0"/>
              <a:t>/&gt;”;</a:t>
            </a:r>
          </a:p>
          <a:p>
            <a:pPr>
              <a:buNone/>
            </a:pPr>
            <a:r>
              <a:rPr lang="en-GB" dirty="0"/>
              <a:t>		$index++;</a:t>
            </a:r>
          </a:p>
          <a:p>
            <a:pPr>
              <a:buNone/>
            </a:pPr>
            <a:r>
              <a:rPr lang="en-GB" dirty="0"/>
              <a:t>	}</a:t>
            </a:r>
          </a:p>
          <a:p>
            <a:pPr>
              <a:buNone/>
            </a:pPr>
            <a:r>
              <a:rPr lang="en-GB" dirty="0"/>
              <a:t>	?&gt;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 t="32110" r="75930" b="35406"/>
          <a:stretch>
            <a:fillRect/>
          </a:stretch>
        </p:blipFill>
        <p:spPr bwMode="auto">
          <a:xfrm>
            <a:off x="3575720" y="1988840"/>
            <a:ext cx="5328592" cy="40430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</a:t>
            </a:r>
            <a:r>
              <a:rPr lang="en-GB" b="1" dirty="0" smtClean="0"/>
              <a:t>do….while </a:t>
            </a:r>
            <a:r>
              <a:rPr lang="en-GB" dirty="0" smtClean="0"/>
              <a:t>Statement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 smtClean="0"/>
          </a:p>
          <a:p>
            <a:r>
              <a:rPr lang="en-GB" dirty="0" smtClean="0"/>
              <a:t>The </a:t>
            </a:r>
            <a:r>
              <a:rPr lang="en-GB" dirty="0"/>
              <a:t>do…while statement has the following syntax</a:t>
            </a:r>
          </a:p>
          <a:p>
            <a:endParaRPr lang="en-GB" dirty="0"/>
          </a:p>
          <a:p>
            <a:pPr>
              <a:buNone/>
            </a:pPr>
            <a:r>
              <a:rPr lang="en-GB" dirty="0"/>
              <a:t>	</a:t>
            </a:r>
            <a:r>
              <a:rPr lang="en-GB" b="1" dirty="0"/>
              <a:t>do {</a:t>
            </a:r>
          </a:p>
          <a:p>
            <a:pPr>
              <a:buNone/>
            </a:pPr>
            <a:r>
              <a:rPr lang="en-GB" b="1" dirty="0"/>
              <a:t>	</a:t>
            </a:r>
            <a:r>
              <a:rPr lang="en-GB" b="1" i="1" dirty="0">
                <a:solidFill>
                  <a:schemeClr val="tx2">
                    <a:lumMod val="75000"/>
                  </a:schemeClr>
                </a:solidFill>
              </a:rPr>
              <a:t>//execute code</a:t>
            </a:r>
          </a:p>
          <a:p>
            <a:pPr>
              <a:buNone/>
            </a:pPr>
            <a:r>
              <a:rPr lang="en-GB" b="1" dirty="0"/>
              <a:t>	} while (expression);</a:t>
            </a:r>
          </a:p>
          <a:p>
            <a:pPr>
              <a:buNone/>
            </a:pPr>
            <a:endParaRPr lang="en-GB" dirty="0"/>
          </a:p>
          <a:p>
            <a:r>
              <a:rPr lang="en-GB" dirty="0"/>
              <a:t>The do…while statement is similar to while statement but in do…while statement the code is executed before testing expression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</a:t>
            </a:r>
            <a:r>
              <a:rPr lang="en-GB" b="1" dirty="0" smtClean="0"/>
              <a:t>do….while </a:t>
            </a:r>
            <a:r>
              <a:rPr lang="en-GB" dirty="0" smtClean="0"/>
              <a:t>Statement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GB" sz="2400" dirty="0"/>
              <a:t>	</a:t>
            </a:r>
            <a:endParaRPr lang="en-GB" sz="2400" dirty="0" smtClean="0"/>
          </a:p>
          <a:p>
            <a:pPr>
              <a:buNone/>
            </a:pPr>
            <a:r>
              <a:rPr lang="en-GB" sz="2400" dirty="0" smtClean="0"/>
              <a:t>&lt;?</a:t>
            </a:r>
            <a:r>
              <a:rPr lang="en-GB" sz="2400" dirty="0" err="1"/>
              <a:t>php</a:t>
            </a:r>
            <a:endParaRPr lang="en-GB" sz="2400" dirty="0"/>
          </a:p>
          <a:p>
            <a:pPr>
              <a:buNone/>
            </a:pPr>
            <a:endParaRPr lang="en-GB" sz="2400" dirty="0"/>
          </a:p>
          <a:p>
            <a:pPr>
              <a:buNone/>
            </a:pPr>
            <a:r>
              <a:rPr lang="en-GB" sz="2400" dirty="0"/>
              <a:t>	$num=1;</a:t>
            </a:r>
          </a:p>
          <a:p>
            <a:pPr>
              <a:buNone/>
            </a:pPr>
            <a:r>
              <a:rPr lang="en-GB" sz="2400" dirty="0"/>
              <a:t>	do </a:t>
            </a:r>
            <a:r>
              <a:rPr lang="en-GB" sz="2400" dirty="0" smtClean="0"/>
              <a:t>{</a:t>
            </a:r>
            <a:endParaRPr lang="en-GB" sz="2400" dirty="0"/>
          </a:p>
          <a:p>
            <a:pPr>
              <a:buNone/>
            </a:pPr>
            <a:r>
              <a:rPr lang="en-GB" sz="2400" dirty="0"/>
              <a:t>		echo “The number is :” .$num.”&lt;</a:t>
            </a:r>
            <a:r>
              <a:rPr lang="en-GB" sz="2400" dirty="0" err="1"/>
              <a:t>br</a:t>
            </a:r>
            <a:r>
              <a:rPr lang="en-GB" sz="2400" dirty="0"/>
              <a:t>/&gt;”;</a:t>
            </a:r>
          </a:p>
          <a:p>
            <a:pPr>
              <a:buNone/>
            </a:pPr>
            <a:r>
              <a:rPr lang="en-GB" sz="2400" dirty="0"/>
              <a:t>		$num++;</a:t>
            </a:r>
          </a:p>
          <a:p>
            <a:pPr>
              <a:buNone/>
            </a:pPr>
            <a:endParaRPr lang="en-GB" sz="2400" dirty="0"/>
          </a:p>
          <a:p>
            <a:pPr>
              <a:buNone/>
            </a:pPr>
            <a:r>
              <a:rPr lang="en-GB" sz="2400" dirty="0"/>
              <a:t>	} while ($</a:t>
            </a:r>
            <a:r>
              <a:rPr lang="en-GB" sz="2400" dirty="0" err="1"/>
              <a:t>num</a:t>
            </a:r>
            <a:r>
              <a:rPr lang="en-GB" sz="2400" dirty="0"/>
              <a:t>&lt;10</a:t>
            </a:r>
            <a:r>
              <a:rPr lang="en-GB" sz="2400" dirty="0" smtClean="0"/>
              <a:t>);</a:t>
            </a:r>
            <a:endParaRPr lang="en-GB" sz="2400" dirty="0"/>
          </a:p>
          <a:p>
            <a:pPr>
              <a:buNone/>
            </a:pPr>
            <a:r>
              <a:rPr lang="en-GB" sz="2400" dirty="0"/>
              <a:t>	?&gt;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 t="7875" r="72882" b="67516"/>
          <a:stretch>
            <a:fillRect/>
          </a:stretch>
        </p:blipFill>
        <p:spPr bwMode="auto">
          <a:xfrm>
            <a:off x="2207568" y="2027048"/>
            <a:ext cx="7687574" cy="39222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</a:t>
            </a:r>
            <a:r>
              <a:rPr lang="en-GB" b="1" dirty="0" smtClean="0"/>
              <a:t>for</a:t>
            </a:r>
            <a:r>
              <a:rPr lang="en-GB" dirty="0" smtClean="0"/>
              <a:t> Statement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GB" sz="2400" dirty="0" smtClean="0"/>
          </a:p>
          <a:p>
            <a:r>
              <a:rPr lang="en-GB" sz="2400" dirty="0" smtClean="0"/>
              <a:t>The </a:t>
            </a:r>
            <a:r>
              <a:rPr lang="en-GB" sz="2400" dirty="0"/>
              <a:t>for statement has following syntax:</a:t>
            </a:r>
          </a:p>
          <a:p>
            <a:pPr>
              <a:buNone/>
            </a:pPr>
            <a:endParaRPr lang="en-GB" sz="2400" dirty="0"/>
          </a:p>
          <a:p>
            <a:pPr>
              <a:buNone/>
            </a:pPr>
            <a:r>
              <a:rPr lang="en-GB" sz="2400" dirty="0"/>
              <a:t>	</a:t>
            </a:r>
            <a:r>
              <a:rPr lang="en-GB" sz="2400" b="1" dirty="0"/>
              <a:t>for (</a:t>
            </a:r>
            <a:r>
              <a:rPr lang="en-GB" sz="2400" b="1" i="1" dirty="0"/>
              <a:t>initialisation expression; test expression; modification expression</a:t>
            </a:r>
            <a:r>
              <a:rPr lang="en-GB" sz="2400" b="1" dirty="0"/>
              <a:t>) {</a:t>
            </a:r>
          </a:p>
          <a:p>
            <a:pPr>
              <a:buNone/>
            </a:pPr>
            <a:r>
              <a:rPr lang="en-GB" sz="2400" b="1" dirty="0"/>
              <a:t>	</a:t>
            </a:r>
            <a:r>
              <a:rPr lang="en-GB" sz="2400" b="1" i="1" dirty="0">
                <a:solidFill>
                  <a:schemeClr val="tx2">
                    <a:lumMod val="75000"/>
                  </a:schemeClr>
                </a:solidFill>
              </a:rPr>
              <a:t>//execute code</a:t>
            </a:r>
          </a:p>
          <a:p>
            <a:pPr>
              <a:buNone/>
            </a:pPr>
            <a:r>
              <a:rPr lang="en-GB" sz="2400" b="1" dirty="0"/>
              <a:t>	}</a:t>
            </a:r>
          </a:p>
          <a:p>
            <a:pPr>
              <a:buNone/>
            </a:pPr>
            <a:endParaRPr lang="en-GB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400" i="1" dirty="0"/>
              <a:t>Initialisation expression </a:t>
            </a:r>
            <a:r>
              <a:rPr lang="en-GB" sz="2400" dirty="0"/>
              <a:t>initialises a counter </a:t>
            </a:r>
            <a:r>
              <a:rPr lang="en-GB" sz="2400" dirty="0" smtClean="0"/>
              <a:t>variable</a:t>
            </a:r>
            <a:endParaRPr lang="en-GB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400" i="1" dirty="0"/>
              <a:t>Test expression </a:t>
            </a:r>
            <a:r>
              <a:rPr lang="en-GB" sz="2400" dirty="0"/>
              <a:t>is test condition for the </a:t>
            </a:r>
            <a:r>
              <a:rPr lang="en-GB" sz="2400" dirty="0" smtClean="0"/>
              <a:t>loop</a:t>
            </a:r>
            <a:endParaRPr lang="en-GB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400" i="1" dirty="0"/>
              <a:t>Modification expression </a:t>
            </a:r>
            <a:r>
              <a:rPr lang="en-GB" sz="2400" dirty="0"/>
              <a:t>increments the counter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</a:t>
            </a:r>
            <a:r>
              <a:rPr lang="en-GB" b="1" dirty="0" smtClean="0"/>
              <a:t>for</a:t>
            </a:r>
            <a:r>
              <a:rPr lang="en-GB" dirty="0" smtClean="0"/>
              <a:t> Statement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GB" dirty="0"/>
              <a:t>	</a:t>
            </a:r>
            <a:endParaRPr lang="en-GB" dirty="0" smtClean="0"/>
          </a:p>
          <a:p>
            <a:pPr>
              <a:buNone/>
            </a:pPr>
            <a:r>
              <a:rPr lang="en-GB" dirty="0" smtClean="0"/>
              <a:t>&lt;?</a:t>
            </a:r>
            <a:r>
              <a:rPr lang="en-GB" dirty="0" err="1"/>
              <a:t>php</a:t>
            </a:r>
            <a:endParaRPr lang="en-GB" dirty="0"/>
          </a:p>
          <a:p>
            <a:pPr>
              <a:buNone/>
            </a:pPr>
            <a:r>
              <a:rPr lang="en-GB" dirty="0"/>
              <a:t>	for ($index=1; index&lt;12; index++)</a:t>
            </a:r>
          </a:p>
          <a:p>
            <a:pPr>
              <a:buNone/>
            </a:pPr>
            <a:endParaRPr lang="en-GB" dirty="0"/>
          </a:p>
          <a:p>
            <a:pPr>
              <a:buNone/>
            </a:pPr>
            <a:r>
              <a:rPr lang="en-GB" dirty="0"/>
              <a:t>	{</a:t>
            </a:r>
          </a:p>
          <a:p>
            <a:pPr>
              <a:buNone/>
            </a:pPr>
            <a:r>
              <a:rPr lang="en-GB" dirty="0"/>
              <a:t>	 echo “$index times 4 is”.($index*4).”&lt;</a:t>
            </a:r>
            <a:r>
              <a:rPr lang="en-GB" dirty="0" err="1"/>
              <a:t>br</a:t>
            </a:r>
            <a:r>
              <a:rPr lang="en-GB" dirty="0"/>
              <a:t>/&gt;”;</a:t>
            </a:r>
          </a:p>
          <a:p>
            <a:pPr>
              <a:buNone/>
            </a:pPr>
            <a:r>
              <a:rPr lang="en-GB" dirty="0"/>
              <a:t>	}</a:t>
            </a:r>
          </a:p>
          <a:p>
            <a:pPr>
              <a:buNone/>
            </a:pPr>
            <a:r>
              <a:rPr lang="en-GB" dirty="0"/>
              <a:t>	?&gt;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t="63687" r="68182" b="7641"/>
          <a:stretch>
            <a:fillRect/>
          </a:stretch>
        </p:blipFill>
        <p:spPr bwMode="auto">
          <a:xfrm>
            <a:off x="2207568" y="2060848"/>
            <a:ext cx="7675048" cy="38884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if Statement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 smtClean="0"/>
          </a:p>
          <a:p>
            <a:r>
              <a:rPr lang="en-GB" dirty="0" smtClean="0"/>
              <a:t>The </a:t>
            </a:r>
            <a:r>
              <a:rPr lang="en-GB" dirty="0"/>
              <a:t>if statement is a way of controlling executing of code</a:t>
            </a:r>
          </a:p>
          <a:p>
            <a:endParaRPr lang="en-GB" dirty="0"/>
          </a:p>
          <a:p>
            <a:r>
              <a:rPr lang="en-GB" dirty="0"/>
              <a:t>It has the following syntax</a:t>
            </a:r>
          </a:p>
          <a:p>
            <a:endParaRPr lang="en-GB" dirty="0"/>
          </a:p>
          <a:p>
            <a:pPr>
              <a:buNone/>
            </a:pPr>
            <a:r>
              <a:rPr lang="en-GB" dirty="0"/>
              <a:t>	</a:t>
            </a:r>
            <a:r>
              <a:rPr lang="en-GB" b="1" dirty="0"/>
              <a:t>if (expression) {</a:t>
            </a:r>
          </a:p>
          <a:p>
            <a:pPr>
              <a:buNone/>
            </a:pPr>
            <a:r>
              <a:rPr lang="en-GB" b="1" dirty="0"/>
              <a:t>	</a:t>
            </a:r>
            <a:r>
              <a:rPr lang="en-GB" b="1" i="1" dirty="0">
                <a:solidFill>
                  <a:schemeClr val="tx2">
                    <a:lumMod val="75000"/>
                  </a:schemeClr>
                </a:solidFill>
              </a:rPr>
              <a:t>//code to execute if expression evaluates to //true</a:t>
            </a:r>
          </a:p>
          <a:p>
            <a:pPr>
              <a:buNone/>
            </a:pPr>
            <a:r>
              <a:rPr lang="en-GB" b="1" dirty="0"/>
              <a:t>	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</a:t>
            </a:r>
            <a:r>
              <a:rPr lang="en-GB" b="1" dirty="0" smtClean="0"/>
              <a:t>if </a:t>
            </a:r>
            <a:r>
              <a:rPr lang="en-GB" dirty="0" smtClean="0"/>
              <a:t>Statement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GB" dirty="0"/>
              <a:t>	</a:t>
            </a:r>
            <a:r>
              <a:rPr lang="en-GB" b="1" dirty="0"/>
              <a:t>&lt;?</a:t>
            </a:r>
            <a:r>
              <a:rPr lang="en-GB" b="1" dirty="0" err="1"/>
              <a:t>php</a:t>
            </a:r>
            <a:endParaRPr lang="en-GB" b="1" dirty="0"/>
          </a:p>
          <a:p>
            <a:pPr>
              <a:buNone/>
            </a:pPr>
            <a:endParaRPr lang="en-GB" b="1" dirty="0"/>
          </a:p>
          <a:p>
            <a:pPr>
              <a:buNone/>
            </a:pPr>
            <a:r>
              <a:rPr lang="en-GB" b="1" dirty="0"/>
              <a:t>	$temp=27;</a:t>
            </a:r>
          </a:p>
          <a:p>
            <a:pPr>
              <a:buNone/>
            </a:pPr>
            <a:endParaRPr lang="en-GB" b="1" dirty="0"/>
          </a:p>
          <a:p>
            <a:pPr>
              <a:buNone/>
            </a:pPr>
            <a:r>
              <a:rPr lang="en-GB" b="1" dirty="0"/>
              <a:t>	if ($temp&lt;38){</a:t>
            </a:r>
          </a:p>
          <a:p>
            <a:pPr>
              <a:buNone/>
            </a:pPr>
            <a:r>
              <a:rPr lang="en-GB" b="1" dirty="0"/>
              <a:t>		echo “Today is a pleasant day!”;</a:t>
            </a:r>
          </a:p>
          <a:p>
            <a:pPr>
              <a:buNone/>
            </a:pPr>
            <a:endParaRPr lang="en-GB" b="1" dirty="0"/>
          </a:p>
          <a:p>
            <a:pPr>
              <a:buNone/>
            </a:pPr>
            <a:r>
              <a:rPr lang="en-GB" b="1" dirty="0"/>
              <a:t>	}</a:t>
            </a:r>
          </a:p>
          <a:p>
            <a:pPr>
              <a:buNone/>
            </a:pPr>
            <a:r>
              <a:rPr lang="en-GB" b="1" dirty="0"/>
              <a:t>	?&gt;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1800" dirty="0"/>
              <a:t>When</a:t>
            </a:r>
            <a:r>
              <a:rPr lang="en-GB" dirty="0"/>
              <a:t> working with the if statement you can define alternative block code by adding the else clause</a:t>
            </a:r>
          </a:p>
          <a:p>
            <a:endParaRPr lang="en-GB" dirty="0"/>
          </a:p>
          <a:p>
            <a:pPr>
              <a:buNone/>
            </a:pPr>
            <a:r>
              <a:rPr lang="en-GB" dirty="0"/>
              <a:t>	</a:t>
            </a:r>
            <a:r>
              <a:rPr lang="en-GB" b="1" dirty="0"/>
              <a:t>if (expression) {</a:t>
            </a:r>
          </a:p>
          <a:p>
            <a:pPr>
              <a:buNone/>
            </a:pPr>
            <a:r>
              <a:rPr lang="en-GB" b="1" dirty="0"/>
              <a:t>	</a:t>
            </a:r>
            <a:r>
              <a:rPr lang="en-GB" b="1" i="1" dirty="0">
                <a:solidFill>
                  <a:schemeClr val="tx2">
                    <a:lumMod val="75000"/>
                  </a:schemeClr>
                </a:solidFill>
              </a:rPr>
              <a:t>//code to execute if the expression evaluates to true</a:t>
            </a:r>
          </a:p>
          <a:p>
            <a:pPr>
              <a:buNone/>
            </a:pPr>
            <a:r>
              <a:rPr lang="en-GB" b="1" dirty="0"/>
              <a:t>	}</a:t>
            </a:r>
          </a:p>
          <a:p>
            <a:pPr>
              <a:buNone/>
            </a:pPr>
            <a:endParaRPr lang="en-GB" b="1" dirty="0"/>
          </a:p>
          <a:p>
            <a:pPr>
              <a:buNone/>
            </a:pPr>
            <a:r>
              <a:rPr lang="en-GB" b="1" dirty="0"/>
              <a:t>	else {</a:t>
            </a:r>
          </a:p>
          <a:p>
            <a:pPr>
              <a:buNone/>
            </a:pPr>
            <a:r>
              <a:rPr lang="en-GB" b="1" dirty="0"/>
              <a:t>	</a:t>
            </a:r>
            <a:r>
              <a:rPr lang="en-GB" b="1" i="1" dirty="0">
                <a:solidFill>
                  <a:schemeClr val="tx2">
                    <a:lumMod val="75000"/>
                  </a:schemeClr>
                </a:solidFill>
              </a:rPr>
              <a:t>//code to execute in all other cases</a:t>
            </a:r>
          </a:p>
          <a:p>
            <a:pPr>
              <a:buNone/>
            </a:pPr>
            <a:r>
              <a:rPr lang="en-GB" b="1" dirty="0"/>
              <a:t>	}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the </a:t>
            </a:r>
            <a:r>
              <a:rPr lang="en-GB" b="1" dirty="0"/>
              <a:t>else</a:t>
            </a:r>
            <a:r>
              <a:rPr lang="en-GB" dirty="0"/>
              <a:t> Clause with </a:t>
            </a:r>
            <a:r>
              <a:rPr lang="en-GB" b="1" dirty="0"/>
              <a:t>if </a:t>
            </a:r>
            <a:r>
              <a:rPr lang="en-GB" dirty="0"/>
              <a:t>Statement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GB" dirty="0"/>
              <a:t>	</a:t>
            </a:r>
            <a:endParaRPr lang="en-GB" dirty="0" smtClean="0"/>
          </a:p>
          <a:p>
            <a:pPr>
              <a:buNone/>
            </a:pPr>
            <a:r>
              <a:rPr lang="en-GB" b="1" dirty="0" smtClean="0"/>
              <a:t>&lt;?</a:t>
            </a:r>
            <a:r>
              <a:rPr lang="en-GB" b="1" dirty="0" err="1"/>
              <a:t>php</a:t>
            </a:r>
            <a:endParaRPr lang="en-GB" b="1" dirty="0"/>
          </a:p>
          <a:p>
            <a:pPr>
              <a:buNone/>
            </a:pPr>
            <a:r>
              <a:rPr lang="en-GB" b="1" dirty="0"/>
              <a:t>	$temp=27;</a:t>
            </a:r>
          </a:p>
          <a:p>
            <a:pPr>
              <a:buNone/>
            </a:pPr>
            <a:r>
              <a:rPr lang="en-GB" b="1" dirty="0"/>
              <a:t>	if ($temp&lt;38){</a:t>
            </a:r>
          </a:p>
          <a:p>
            <a:pPr>
              <a:buNone/>
            </a:pPr>
            <a:r>
              <a:rPr lang="en-GB" b="1" dirty="0"/>
              <a:t>		echo “Today is a pleasant day!”;</a:t>
            </a:r>
          </a:p>
          <a:p>
            <a:pPr>
              <a:buNone/>
            </a:pPr>
            <a:r>
              <a:rPr lang="en-GB" b="1" dirty="0"/>
              <a:t>	}</a:t>
            </a:r>
          </a:p>
          <a:p>
            <a:pPr>
              <a:buNone/>
            </a:pPr>
            <a:r>
              <a:rPr lang="en-GB" b="1" dirty="0"/>
              <a:t>	else {</a:t>
            </a:r>
          </a:p>
          <a:p>
            <a:pPr>
              <a:buNone/>
            </a:pPr>
            <a:r>
              <a:rPr lang="en-GB" b="1" dirty="0"/>
              <a:t>		 echo “Today is not a pleasant day!”;</a:t>
            </a:r>
          </a:p>
          <a:p>
            <a:pPr>
              <a:buNone/>
            </a:pPr>
            <a:r>
              <a:rPr lang="en-GB" b="1" dirty="0"/>
              <a:t>	?&gt;</a:t>
            </a:r>
          </a:p>
          <a:p>
            <a:pPr>
              <a:buNone/>
            </a:pP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the </a:t>
            </a:r>
            <a:r>
              <a:rPr lang="en-GB" b="1" dirty="0"/>
              <a:t>else</a:t>
            </a:r>
            <a:r>
              <a:rPr lang="en-GB" dirty="0"/>
              <a:t> Clause with </a:t>
            </a:r>
            <a:r>
              <a:rPr lang="en-GB" b="1" dirty="0"/>
              <a:t>if </a:t>
            </a:r>
            <a:r>
              <a:rPr lang="en-GB" dirty="0"/>
              <a:t>Statement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Using the </a:t>
            </a:r>
            <a:r>
              <a:rPr lang="en-GB" b="1" dirty="0" err="1" smtClean="0"/>
              <a:t>elseif</a:t>
            </a:r>
            <a:r>
              <a:rPr lang="en-GB" dirty="0" smtClean="0"/>
              <a:t> Clause with </a:t>
            </a:r>
            <a:r>
              <a:rPr lang="en-GB" b="1" dirty="0" smtClean="0"/>
              <a:t>if </a:t>
            </a:r>
            <a:r>
              <a:rPr lang="en-GB" dirty="0" smtClean="0"/>
              <a:t>Statement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/>
              <a:t>You can use an </a:t>
            </a:r>
            <a:r>
              <a:rPr lang="en-GB" b="1" dirty="0"/>
              <a:t>if</a:t>
            </a:r>
            <a:r>
              <a:rPr lang="en-GB" dirty="0"/>
              <a:t>…..</a:t>
            </a:r>
            <a:r>
              <a:rPr lang="en-GB" b="1" dirty="0" err="1"/>
              <a:t>elseif</a:t>
            </a:r>
            <a:r>
              <a:rPr lang="en-GB" dirty="0"/>
              <a:t>….</a:t>
            </a:r>
            <a:r>
              <a:rPr lang="en-GB" b="1" dirty="0"/>
              <a:t>else</a:t>
            </a:r>
            <a:r>
              <a:rPr lang="en-GB" dirty="0"/>
              <a:t> clause to test multiple expressions</a:t>
            </a:r>
          </a:p>
          <a:p>
            <a:pPr>
              <a:buNone/>
            </a:pPr>
            <a:r>
              <a:rPr lang="en-GB" dirty="0"/>
              <a:t>	</a:t>
            </a:r>
            <a:r>
              <a:rPr lang="en-GB" b="1" dirty="0"/>
              <a:t>if (expression) {</a:t>
            </a:r>
          </a:p>
          <a:p>
            <a:pPr>
              <a:buNone/>
            </a:pPr>
            <a:r>
              <a:rPr lang="en-GB" b="1" dirty="0"/>
              <a:t>	</a:t>
            </a:r>
            <a:r>
              <a:rPr lang="en-GB" b="1" i="1" dirty="0">
                <a:solidFill>
                  <a:schemeClr val="tx2">
                    <a:lumMod val="75000"/>
                  </a:schemeClr>
                </a:solidFill>
              </a:rPr>
              <a:t>//code to execute if the expression evaluates to true</a:t>
            </a:r>
          </a:p>
          <a:p>
            <a:pPr>
              <a:buNone/>
            </a:pPr>
            <a:r>
              <a:rPr lang="en-GB" b="1" dirty="0"/>
              <a:t>	}</a:t>
            </a:r>
          </a:p>
          <a:p>
            <a:pPr>
              <a:buNone/>
            </a:pPr>
            <a:r>
              <a:rPr lang="en-GB" b="1" dirty="0"/>
              <a:t>	</a:t>
            </a:r>
            <a:r>
              <a:rPr lang="en-GB" b="1" dirty="0" err="1"/>
              <a:t>elseif</a:t>
            </a:r>
            <a:r>
              <a:rPr lang="en-GB" b="1" dirty="0"/>
              <a:t> (another expression) {</a:t>
            </a:r>
          </a:p>
          <a:p>
            <a:pPr>
              <a:buNone/>
            </a:pPr>
            <a:r>
              <a:rPr lang="en-GB" b="1" dirty="0"/>
              <a:t>	</a:t>
            </a:r>
            <a:r>
              <a:rPr lang="en-GB" b="1" i="1" dirty="0">
                <a:solidFill>
                  <a:schemeClr val="tx2">
                    <a:lumMod val="75000"/>
                  </a:schemeClr>
                </a:solidFill>
              </a:rPr>
              <a:t>//code to execute if the previous expression failed and this //one evaluates to true</a:t>
            </a:r>
          </a:p>
          <a:p>
            <a:pPr>
              <a:buNone/>
            </a:pPr>
            <a:r>
              <a:rPr lang="en-GB" b="1" dirty="0"/>
              <a:t>	else {</a:t>
            </a:r>
          </a:p>
          <a:p>
            <a:pPr>
              <a:buNone/>
            </a:pPr>
            <a:r>
              <a:rPr lang="en-GB" b="1" dirty="0"/>
              <a:t>	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//code to execute in all other cases</a:t>
            </a:r>
          </a:p>
          <a:p>
            <a:pPr>
              <a:buNone/>
            </a:pPr>
            <a:r>
              <a:rPr lang="en-GB" b="1" dirty="0"/>
              <a:t>	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Using the </a:t>
            </a:r>
            <a:r>
              <a:rPr lang="en-GB" b="1" dirty="0" err="1" smtClean="0"/>
              <a:t>elseif</a:t>
            </a:r>
            <a:r>
              <a:rPr lang="en-GB" dirty="0" smtClean="0"/>
              <a:t> Clause with </a:t>
            </a:r>
            <a:r>
              <a:rPr lang="en-GB" b="1" dirty="0" smtClean="0"/>
              <a:t>if </a:t>
            </a:r>
            <a:r>
              <a:rPr lang="en-GB" dirty="0" smtClean="0"/>
              <a:t>Statement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72816"/>
            <a:ext cx="8229600" cy="4637112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GB" sz="2400" b="1" dirty="0"/>
              <a:t>&lt;?</a:t>
            </a:r>
            <a:r>
              <a:rPr lang="en-GB" sz="2400" b="1" dirty="0" err="1"/>
              <a:t>php</a:t>
            </a:r>
            <a:endParaRPr lang="en-GB" sz="2400" b="1" dirty="0"/>
          </a:p>
          <a:p>
            <a:pPr>
              <a:buNone/>
            </a:pPr>
            <a:r>
              <a:rPr lang="en-GB" sz="2400" b="1" dirty="0"/>
              <a:t>	$temp=21;</a:t>
            </a:r>
          </a:p>
          <a:p>
            <a:pPr>
              <a:buNone/>
            </a:pPr>
            <a:r>
              <a:rPr lang="en-GB" sz="2400" b="1" dirty="0"/>
              <a:t>	if ($temp==21){</a:t>
            </a:r>
          </a:p>
          <a:p>
            <a:pPr>
              <a:buNone/>
            </a:pPr>
            <a:r>
              <a:rPr lang="en-GB" sz="2400" b="1" dirty="0"/>
              <a:t>		echo “Temperature is room temperature”;</a:t>
            </a:r>
          </a:p>
          <a:p>
            <a:pPr>
              <a:buNone/>
            </a:pPr>
            <a:r>
              <a:rPr lang="en-GB" sz="2400" b="1" dirty="0"/>
              <a:t>	}</a:t>
            </a:r>
          </a:p>
          <a:p>
            <a:pPr>
              <a:buNone/>
            </a:pPr>
            <a:r>
              <a:rPr lang="en-GB" sz="2400" b="1" dirty="0"/>
              <a:t>	</a:t>
            </a:r>
            <a:r>
              <a:rPr lang="en-GB" sz="2400" b="1" dirty="0" err="1"/>
              <a:t>elseif</a:t>
            </a:r>
            <a:r>
              <a:rPr lang="en-GB" sz="2400" b="1" dirty="0"/>
              <a:t> ($temp&gt;21 ){</a:t>
            </a:r>
          </a:p>
          <a:p>
            <a:pPr>
              <a:buNone/>
            </a:pPr>
            <a:r>
              <a:rPr lang="en-GB" sz="2400" b="1" dirty="0"/>
              <a:t>		 echo “Today is a warm day!”;</a:t>
            </a:r>
          </a:p>
          <a:p>
            <a:pPr>
              <a:buNone/>
            </a:pPr>
            <a:r>
              <a:rPr lang="en-GB" sz="2400" b="1" dirty="0"/>
              <a:t>	}</a:t>
            </a:r>
          </a:p>
          <a:p>
            <a:pPr>
              <a:buNone/>
            </a:pPr>
            <a:r>
              <a:rPr lang="en-GB" sz="2400" b="1" dirty="0"/>
              <a:t>	else {</a:t>
            </a:r>
          </a:p>
          <a:p>
            <a:pPr>
              <a:buNone/>
            </a:pPr>
            <a:r>
              <a:rPr lang="en-GB" sz="2400" b="1" dirty="0"/>
              <a:t>		echo “Today is a cold day”;</a:t>
            </a:r>
          </a:p>
          <a:p>
            <a:pPr>
              <a:buNone/>
            </a:pPr>
            <a:r>
              <a:rPr lang="en-GB" sz="2400" b="1" dirty="0"/>
              <a:t>		}</a:t>
            </a:r>
          </a:p>
          <a:p>
            <a:pPr>
              <a:buNone/>
            </a:pPr>
            <a:r>
              <a:rPr lang="en-GB" sz="2400" b="1" dirty="0"/>
              <a:t>	?&gt;</a:t>
            </a:r>
          </a:p>
          <a:p>
            <a:endParaRPr lang="en-GB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</a:t>
            </a:r>
            <a:r>
              <a:rPr lang="en-GB" b="1" dirty="0" smtClean="0"/>
              <a:t>switch</a:t>
            </a:r>
            <a:r>
              <a:rPr lang="en-GB" dirty="0" smtClean="0"/>
              <a:t> statement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The </a:t>
            </a:r>
            <a:r>
              <a:rPr lang="en-GB" sz="2000" b="1" dirty="0"/>
              <a:t>switch</a:t>
            </a:r>
            <a:r>
              <a:rPr lang="en-GB" sz="2000" dirty="0"/>
              <a:t> statement is an alternative way of changing flow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A </a:t>
            </a:r>
            <a:r>
              <a:rPr lang="en-GB" sz="2000" b="1" dirty="0"/>
              <a:t>switch</a:t>
            </a:r>
            <a:r>
              <a:rPr lang="en-GB" sz="2000" dirty="0"/>
              <a:t> statement evaluates only one expression in a list of expressions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The </a:t>
            </a:r>
            <a:r>
              <a:rPr lang="en-GB" sz="2000" b="1" dirty="0"/>
              <a:t>switch</a:t>
            </a:r>
            <a:r>
              <a:rPr lang="en-GB" sz="2000" dirty="0"/>
              <a:t> statement has the following syntax:</a:t>
            </a:r>
          </a:p>
          <a:p>
            <a:pPr>
              <a:buNone/>
            </a:pPr>
            <a:r>
              <a:rPr lang="en-GB" sz="2000" dirty="0"/>
              <a:t>	</a:t>
            </a:r>
            <a:r>
              <a:rPr lang="en-GB" sz="2000" b="1" dirty="0" smtClean="0"/>
              <a:t>switch </a:t>
            </a:r>
            <a:r>
              <a:rPr lang="en-GB" sz="2000" b="1" dirty="0"/>
              <a:t>(expression) {</a:t>
            </a:r>
          </a:p>
          <a:p>
            <a:pPr>
              <a:buNone/>
            </a:pPr>
            <a:r>
              <a:rPr lang="en-GB" sz="2000" b="1" dirty="0"/>
              <a:t>	case result1:</a:t>
            </a:r>
          </a:p>
          <a:p>
            <a:pPr>
              <a:buNone/>
            </a:pPr>
            <a:r>
              <a:rPr lang="en-GB" sz="2000" b="1" dirty="0"/>
              <a:t>	</a:t>
            </a:r>
            <a:r>
              <a:rPr lang="en-GB" sz="2000" b="1" i="1" dirty="0">
                <a:solidFill>
                  <a:schemeClr val="tx2">
                    <a:lumMod val="75000"/>
                  </a:schemeClr>
                </a:solidFill>
              </a:rPr>
              <a:t>//execute this if expression results in results1</a:t>
            </a:r>
          </a:p>
          <a:p>
            <a:pPr>
              <a:buNone/>
            </a:pPr>
            <a:r>
              <a:rPr lang="en-GB" sz="2000" b="1" dirty="0"/>
              <a:t>	break;</a:t>
            </a:r>
          </a:p>
          <a:p>
            <a:pPr>
              <a:buNone/>
            </a:pPr>
            <a:r>
              <a:rPr lang="en-GB" sz="2000" b="1" dirty="0"/>
              <a:t>	default:</a:t>
            </a:r>
          </a:p>
          <a:p>
            <a:pPr>
              <a:buNone/>
            </a:pPr>
            <a:r>
              <a:rPr lang="en-GB" sz="2000" b="1" dirty="0"/>
              <a:t>	</a:t>
            </a:r>
            <a:r>
              <a:rPr lang="en-GB" sz="2000" b="1" i="1" dirty="0">
                <a:solidFill>
                  <a:schemeClr val="tx2">
                    <a:lumMod val="75000"/>
                  </a:schemeClr>
                </a:solidFill>
              </a:rPr>
              <a:t>//execute this if no break statement has been encountered hitherto</a:t>
            </a:r>
          </a:p>
          <a:p>
            <a:pPr>
              <a:buNone/>
            </a:pPr>
            <a:r>
              <a:rPr lang="en-GB" sz="2000" b="1" dirty="0"/>
              <a:t>	}</a:t>
            </a:r>
          </a:p>
          <a:p>
            <a:pPr>
              <a:buNone/>
            </a:pPr>
            <a:endParaRPr lang="en-GB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1897</TotalTime>
  <Words>396</Words>
  <Application>Microsoft Office PowerPoint</Application>
  <PresentationFormat>Widescreen</PresentationFormat>
  <Paragraphs>235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Retrospect</vt:lpstr>
      <vt:lpstr>Web Development: Dynamically Generated Content</vt:lpstr>
      <vt:lpstr>Logical Operators</vt:lpstr>
      <vt:lpstr>The if Statement</vt:lpstr>
      <vt:lpstr>The if Statement</vt:lpstr>
      <vt:lpstr>Using the else Clause with if Statement</vt:lpstr>
      <vt:lpstr>Using the else Clause with if Statement</vt:lpstr>
      <vt:lpstr>Using the elseif Clause with if Statement</vt:lpstr>
      <vt:lpstr>Using the elseif Clause with if Statement</vt:lpstr>
      <vt:lpstr>The switch statement</vt:lpstr>
      <vt:lpstr>The switch statement</vt:lpstr>
      <vt:lpstr>What are Arrays?</vt:lpstr>
      <vt:lpstr>Creating Arrays</vt:lpstr>
      <vt:lpstr>Numeric Arrays</vt:lpstr>
      <vt:lpstr>Numeric Arrays</vt:lpstr>
      <vt:lpstr>Associative Arrays</vt:lpstr>
      <vt:lpstr>Associative Arrays</vt:lpstr>
      <vt:lpstr>Multidimensional Arrays</vt:lpstr>
      <vt:lpstr>Sorting Arrays</vt:lpstr>
      <vt:lpstr>Loops</vt:lpstr>
      <vt:lpstr>The while Statement</vt:lpstr>
      <vt:lpstr>The while Statement</vt:lpstr>
      <vt:lpstr>PowerPoint Presentation</vt:lpstr>
      <vt:lpstr>The do….while Statement</vt:lpstr>
      <vt:lpstr>The do….while Statement</vt:lpstr>
      <vt:lpstr>PowerPoint Presentation</vt:lpstr>
      <vt:lpstr>The for Statement</vt:lpstr>
      <vt:lpstr>The for Statement</vt:lpstr>
      <vt:lpstr>PowerPoint Presentation</vt:lpstr>
    </vt:vector>
  </TitlesOfParts>
  <Company>Aberdeen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RM</dc:creator>
  <cp:lastModifiedBy>ANDERSON ZACHARY</cp:lastModifiedBy>
  <cp:revision>125</cp:revision>
  <dcterms:created xsi:type="dcterms:W3CDTF">2011-02-08T15:13:44Z</dcterms:created>
  <dcterms:modified xsi:type="dcterms:W3CDTF">2016-01-22T14:25:46Z</dcterms:modified>
</cp:coreProperties>
</file>