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91" r:id="rId15"/>
    <p:sldId id="292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69" r:id="rId25"/>
    <p:sldId id="287" r:id="rId26"/>
    <p:sldId id="272" r:id="rId27"/>
    <p:sldId id="295" r:id="rId28"/>
    <p:sldId id="273" r:id="rId29"/>
    <p:sldId id="275" r:id="rId30"/>
    <p:sldId id="276" r:id="rId31"/>
    <p:sldId id="277" r:id="rId32"/>
    <p:sldId id="278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3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11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1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6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6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1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04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6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11D8A7-04C3-4A7F-83E3-AF0ACB28BF2F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62C4B4-FDE3-447E-A3BD-27ACD8810D9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Web </a:t>
            </a:r>
            <a:r>
              <a:rPr lang="en-GB" dirty="0"/>
              <a:t>Development: Dynamically Generated Content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 to PHP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Globals</a:t>
            </a:r>
            <a:r>
              <a:rPr lang="en-GB" dirty="0" smtClean="0"/>
              <a:t> and </a:t>
            </a:r>
            <a:r>
              <a:rPr lang="en-GB" dirty="0" err="1" smtClean="0"/>
              <a:t>Superglobals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Variables </a:t>
            </a:r>
            <a:r>
              <a:rPr lang="en-GB" dirty="0"/>
              <a:t>can be declared as global variables within a script of function</a:t>
            </a:r>
          </a:p>
          <a:p>
            <a:endParaRPr lang="en-GB" dirty="0"/>
          </a:p>
          <a:p>
            <a:r>
              <a:rPr lang="en-GB" dirty="0"/>
              <a:t>If variable is declared as global in two different scripts then the two scripts are connected </a:t>
            </a:r>
          </a:p>
          <a:p>
            <a:endParaRPr lang="en-GB" dirty="0"/>
          </a:p>
          <a:p>
            <a:r>
              <a:rPr lang="en-GB" dirty="0"/>
              <a:t>There will only be one value shared by the two 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Globals</a:t>
            </a:r>
            <a:r>
              <a:rPr lang="en-GB" dirty="0" smtClean="0"/>
              <a:t> and </a:t>
            </a:r>
            <a:r>
              <a:rPr lang="en-GB" dirty="0" err="1" smtClean="0"/>
              <a:t>Superglobals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PHP has predefined variables called </a:t>
            </a:r>
            <a:r>
              <a:rPr lang="en-GB" sz="2400" dirty="0" err="1"/>
              <a:t>superglobals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These variables are always present and their values are available to all your 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</a:t>
            </a:r>
            <a:r>
              <a:rPr lang="en-GB" dirty="0" err="1" smtClean="0"/>
              <a:t>Superglobals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GB" dirty="0" smtClean="0"/>
          </a:p>
          <a:p>
            <a:r>
              <a:rPr lang="en-GB" dirty="0" smtClean="0"/>
              <a:t>$_</a:t>
            </a:r>
            <a:r>
              <a:rPr lang="en-GB" dirty="0"/>
              <a:t>GET – contains any variables provided to a script through the GET method</a:t>
            </a:r>
          </a:p>
          <a:p>
            <a:endParaRPr lang="en-GB" dirty="0"/>
          </a:p>
          <a:p>
            <a:r>
              <a:rPr lang="en-GB" dirty="0"/>
              <a:t>$_POST – contains any variables provided to a script through the POST method</a:t>
            </a:r>
          </a:p>
          <a:p>
            <a:endParaRPr lang="en-GB" dirty="0"/>
          </a:p>
          <a:p>
            <a:r>
              <a:rPr lang="en-GB" dirty="0"/>
              <a:t>$_COOKIE contains any variables provided to a script through a cookie</a:t>
            </a:r>
          </a:p>
          <a:p>
            <a:endParaRPr lang="en-GB" dirty="0"/>
          </a:p>
          <a:p>
            <a:r>
              <a:rPr lang="en-GB" dirty="0"/>
              <a:t>$_FILES contains any variables provided to a script through file uploads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</a:t>
            </a:r>
            <a:r>
              <a:rPr lang="en-GB" dirty="0" err="1" smtClean="0"/>
              <a:t>Superglobals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$_</a:t>
            </a:r>
            <a:r>
              <a:rPr lang="en-GB" dirty="0"/>
              <a:t>SERVER contains information such as headers, file paths, and script locations</a:t>
            </a:r>
          </a:p>
          <a:p>
            <a:endParaRPr lang="en-GB" dirty="0"/>
          </a:p>
          <a:p>
            <a:r>
              <a:rPr lang="en-GB" dirty="0"/>
              <a:t>$_ENV contains any variables provided to a script as part of the server environment</a:t>
            </a:r>
          </a:p>
          <a:p>
            <a:endParaRPr lang="en-GB" dirty="0"/>
          </a:p>
          <a:p>
            <a:r>
              <a:rPr lang="en-GB" dirty="0"/>
              <a:t>$_REQUEST contains any variables provided to a script through any user input mechanism</a:t>
            </a:r>
          </a:p>
          <a:p>
            <a:endParaRPr lang="en-GB" dirty="0"/>
          </a:p>
          <a:p>
            <a:r>
              <a:rPr lang="en-GB" dirty="0"/>
              <a:t>$_SESSION contains any variables that are currently registered in a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5594"/>
          </a:xfrm>
        </p:spPr>
        <p:txBody>
          <a:bodyPr>
            <a:normAutofit fontScale="92500" lnSpcReduction="10000"/>
          </a:bodyPr>
          <a:lstStyle/>
          <a:p>
            <a:endParaRPr lang="en-GB" sz="2000" dirty="0" smtClean="0"/>
          </a:p>
          <a:p>
            <a:r>
              <a:rPr lang="en-GB" sz="2000" dirty="0" smtClean="0"/>
              <a:t>A </a:t>
            </a:r>
            <a:r>
              <a:rPr lang="en-GB" sz="2000" dirty="0"/>
              <a:t>string is a collection of characters, numbers, letters enclosed in quotes</a:t>
            </a:r>
          </a:p>
          <a:p>
            <a:r>
              <a:rPr lang="en-GB" sz="2000" dirty="0"/>
              <a:t>For example</a:t>
            </a:r>
          </a:p>
          <a:p>
            <a:pPr lvl="1"/>
            <a:r>
              <a:rPr lang="en-GB" sz="2000" dirty="0"/>
              <a:t>“Interactive Media”</a:t>
            </a:r>
          </a:p>
          <a:p>
            <a:pPr lvl="1"/>
            <a:r>
              <a:rPr lang="en-GB" sz="2000" dirty="0"/>
              <a:t>“Dynamic Websites”</a:t>
            </a:r>
          </a:p>
          <a:p>
            <a:r>
              <a:rPr lang="en-GB" sz="2000" dirty="0"/>
              <a:t>To make a string assign it a variable name</a:t>
            </a:r>
          </a:p>
          <a:p>
            <a:pPr lvl="1">
              <a:buNone/>
            </a:pPr>
            <a:r>
              <a:rPr lang="en-GB" sz="2000" b="1" dirty="0"/>
              <a:t>$name=“Jimmy”</a:t>
            </a:r>
          </a:p>
          <a:p>
            <a:pPr lvl="1"/>
            <a:endParaRPr lang="en-GB" sz="2000" dirty="0"/>
          </a:p>
          <a:p>
            <a:r>
              <a:rPr lang="en-GB" sz="2000" dirty="0"/>
              <a:t>To create a string you can use single or double quotes</a:t>
            </a:r>
          </a:p>
          <a:p>
            <a:r>
              <a:rPr lang="en-GB" sz="2000" dirty="0"/>
              <a:t>A string can be printed using echo() or print()</a:t>
            </a:r>
          </a:p>
          <a:p>
            <a:pPr lvl="1">
              <a:buNone/>
            </a:pPr>
            <a:r>
              <a:rPr lang="en-GB" sz="2000" b="1" dirty="0"/>
              <a:t>echo $name</a:t>
            </a:r>
          </a:p>
          <a:p>
            <a:pPr lvl="1"/>
            <a:r>
              <a:rPr lang="en-GB" sz="2000" dirty="0"/>
              <a:t>Or</a:t>
            </a:r>
          </a:p>
          <a:p>
            <a:pPr lvl="1">
              <a:buNone/>
            </a:pPr>
            <a:r>
              <a:rPr lang="en-GB" sz="2000" b="1" dirty="0"/>
              <a:t>echo “HND Interactive Media”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Concatenating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append a string at the end of another you can use the concatenation operator which is the period(.)</a:t>
            </a:r>
          </a:p>
          <a:p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$</a:t>
            </a:r>
            <a:r>
              <a:rPr lang="en-GB" b="1" dirty="0" err="1"/>
              <a:t>first_name</a:t>
            </a:r>
            <a:r>
              <a:rPr lang="en-GB" b="1" dirty="0"/>
              <a:t>=“Jack”;</a:t>
            </a:r>
          </a:p>
          <a:p>
            <a:pPr>
              <a:buNone/>
            </a:pPr>
            <a:r>
              <a:rPr lang="en-GB" b="1" dirty="0"/>
              <a:t>	$</a:t>
            </a:r>
            <a:r>
              <a:rPr lang="en-GB" b="1" dirty="0" err="1"/>
              <a:t>last_name</a:t>
            </a:r>
            <a:r>
              <a:rPr lang="en-GB" b="1" dirty="0"/>
              <a:t>=“Murray”;</a:t>
            </a:r>
          </a:p>
          <a:p>
            <a:pPr>
              <a:buNone/>
            </a:pPr>
            <a:r>
              <a:rPr lang="en-GB" b="1" dirty="0"/>
              <a:t>	$</a:t>
            </a:r>
            <a:r>
              <a:rPr lang="en-GB" b="1" dirty="0" err="1"/>
              <a:t>full_name</a:t>
            </a:r>
            <a:r>
              <a:rPr lang="en-GB" b="1" dirty="0"/>
              <a:t>= $</a:t>
            </a:r>
            <a:r>
              <a:rPr lang="en-GB" b="1" dirty="0" err="1"/>
              <a:t>first_name</a:t>
            </a:r>
            <a:r>
              <a:rPr lang="en-GB" b="1" dirty="0"/>
              <a:t>. $</a:t>
            </a:r>
            <a:r>
              <a:rPr lang="en-GB" b="1" dirty="0" err="1"/>
              <a:t>last_name</a:t>
            </a:r>
            <a:r>
              <a:rPr lang="en-GB" b="1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PHP </a:t>
            </a:r>
            <a:r>
              <a:rPr lang="en-GB" dirty="0"/>
              <a:t>has several functions to manipulate text(Strings)</a:t>
            </a:r>
          </a:p>
          <a:p>
            <a:endParaRPr lang="en-GB" dirty="0"/>
          </a:p>
          <a:p>
            <a:r>
              <a:rPr lang="en-GB" dirty="0"/>
              <a:t>You would usually pass a variable by putting it in parentheses</a:t>
            </a:r>
          </a:p>
          <a:p>
            <a:endParaRPr lang="en-GB" dirty="0"/>
          </a:p>
          <a:p>
            <a:r>
              <a:rPr lang="en-GB" dirty="0"/>
              <a:t>The functions can return a value in addition to performing tasks</a:t>
            </a:r>
          </a:p>
          <a:p>
            <a:endParaRPr lang="en-GB" dirty="0"/>
          </a:p>
          <a:p>
            <a:r>
              <a:rPr lang="en-GB" dirty="0"/>
              <a:t>Functions do not start with a dollar sign and are immediately followed by parentheses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Functions –</a:t>
            </a:r>
            <a:r>
              <a:rPr lang="en-GB" dirty="0" err="1" smtClean="0"/>
              <a:t>strlen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function </a:t>
            </a:r>
            <a:r>
              <a:rPr lang="en-GB" b="1" dirty="0" err="1"/>
              <a:t>strlen</a:t>
            </a:r>
            <a:r>
              <a:rPr lang="en-GB" b="1" dirty="0"/>
              <a:t>()</a:t>
            </a:r>
            <a:r>
              <a:rPr lang="en-GB" dirty="0"/>
              <a:t> returns the length of a string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>
              <a:buNone/>
            </a:pPr>
            <a:r>
              <a:rPr lang="en-GB" b="1" dirty="0"/>
              <a:t>		$</a:t>
            </a:r>
            <a:r>
              <a:rPr lang="en-GB" b="1" dirty="0" err="1"/>
              <a:t>the_var</a:t>
            </a:r>
            <a:r>
              <a:rPr lang="en-GB" b="1" dirty="0"/>
              <a:t>=“HND Interactive Media”;</a:t>
            </a:r>
          </a:p>
          <a:p>
            <a:pPr>
              <a:buNone/>
            </a:pPr>
            <a:r>
              <a:rPr lang="en-GB" b="1" dirty="0"/>
              <a:t>		echo </a:t>
            </a:r>
            <a:r>
              <a:rPr lang="en-GB" b="1" dirty="0" err="1"/>
              <a:t>strlen</a:t>
            </a:r>
            <a:r>
              <a:rPr lang="en-GB" b="1" dirty="0"/>
              <a:t>($</a:t>
            </a:r>
            <a:r>
              <a:rPr lang="en-GB" b="1" dirty="0" err="1"/>
              <a:t>the_var</a:t>
            </a:r>
            <a:r>
              <a:rPr lang="en-GB" b="1" dirty="0"/>
              <a:t>);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</a:t>
            </a:r>
            <a:r>
              <a:rPr lang="en-GB" dirty="0" err="1" smtClean="0"/>
              <a:t>htmlspecialchars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function </a:t>
            </a:r>
            <a:r>
              <a:rPr lang="en-GB" b="1" dirty="0" err="1"/>
              <a:t>htmlspecialchars</a:t>
            </a:r>
            <a:r>
              <a:rPr lang="en-GB" b="1" dirty="0"/>
              <a:t>()</a:t>
            </a:r>
            <a:r>
              <a:rPr lang="en-GB" dirty="0"/>
              <a:t> takes a string and then converts special characters like &gt;, £ to HTML code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>
              <a:buNone/>
            </a:pPr>
            <a:r>
              <a:rPr lang="en-GB" b="1" dirty="0"/>
              <a:t>		$</a:t>
            </a:r>
            <a:r>
              <a:rPr lang="en-GB" b="1" dirty="0" err="1"/>
              <a:t>the_var</a:t>
            </a:r>
            <a:r>
              <a:rPr lang="en-GB" b="1" dirty="0"/>
              <a:t>=“Audio &amp; Video”;</a:t>
            </a:r>
          </a:p>
          <a:p>
            <a:pPr>
              <a:buNone/>
            </a:pPr>
            <a:r>
              <a:rPr lang="en-GB" b="1" dirty="0"/>
              <a:t>		echo </a:t>
            </a:r>
            <a:r>
              <a:rPr lang="en-GB" b="1" dirty="0" err="1"/>
              <a:t>htmlspecialchars</a:t>
            </a:r>
            <a:r>
              <a:rPr lang="en-GB" b="1" dirty="0"/>
              <a:t>($</a:t>
            </a:r>
            <a:r>
              <a:rPr lang="en-GB" b="1" dirty="0" err="1"/>
              <a:t>the_var</a:t>
            </a:r>
            <a:r>
              <a:rPr lang="en-GB" b="1" dirty="0"/>
              <a:t>);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Functions –</a:t>
            </a:r>
            <a:r>
              <a:rPr lang="en-GB" dirty="0" err="1" smtClean="0"/>
              <a:t>ucfirst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function </a:t>
            </a:r>
            <a:r>
              <a:rPr lang="en-GB" sz="2000" b="1" dirty="0" err="1"/>
              <a:t>ucfirst</a:t>
            </a:r>
            <a:r>
              <a:rPr lang="en-GB" sz="2000" b="1" dirty="0"/>
              <a:t>()</a:t>
            </a:r>
            <a:r>
              <a:rPr lang="en-GB" sz="2000" dirty="0"/>
              <a:t> changes the first character to uppercase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dirty="0"/>
              <a:t>	</a:t>
            </a:r>
            <a:r>
              <a:rPr lang="en-GB" sz="2000" b="1" dirty="0"/>
              <a:t>&lt;?</a:t>
            </a:r>
            <a:r>
              <a:rPr lang="en-GB" sz="2000" b="1" dirty="0" err="1"/>
              <a:t>php</a:t>
            </a:r>
            <a:endParaRPr lang="en-GB" sz="2000" b="1" dirty="0"/>
          </a:p>
          <a:p>
            <a:pPr>
              <a:buNone/>
            </a:pPr>
            <a:r>
              <a:rPr lang="en-GB" sz="2000" b="1" dirty="0"/>
              <a:t>		$</a:t>
            </a:r>
            <a:r>
              <a:rPr lang="en-GB" sz="2000" b="1" dirty="0" err="1"/>
              <a:t>the_var</a:t>
            </a:r>
            <a:r>
              <a:rPr lang="en-GB" sz="2000" b="1" dirty="0"/>
              <a:t>=“interactive Media”;</a:t>
            </a:r>
          </a:p>
          <a:p>
            <a:pPr>
              <a:buNone/>
            </a:pPr>
            <a:r>
              <a:rPr lang="en-GB" sz="2000" b="1" dirty="0"/>
              <a:t>		echo </a:t>
            </a:r>
            <a:r>
              <a:rPr lang="en-GB" sz="2000" b="1" dirty="0" err="1"/>
              <a:t>ucfirst</a:t>
            </a:r>
            <a:r>
              <a:rPr lang="en-GB" sz="2000" b="1" dirty="0"/>
              <a:t>($</a:t>
            </a:r>
            <a:r>
              <a:rPr lang="en-GB" sz="2000" b="1" dirty="0" err="1"/>
              <a:t>the_var</a:t>
            </a:r>
            <a:r>
              <a:rPr lang="en-GB" sz="2000" b="1" dirty="0"/>
              <a:t>);</a:t>
            </a:r>
          </a:p>
          <a:p>
            <a:pPr>
              <a:buNone/>
            </a:pPr>
            <a:endParaRPr lang="en-GB" sz="2000" b="1" dirty="0"/>
          </a:p>
          <a:p>
            <a:pPr>
              <a:buNone/>
            </a:pPr>
            <a:r>
              <a:rPr lang="en-GB" sz="2000" b="1" dirty="0"/>
              <a:t>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Start and End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You need to inform the PHP engine that you want to execute PHP code</a:t>
            </a:r>
          </a:p>
          <a:p>
            <a:endParaRPr lang="en-GB" dirty="0"/>
          </a:p>
          <a:p>
            <a:r>
              <a:rPr lang="en-GB" dirty="0"/>
              <a:t>You can do this using special tags to mark start and end of PHP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Functions –</a:t>
            </a:r>
            <a:r>
              <a:rPr lang="en-GB" dirty="0" err="1" smtClean="0"/>
              <a:t>ucwords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function </a:t>
            </a:r>
            <a:r>
              <a:rPr lang="en-GB" b="1" dirty="0" err="1"/>
              <a:t>ucwords</a:t>
            </a:r>
            <a:r>
              <a:rPr lang="en-GB" b="1" dirty="0"/>
              <a:t>()</a:t>
            </a:r>
            <a:r>
              <a:rPr lang="en-GB" dirty="0"/>
              <a:t> changes the first character of each word to uppercase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>
              <a:buNone/>
            </a:pPr>
            <a:r>
              <a:rPr lang="en-GB" b="1" dirty="0"/>
              <a:t>		$</a:t>
            </a:r>
            <a:r>
              <a:rPr lang="en-GB" b="1" dirty="0" err="1"/>
              <a:t>the_var</a:t>
            </a:r>
            <a:r>
              <a:rPr lang="en-GB" b="1" dirty="0"/>
              <a:t>=“website design and development”;</a:t>
            </a:r>
          </a:p>
          <a:p>
            <a:pPr>
              <a:buNone/>
            </a:pPr>
            <a:r>
              <a:rPr lang="en-GB" b="1" dirty="0"/>
              <a:t>		echo </a:t>
            </a:r>
            <a:r>
              <a:rPr lang="en-GB" b="1" dirty="0" err="1"/>
              <a:t>ucwords</a:t>
            </a:r>
            <a:r>
              <a:rPr lang="en-GB" b="1" dirty="0"/>
              <a:t>($</a:t>
            </a:r>
            <a:r>
              <a:rPr lang="en-GB" b="1" dirty="0" err="1"/>
              <a:t>the_var</a:t>
            </a:r>
            <a:r>
              <a:rPr lang="en-GB" b="1" dirty="0"/>
              <a:t>);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Functions –trim()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function </a:t>
            </a:r>
            <a:r>
              <a:rPr lang="en-GB" b="1" dirty="0"/>
              <a:t>trim()</a:t>
            </a:r>
            <a:r>
              <a:rPr lang="en-GB" dirty="0"/>
              <a:t> removes blank space from the beginning and end of string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>
              <a:buNone/>
            </a:pPr>
            <a:r>
              <a:rPr lang="en-GB" b="1" dirty="0"/>
              <a:t>	$</a:t>
            </a:r>
            <a:r>
              <a:rPr lang="en-GB" b="1" dirty="0" err="1"/>
              <a:t>the_var</a:t>
            </a:r>
            <a:r>
              <a:rPr lang="en-GB" b="1" dirty="0"/>
              <a:t>=“    website design and development   ”;</a:t>
            </a:r>
          </a:p>
          <a:p>
            <a:pPr>
              <a:buNone/>
            </a:pPr>
            <a:r>
              <a:rPr lang="en-GB" b="1" dirty="0"/>
              <a:t>		echo trim($</a:t>
            </a:r>
            <a:r>
              <a:rPr lang="en-GB" b="1" dirty="0" err="1"/>
              <a:t>the_var</a:t>
            </a:r>
            <a:r>
              <a:rPr lang="en-GB" b="1" dirty="0"/>
              <a:t>);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Functions –</a:t>
            </a:r>
            <a:r>
              <a:rPr lang="en-GB" dirty="0" err="1" smtClean="0"/>
              <a:t>strtolower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function </a:t>
            </a:r>
            <a:r>
              <a:rPr lang="en-GB" b="1" dirty="0" err="1" smtClean="0"/>
              <a:t>strtolower</a:t>
            </a:r>
            <a:r>
              <a:rPr lang="en-GB" b="1" dirty="0" smtClean="0"/>
              <a:t>()</a:t>
            </a:r>
            <a:r>
              <a:rPr lang="en-GB" dirty="0" smtClean="0"/>
              <a:t> converts any uppercase letters to lowercase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>
              <a:buNone/>
            </a:pPr>
            <a:r>
              <a:rPr lang="en-GB" b="1" dirty="0"/>
              <a:t>	$</a:t>
            </a:r>
            <a:r>
              <a:rPr lang="en-GB" b="1" dirty="0" err="1"/>
              <a:t>the_var</a:t>
            </a:r>
            <a:r>
              <a:rPr lang="en-GB" b="1" dirty="0"/>
              <a:t>=“WEBSITE DESIGN AND DEVELOPMENT”;</a:t>
            </a:r>
          </a:p>
          <a:p>
            <a:pPr>
              <a:buNone/>
            </a:pPr>
            <a:r>
              <a:rPr lang="en-GB" b="1" dirty="0"/>
              <a:t>		echo </a:t>
            </a:r>
            <a:r>
              <a:rPr lang="en-GB" b="1" dirty="0" err="1"/>
              <a:t>strtolower</a:t>
            </a:r>
            <a:r>
              <a:rPr lang="en-GB" b="1" dirty="0"/>
              <a:t>($</a:t>
            </a:r>
            <a:r>
              <a:rPr lang="en-GB" b="1" dirty="0" err="1"/>
              <a:t>the_var</a:t>
            </a:r>
            <a:r>
              <a:rPr lang="en-GB" b="1" dirty="0"/>
              <a:t>);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String Functions –</a:t>
            </a:r>
            <a:r>
              <a:rPr lang="en-GB" dirty="0" err="1" smtClean="0"/>
              <a:t>strtoupper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function </a:t>
            </a:r>
            <a:r>
              <a:rPr lang="en-GB" b="1" dirty="0" err="1"/>
              <a:t>strtoupper</a:t>
            </a:r>
            <a:r>
              <a:rPr lang="en-GB" b="1" dirty="0"/>
              <a:t>()</a:t>
            </a:r>
            <a:r>
              <a:rPr lang="en-GB" dirty="0"/>
              <a:t> converts any lowercase letters to uppercase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>
              <a:buNone/>
            </a:pPr>
            <a:r>
              <a:rPr lang="en-GB" b="1" dirty="0"/>
              <a:t>	$</a:t>
            </a:r>
            <a:r>
              <a:rPr lang="en-GB" b="1" dirty="0" err="1"/>
              <a:t>the_var</a:t>
            </a:r>
            <a:r>
              <a:rPr lang="en-GB" b="1" dirty="0"/>
              <a:t>=“website design and development”;</a:t>
            </a:r>
          </a:p>
          <a:p>
            <a:pPr>
              <a:buNone/>
            </a:pPr>
            <a:r>
              <a:rPr lang="en-GB" b="1" dirty="0"/>
              <a:t>		echo trim($</a:t>
            </a:r>
            <a:r>
              <a:rPr lang="en-GB" b="1" dirty="0" err="1"/>
              <a:t>the_var</a:t>
            </a:r>
            <a:r>
              <a:rPr lang="en-GB" b="1" dirty="0"/>
              <a:t>);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Data Types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41118"/>
              </p:ext>
            </p:extLst>
          </p:nvPr>
        </p:nvGraphicFramePr>
        <p:xfrm>
          <a:off x="2152650" y="2190472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166"/>
                <a:gridCol w="559953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Boolean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One of the values true or false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whole number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Float or Double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floating point number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collection of characters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 ordered set of values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Resource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Reference to a third party resource e.g. database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NULL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 uninitialized variable</a:t>
                      </a:r>
                      <a:endParaRPr lang="en-GB" dirty="0"/>
                    </a:p>
                  </a:txBody>
                  <a:tcPr marL="87630" marR="876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 and Expressions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Operators </a:t>
            </a:r>
            <a:r>
              <a:rPr lang="en-GB" dirty="0"/>
              <a:t>are symbols used to manipulate data</a:t>
            </a:r>
          </a:p>
          <a:p>
            <a:endParaRPr lang="en-GB" dirty="0"/>
          </a:p>
          <a:p>
            <a:r>
              <a:rPr lang="en-GB" dirty="0"/>
              <a:t>A value that is operated on by operator is called operand</a:t>
            </a:r>
          </a:p>
          <a:p>
            <a:endParaRPr lang="en-GB" dirty="0"/>
          </a:p>
          <a:p>
            <a:r>
              <a:rPr lang="en-GB" dirty="0"/>
              <a:t>A combination of operands and operators is called expressions</a:t>
            </a:r>
          </a:p>
          <a:p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assignment operator is =</a:t>
            </a:r>
          </a:p>
          <a:p>
            <a:endParaRPr lang="en-GB" dirty="0"/>
          </a:p>
          <a:p>
            <a:r>
              <a:rPr lang="en-GB" dirty="0"/>
              <a:t>$name=“</a:t>
            </a:r>
            <a:r>
              <a:rPr lang="en-GB" dirty="0" err="1"/>
              <a:t>Dougie</a:t>
            </a:r>
            <a:r>
              <a:rPr lang="en-GB" dirty="0"/>
              <a:t>”;</a:t>
            </a:r>
          </a:p>
          <a:p>
            <a:r>
              <a:rPr lang="en-GB" dirty="0"/>
              <a:t>$sum=45;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PHP </a:t>
            </a:r>
            <a:r>
              <a:rPr lang="en-GB" dirty="0"/>
              <a:t>has both integer and floating-point(decimal) number types</a:t>
            </a:r>
          </a:p>
          <a:p>
            <a:endParaRPr lang="en-GB" dirty="0"/>
          </a:p>
          <a:p>
            <a:r>
              <a:rPr lang="en-GB" dirty="0"/>
              <a:t>Number values are never enclosed within quotes</a:t>
            </a:r>
          </a:p>
          <a:p>
            <a:endParaRPr lang="en-GB" dirty="0"/>
          </a:p>
          <a:p>
            <a:r>
              <a:rPr lang="en-GB" dirty="0"/>
              <a:t>All numbers are presumed positive unless preceded by a minus(-)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46508"/>
              </p:ext>
            </p:extLst>
          </p:nvPr>
        </p:nvGraphicFramePr>
        <p:xfrm>
          <a:off x="2152650" y="2140064"/>
          <a:ext cx="7886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Addition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Subtraction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Division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Multiplication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%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Modulus</a:t>
                      </a:r>
                      <a:endParaRPr lang="en-GB" dirty="0"/>
                    </a:p>
                  </a:txBody>
                  <a:tcPr marL="87630" marR="876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Combined Assignment Operators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817926"/>
              </p:ext>
            </p:extLst>
          </p:nvPr>
        </p:nvGraphicFramePr>
        <p:xfrm>
          <a:off x="2152650" y="2129264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Equivalent to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+=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$x+=5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$x=$x+5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-=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$x-=5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$x=$x-5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/=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$x/=5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$x=$x/5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*=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$x*=5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$x=</a:t>
                      </a:r>
                      <a:r>
                        <a:rPr lang="en-GB" dirty="0" err="1" smtClean="0"/>
                        <a:t>$x</a:t>
                      </a:r>
                      <a:r>
                        <a:rPr lang="en-GB" dirty="0" smtClean="0"/>
                        <a:t>*5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%=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$x%=5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$x=$x%5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.=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$x.=“ test”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$x=</a:t>
                      </a:r>
                      <a:r>
                        <a:rPr lang="en-GB" dirty="0" err="1" smtClean="0"/>
                        <a:t>$x</a:t>
                      </a:r>
                      <a:r>
                        <a:rPr lang="en-GB" dirty="0" smtClean="0"/>
                        <a:t>.</a:t>
                      </a:r>
                      <a:r>
                        <a:rPr lang="en-GB" baseline="0" dirty="0" smtClean="0"/>
                        <a:t> “ test”</a:t>
                      </a:r>
                      <a:endParaRPr lang="en-GB" dirty="0"/>
                    </a:p>
                  </a:txBody>
                  <a:tcPr marL="87630" marR="876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Start and End Tags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907758"/>
              </p:ext>
            </p:extLst>
          </p:nvPr>
        </p:nvGraphicFramePr>
        <p:xfrm>
          <a:off x="2152650" y="2150864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204"/>
                <a:gridCol w="2967330"/>
                <a:gridCol w="228716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Tag Style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Start Tag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End Tag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Standard tags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&lt;?</a:t>
                      </a:r>
                      <a:r>
                        <a:rPr lang="en-GB" dirty="0" err="1" smtClean="0"/>
                        <a:t>php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?&gt;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Short tags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&lt;?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?&gt;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ASP tags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&lt;%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%&gt;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Script tags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&lt;script language=“</a:t>
                      </a:r>
                      <a:r>
                        <a:rPr lang="en-GB" dirty="0" err="1" smtClean="0"/>
                        <a:t>php</a:t>
                      </a:r>
                      <a:r>
                        <a:rPr lang="en-GB" dirty="0" smtClean="0"/>
                        <a:t>”&gt;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&lt;/script&gt;</a:t>
                      </a:r>
                      <a:endParaRPr lang="en-GB" dirty="0"/>
                    </a:p>
                  </a:txBody>
                  <a:tcPr marL="87630" marR="8763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3552" y="3573016"/>
            <a:ext cx="8064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and the script tags cab be guaranteed to work on any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Automatically Incrementing and Decrementing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variable can be incremented by one as </a:t>
            </a:r>
            <a:r>
              <a:rPr lang="en-GB" dirty="0" smtClean="0"/>
              <a:t>follows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$</a:t>
            </a:r>
            <a:r>
              <a:rPr lang="en-GB" b="1" dirty="0"/>
              <a:t>x=$x+1;</a:t>
            </a:r>
          </a:p>
          <a:p>
            <a:r>
              <a:rPr lang="en-GB" dirty="0" smtClean="0"/>
              <a:t>OR</a:t>
            </a:r>
            <a:endParaRPr lang="en-GB" dirty="0"/>
          </a:p>
          <a:p>
            <a:pPr>
              <a:buNone/>
            </a:pPr>
            <a:r>
              <a:rPr lang="en-GB" b="1" dirty="0" smtClean="0"/>
              <a:t>$</a:t>
            </a:r>
            <a:r>
              <a:rPr lang="en-GB" b="1" dirty="0"/>
              <a:t>x+=1</a:t>
            </a:r>
            <a:r>
              <a:rPr lang="en-GB" b="1" dirty="0" smtClean="0"/>
              <a:t>;</a:t>
            </a:r>
          </a:p>
          <a:p>
            <a:r>
              <a:rPr lang="en-GB" dirty="0"/>
              <a:t>OR</a:t>
            </a:r>
          </a:p>
          <a:p>
            <a:pPr>
              <a:buNone/>
            </a:pPr>
            <a:r>
              <a:rPr lang="en-GB" b="1" dirty="0"/>
              <a:t>$</a:t>
            </a:r>
            <a:r>
              <a:rPr lang="en-GB" b="1" dirty="0" smtClean="0"/>
              <a:t>x++;</a:t>
            </a:r>
            <a:endParaRPr lang="en-GB" b="1" dirty="0"/>
          </a:p>
          <a:p>
            <a:pPr>
              <a:buNone/>
            </a:pP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Automatically Incrementing and Decrementing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variable can be decreased by 1 as follows: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$x=$x-1;</a:t>
            </a:r>
          </a:p>
          <a:p>
            <a:r>
              <a:rPr lang="en-GB" dirty="0" smtClean="0"/>
              <a:t>OR</a:t>
            </a:r>
            <a:endParaRPr lang="en-GB" dirty="0"/>
          </a:p>
          <a:p>
            <a:pPr>
              <a:buNone/>
            </a:pPr>
            <a:r>
              <a:rPr lang="en-GB" b="1" dirty="0" smtClean="0"/>
              <a:t>$</a:t>
            </a:r>
            <a:r>
              <a:rPr lang="en-GB" b="1" dirty="0"/>
              <a:t>x-=1;</a:t>
            </a:r>
          </a:p>
          <a:p>
            <a:r>
              <a:rPr lang="en-GB" dirty="0" smtClean="0"/>
              <a:t>OR</a:t>
            </a:r>
            <a:endParaRPr lang="en-GB" dirty="0"/>
          </a:p>
          <a:p>
            <a:pPr>
              <a:buNone/>
            </a:pPr>
            <a:r>
              <a:rPr lang="en-GB" b="1" dirty="0" smtClean="0"/>
              <a:t>$</a:t>
            </a:r>
            <a:r>
              <a:rPr lang="en-GB" b="1" dirty="0"/>
              <a:t>x--;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Operators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006556"/>
              </p:ext>
            </p:extLst>
          </p:nvPr>
        </p:nvGraphicFramePr>
        <p:xfrm>
          <a:off x="2152650" y="2190472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==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Equivalence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!=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Non-equivalence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===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Identical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&gt;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Greater than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&gt;=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Greater than or equal</a:t>
                      </a:r>
                      <a:r>
                        <a:rPr lang="en-GB" baseline="0" dirty="0" smtClean="0"/>
                        <a:t> to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&lt;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Less than</a:t>
                      </a:r>
                      <a:endParaRPr lang="en-GB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&lt;=</a:t>
                      </a:r>
                      <a:endParaRPr lang="en-GB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Less than or equal to</a:t>
                      </a:r>
                      <a:endParaRPr lang="en-GB" dirty="0"/>
                    </a:p>
                  </a:txBody>
                  <a:tcPr marL="87630" marR="876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</a:t>
            </a:r>
            <a:r>
              <a:rPr lang="en-GB" dirty="0" err="1" smtClean="0"/>
              <a:t>vs</a:t>
            </a:r>
            <a:r>
              <a:rPr lang="en-GB" dirty="0" smtClean="0"/>
              <a:t> Double Quotes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In PHP values enclosed within single quotes will be treated literally whereas those within double quotes will be interpreted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	echo $</a:t>
            </a:r>
            <a:r>
              <a:rPr lang="en-GB" b="1" dirty="0" err="1"/>
              <a:t>test_var</a:t>
            </a:r>
            <a:r>
              <a:rPr lang="en-GB" b="1" dirty="0"/>
              <a:t>=“Some Text”;</a:t>
            </a:r>
          </a:p>
          <a:p>
            <a:endParaRPr lang="en-GB" b="1" dirty="0"/>
          </a:p>
          <a:p>
            <a:pPr>
              <a:buNone/>
            </a:pPr>
            <a:r>
              <a:rPr lang="en-GB" b="1" dirty="0"/>
              <a:t>	echo “</a:t>
            </a:r>
            <a:r>
              <a:rPr lang="en-GB" b="1" dirty="0" err="1"/>
              <a:t>var</a:t>
            </a:r>
            <a:r>
              <a:rPr lang="en-GB" b="1" dirty="0"/>
              <a:t> is equal to $</a:t>
            </a:r>
            <a:r>
              <a:rPr lang="en-GB" b="1" dirty="0" err="1"/>
              <a:t>test_var</a:t>
            </a:r>
            <a:r>
              <a:rPr lang="en-GB" b="1" dirty="0"/>
              <a:t>”;  </a:t>
            </a:r>
            <a:r>
              <a:rPr lang="en-GB" dirty="0"/>
              <a:t>will print:</a:t>
            </a:r>
          </a:p>
          <a:p>
            <a:pPr>
              <a:buNone/>
            </a:pPr>
            <a:r>
              <a:rPr lang="en-GB" dirty="0"/>
              <a:t>		</a:t>
            </a:r>
            <a:r>
              <a:rPr lang="en-GB" b="1" i="1" dirty="0" err="1"/>
              <a:t>var</a:t>
            </a:r>
            <a:r>
              <a:rPr lang="en-GB" b="1" i="1" dirty="0"/>
              <a:t> is equal to Some Text</a:t>
            </a:r>
          </a:p>
          <a:p>
            <a:endParaRPr lang="en-GB" dirty="0"/>
          </a:p>
          <a:p>
            <a:pPr>
              <a:buNone/>
            </a:pPr>
            <a:r>
              <a:rPr lang="en-GB" dirty="0"/>
              <a:t>	Whereas </a:t>
            </a:r>
            <a:r>
              <a:rPr lang="en-GB" b="1" dirty="0"/>
              <a:t>echo ‘</a:t>
            </a:r>
            <a:r>
              <a:rPr lang="en-GB" b="1" dirty="0" err="1"/>
              <a:t>var</a:t>
            </a:r>
            <a:r>
              <a:rPr lang="en-GB" b="1" dirty="0"/>
              <a:t> is equal to $</a:t>
            </a:r>
            <a:r>
              <a:rPr lang="en-GB" b="1" dirty="0" err="1"/>
              <a:t>var</a:t>
            </a:r>
            <a:r>
              <a:rPr lang="en-GB" dirty="0"/>
              <a:t>’;  will print</a:t>
            </a:r>
          </a:p>
          <a:p>
            <a:pPr>
              <a:buNone/>
            </a:pPr>
            <a:r>
              <a:rPr lang="en-GB" b="1" dirty="0"/>
              <a:t>		</a:t>
            </a:r>
            <a:r>
              <a:rPr lang="en-GB" b="1" i="1" dirty="0" err="1"/>
              <a:t>var</a:t>
            </a:r>
            <a:r>
              <a:rPr lang="en-GB" b="1" i="1" dirty="0"/>
              <a:t> is equal to $</a:t>
            </a:r>
            <a:r>
              <a:rPr lang="en-GB" b="1" i="1" dirty="0" err="1"/>
              <a:t>test_var</a:t>
            </a:r>
            <a:endParaRPr lang="en-GB" i="1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characters have special meaning when enclosed in double quotes</a:t>
            </a:r>
          </a:p>
          <a:p>
            <a:pPr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08716"/>
              </p:ext>
            </p:extLst>
          </p:nvPr>
        </p:nvGraphicFramePr>
        <p:xfrm>
          <a:off x="2999656" y="2633134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Double quotes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 quotes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\\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Backslash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New line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Carriage return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Tab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\$</a:t>
                      </a:r>
                    </a:p>
                    <a:p>
                      <a:r>
                        <a:rPr lang="en-GB" dirty="0" smtClean="0"/>
                        <a:t>“ 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Dollar sign</a:t>
                      </a:r>
                    </a:p>
                    <a:p>
                      <a:r>
                        <a:rPr lang="en-GB" dirty="0" smtClean="0"/>
                        <a:t>Add Space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PHP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Load Dreamweaver</a:t>
            </a:r>
          </a:p>
          <a:p>
            <a:endParaRPr lang="en-GB" sz="2000" dirty="0"/>
          </a:p>
          <a:p>
            <a:r>
              <a:rPr lang="en-GB" sz="2000" dirty="0"/>
              <a:t>Type in the following PHP code</a:t>
            </a:r>
          </a:p>
          <a:p>
            <a:endParaRPr lang="en-GB" sz="2000" dirty="0"/>
          </a:p>
          <a:p>
            <a:pPr>
              <a:buNone/>
            </a:pPr>
            <a:r>
              <a:rPr lang="en-GB" sz="2000" b="1" dirty="0"/>
              <a:t>		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Save it as </a:t>
            </a:r>
            <a:r>
              <a:rPr lang="en-GB" sz="2000" i="1" dirty="0"/>
              <a:t>phpinfo.php </a:t>
            </a:r>
            <a:r>
              <a:rPr lang="en-GB" sz="2000" dirty="0"/>
              <a:t>in XAMPP folder </a:t>
            </a:r>
            <a:r>
              <a:rPr lang="en-GB" sz="2000" dirty="0" err="1"/>
              <a:t>htdocs</a:t>
            </a:r>
            <a:endParaRPr lang="en-GB" sz="2000" i="1" dirty="0"/>
          </a:p>
          <a:p>
            <a:endParaRPr lang="en-GB" sz="2000" i="1" dirty="0"/>
          </a:p>
          <a:p>
            <a:r>
              <a:rPr lang="en-GB" sz="2000" dirty="0"/>
              <a:t>Open in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0" y="3607856"/>
            <a:ext cx="4896544" cy="1477328"/>
          </a:xfrm>
          <a:prstGeom prst="rect">
            <a:avLst/>
          </a:prstGeom>
          <a:noFill/>
          <a:ln w="25400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&lt;?</a:t>
            </a:r>
            <a:r>
              <a:rPr lang="en-GB" b="1" dirty="0" err="1"/>
              <a:t>php</a:t>
            </a:r>
            <a:r>
              <a:rPr lang="en-GB" b="1" dirty="0"/>
              <a:t> </a:t>
            </a:r>
          </a:p>
          <a:p>
            <a:pPr>
              <a:buNone/>
            </a:pPr>
            <a:r>
              <a:rPr lang="en-GB" b="1" dirty="0"/>
              <a:t>	</a:t>
            </a:r>
            <a:r>
              <a:rPr lang="en-GB" b="1" dirty="0" err="1"/>
              <a:t>phpinfo</a:t>
            </a:r>
            <a:r>
              <a:rPr lang="en-GB" b="1" dirty="0"/>
              <a:t>();</a:t>
            </a:r>
          </a:p>
          <a:p>
            <a:pPr>
              <a:buNone/>
            </a:pPr>
            <a:r>
              <a:rPr lang="en-GB" b="1" dirty="0"/>
              <a:t>		</a:t>
            </a:r>
          </a:p>
          <a:p>
            <a:pPr>
              <a:buNone/>
            </a:pPr>
            <a:r>
              <a:rPr lang="en-GB" b="1" dirty="0"/>
              <a:t>?&gt;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b="1" dirty="0" smtClean="0"/>
              <a:t>echo</a:t>
            </a:r>
            <a:r>
              <a:rPr lang="en-GB" dirty="0" smtClean="0"/>
              <a:t> Statement and </a:t>
            </a:r>
            <a:r>
              <a:rPr lang="en-GB" b="1" dirty="0" smtClean="0"/>
              <a:t>print() </a:t>
            </a:r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Autofit/>
          </a:bodyPr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b="1" dirty="0" smtClean="0"/>
              <a:t>echo</a:t>
            </a:r>
            <a:r>
              <a:rPr lang="en-GB" dirty="0" smtClean="0"/>
              <a:t> statement and the </a:t>
            </a:r>
            <a:r>
              <a:rPr lang="en-GB" b="1" dirty="0" smtClean="0"/>
              <a:t>print() </a:t>
            </a:r>
            <a:r>
              <a:rPr lang="en-GB" dirty="0" smtClean="0"/>
              <a:t>function are used to output data</a:t>
            </a:r>
          </a:p>
          <a:p>
            <a:r>
              <a:rPr lang="en-GB" dirty="0" smtClean="0"/>
              <a:t>Example</a:t>
            </a:r>
            <a:endParaRPr lang="en-GB" dirty="0"/>
          </a:p>
          <a:p>
            <a:pPr lvl="2">
              <a:buNone/>
            </a:pPr>
            <a:r>
              <a:rPr lang="en-GB" sz="2000" b="1" dirty="0"/>
              <a:t>&lt;?</a:t>
            </a:r>
          </a:p>
          <a:p>
            <a:pPr lvl="2">
              <a:buNone/>
            </a:pPr>
            <a:r>
              <a:rPr lang="en-GB" sz="2000" b="1" dirty="0" smtClean="0"/>
              <a:t>		print</a:t>
            </a:r>
            <a:r>
              <a:rPr lang="en-GB" sz="2000" b="1" dirty="0"/>
              <a:t>(“</a:t>
            </a:r>
            <a:r>
              <a:rPr lang="en-GB" sz="2000" b="1" dirty="0" smtClean="0"/>
              <a:t>Hello”);</a:t>
            </a:r>
            <a:endParaRPr lang="en-GB" sz="2000" b="1" dirty="0"/>
          </a:p>
          <a:p>
            <a:pPr lvl="2">
              <a:buNone/>
            </a:pPr>
            <a:r>
              <a:rPr lang="en-GB" sz="2000" b="1" dirty="0"/>
              <a:t>?&gt;</a:t>
            </a:r>
          </a:p>
          <a:p>
            <a:pPr lvl="2">
              <a:buNone/>
            </a:pPr>
            <a:endParaRPr lang="en-GB" sz="2000" b="1" dirty="0"/>
          </a:p>
          <a:p>
            <a:pPr lvl="2">
              <a:buNone/>
            </a:pPr>
            <a:r>
              <a:rPr lang="en-GB" sz="2000" b="1" dirty="0"/>
              <a:t>OR</a:t>
            </a:r>
          </a:p>
          <a:p>
            <a:pPr lvl="2">
              <a:buNone/>
            </a:pPr>
            <a:endParaRPr lang="en-GB" sz="2000" b="1" dirty="0"/>
          </a:p>
          <a:p>
            <a:pPr lvl="2">
              <a:buNone/>
            </a:pPr>
            <a:r>
              <a:rPr lang="en-GB" sz="2000" b="1" dirty="0"/>
              <a:t>&lt;?</a:t>
            </a:r>
          </a:p>
          <a:p>
            <a:pPr lvl="2">
              <a:buNone/>
            </a:pPr>
            <a:r>
              <a:rPr lang="en-GB" sz="2000" b="1" dirty="0" smtClean="0"/>
              <a:t>		echo </a:t>
            </a:r>
            <a:r>
              <a:rPr lang="en-GB" sz="2000" b="1" dirty="0"/>
              <a:t>“</a:t>
            </a:r>
            <a:r>
              <a:rPr lang="en-GB" sz="2000" b="1" dirty="0" smtClean="0"/>
              <a:t>Hello”;</a:t>
            </a:r>
            <a:endParaRPr lang="en-GB" sz="2000" b="1" dirty="0"/>
          </a:p>
          <a:p>
            <a:pPr lvl="2">
              <a:buNone/>
            </a:pPr>
            <a:r>
              <a:rPr lang="en-GB" sz="2000" b="1" dirty="0"/>
              <a:t>?&gt;</a:t>
            </a:r>
          </a:p>
          <a:p>
            <a:pPr lvl="2">
              <a:buNone/>
            </a:pP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HTML and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4824"/>
            <a:ext cx="8229600" cy="55172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/>
              <a:t>&lt;html&gt;</a:t>
            </a:r>
          </a:p>
          <a:p>
            <a:pPr>
              <a:buNone/>
            </a:pPr>
            <a:r>
              <a:rPr lang="en-GB" dirty="0"/>
              <a:t>&lt;head</a:t>
            </a:r>
            <a:r>
              <a:rPr lang="en-GB" dirty="0" smtClean="0"/>
              <a:t>&gt;</a:t>
            </a:r>
            <a:endParaRPr lang="en-GB" dirty="0"/>
          </a:p>
          <a:p>
            <a:pPr>
              <a:buNone/>
            </a:pPr>
            <a:r>
              <a:rPr lang="en-GB" dirty="0"/>
              <a:t>	&lt;title&gt;A PHP script including HTML&lt;/title</a:t>
            </a:r>
            <a:r>
              <a:rPr lang="en-GB" dirty="0" smtClean="0"/>
              <a:t>&gt;</a:t>
            </a:r>
            <a:endParaRPr lang="en-GB" dirty="0"/>
          </a:p>
          <a:p>
            <a:pPr>
              <a:buNone/>
            </a:pPr>
            <a:r>
              <a:rPr lang="en-GB" dirty="0"/>
              <a:t>&lt;/head&gt;</a:t>
            </a:r>
          </a:p>
          <a:p>
            <a:pPr>
              <a:buNone/>
            </a:pPr>
            <a:r>
              <a:rPr lang="en-GB" dirty="0"/>
              <a:t>&lt;body</a:t>
            </a:r>
            <a:r>
              <a:rPr lang="en-GB" dirty="0" smtClean="0"/>
              <a:t>&gt;</a:t>
            </a:r>
            <a:endParaRPr lang="en-GB" dirty="0"/>
          </a:p>
          <a:p>
            <a:pPr>
              <a:buNone/>
            </a:pPr>
            <a:r>
              <a:rPr lang="en-GB" dirty="0"/>
              <a:t>		&lt;?</a:t>
            </a:r>
            <a:r>
              <a:rPr lang="en-GB" dirty="0" err="1"/>
              <a:t>php</a:t>
            </a:r>
            <a:endParaRPr lang="en-GB" dirty="0"/>
          </a:p>
          <a:p>
            <a:pPr>
              <a:buNone/>
            </a:pPr>
            <a:r>
              <a:rPr lang="en-GB" dirty="0"/>
              <a:t>		echo "hello";</a:t>
            </a:r>
          </a:p>
          <a:p>
            <a:pPr>
              <a:buNone/>
            </a:pPr>
            <a:r>
              <a:rPr lang="en-GB" dirty="0"/>
              <a:t>		?&gt;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&lt;/</a:t>
            </a:r>
            <a:r>
              <a:rPr lang="en-GB" dirty="0"/>
              <a:t>body&gt;</a:t>
            </a:r>
          </a:p>
          <a:p>
            <a:pPr>
              <a:buNone/>
            </a:pPr>
            <a:r>
              <a:rPr lang="en-GB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34877"/>
            <a:ext cx="8229600" cy="5023123"/>
          </a:xfrm>
        </p:spPr>
        <p:txBody>
          <a:bodyPr>
            <a:noAutofit/>
          </a:bodyPr>
          <a:lstStyle/>
          <a:p>
            <a:r>
              <a:rPr lang="en-GB" sz="2000" dirty="0"/>
              <a:t>Comments make it easier for other programmers to work with your code</a:t>
            </a:r>
          </a:p>
          <a:p>
            <a:endParaRPr lang="en-GB" sz="2000" dirty="0"/>
          </a:p>
          <a:p>
            <a:r>
              <a:rPr lang="en-GB" sz="2000" dirty="0"/>
              <a:t>There two types of comments in PHP:</a:t>
            </a:r>
          </a:p>
          <a:p>
            <a:pPr lvl="1"/>
            <a:r>
              <a:rPr lang="en-GB" sz="2000" dirty="0"/>
              <a:t>Single-line comments which begin with // or #</a:t>
            </a:r>
          </a:p>
          <a:p>
            <a:pPr lvl="1">
              <a:buNone/>
            </a:pPr>
            <a:r>
              <a:rPr lang="en-GB" sz="2000" b="1" dirty="0"/>
              <a:t>	//This is a single-line comment</a:t>
            </a:r>
          </a:p>
          <a:p>
            <a:pPr lvl="1">
              <a:buNone/>
            </a:pPr>
            <a:r>
              <a:rPr lang="en-GB" sz="2000" b="1" dirty="0"/>
              <a:t>	# This is also  a single-line </a:t>
            </a:r>
            <a:r>
              <a:rPr lang="en-GB" sz="2000" b="1" dirty="0" smtClean="0"/>
              <a:t>comment</a:t>
            </a:r>
          </a:p>
          <a:p>
            <a:pPr lvl="1">
              <a:buNone/>
            </a:pPr>
            <a:endParaRPr lang="en-GB" sz="2000" b="1" dirty="0"/>
          </a:p>
          <a:p>
            <a:pPr lvl="1"/>
            <a:r>
              <a:rPr lang="en-GB" sz="2000" dirty="0" smtClean="0"/>
              <a:t>Multi-line </a:t>
            </a:r>
            <a:r>
              <a:rPr lang="en-GB" sz="2000" dirty="0"/>
              <a:t>comments with /* and ending with */</a:t>
            </a:r>
          </a:p>
          <a:p>
            <a:pPr lvl="1">
              <a:buNone/>
            </a:pPr>
            <a:r>
              <a:rPr lang="en-GB" sz="2000" b="1" dirty="0"/>
              <a:t>	/*This is a comment</a:t>
            </a:r>
          </a:p>
          <a:p>
            <a:pPr lvl="1">
              <a:buNone/>
            </a:pPr>
            <a:r>
              <a:rPr lang="en-GB" sz="2000" b="1" dirty="0"/>
              <a:t>	and will be ignored by</a:t>
            </a:r>
          </a:p>
          <a:p>
            <a:pPr lvl="1">
              <a:buNone/>
            </a:pPr>
            <a:r>
              <a:rPr lang="en-GB" sz="2000" b="1" dirty="0"/>
              <a:t>	PHP engine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Autofit/>
          </a:bodyPr>
          <a:lstStyle/>
          <a:p>
            <a:r>
              <a:rPr lang="en-GB" dirty="0"/>
              <a:t>A variable consists of a name of your choosing preceded by a $ </a:t>
            </a:r>
            <a:r>
              <a:rPr lang="en-GB" dirty="0" smtClean="0"/>
              <a:t>sign</a:t>
            </a:r>
          </a:p>
          <a:p>
            <a:endParaRPr lang="en-GB" dirty="0"/>
          </a:p>
          <a:p>
            <a:r>
              <a:rPr lang="en-GB" dirty="0"/>
              <a:t>Variable names can include letters, numbers and the underscore character but can not include </a:t>
            </a:r>
            <a:r>
              <a:rPr lang="en-GB" dirty="0" smtClean="0"/>
              <a:t>spaces</a:t>
            </a:r>
          </a:p>
          <a:p>
            <a:endParaRPr lang="en-GB" dirty="0"/>
          </a:p>
          <a:p>
            <a:r>
              <a:rPr lang="en-GB" dirty="0"/>
              <a:t>A semi-colon is used to end a PHP statement</a:t>
            </a:r>
          </a:p>
          <a:p>
            <a:pPr lvl="1">
              <a:buNone/>
            </a:pPr>
            <a:r>
              <a:rPr lang="en-GB" sz="2000" b="1" dirty="0"/>
              <a:t>$</a:t>
            </a:r>
            <a:r>
              <a:rPr lang="en-GB" sz="2000" b="1" dirty="0" err="1"/>
              <a:t>name_of_student</a:t>
            </a:r>
            <a:r>
              <a:rPr lang="en-GB" sz="2000" b="1" dirty="0"/>
              <a:t>;</a:t>
            </a:r>
          </a:p>
          <a:p>
            <a:pPr lvl="1">
              <a:buNone/>
            </a:pPr>
            <a:r>
              <a:rPr lang="en-GB" sz="2000" b="1" dirty="0"/>
              <a:t>$number123;</a:t>
            </a:r>
          </a:p>
          <a:p>
            <a:pPr lvl="1">
              <a:buNone/>
            </a:pPr>
            <a:endParaRPr lang="en-GB" sz="2000" dirty="0"/>
          </a:p>
          <a:p>
            <a:r>
              <a:rPr lang="en-GB" dirty="0"/>
              <a:t>Variable names are case sensitive that means $sum and $Sum are treated as entirely different variable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PHP </a:t>
            </a:r>
            <a:r>
              <a:rPr lang="en-GB" dirty="0"/>
              <a:t>is a loosely typed language</a:t>
            </a:r>
          </a:p>
          <a:p>
            <a:endParaRPr lang="en-GB" dirty="0"/>
          </a:p>
          <a:p>
            <a:r>
              <a:rPr lang="en-GB" dirty="0"/>
              <a:t>This means that variable does not need to be declared before adding a value to it.</a:t>
            </a:r>
          </a:p>
          <a:p>
            <a:endParaRPr lang="en-GB" dirty="0"/>
          </a:p>
          <a:p>
            <a:r>
              <a:rPr lang="en-GB" dirty="0"/>
              <a:t>PHP automatically converts the variable to the correct data type, depending on its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1731</TotalTime>
  <Words>1063</Words>
  <Application>Microsoft Office PowerPoint</Application>
  <PresentationFormat>Widescreen</PresentationFormat>
  <Paragraphs>354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Retrospect</vt:lpstr>
      <vt:lpstr>Web Development: Dynamically Generated Content </vt:lpstr>
      <vt:lpstr>PHP Start and End Tags</vt:lpstr>
      <vt:lpstr>PHP Start and End Tags</vt:lpstr>
      <vt:lpstr>Creating a PHP Script</vt:lpstr>
      <vt:lpstr>The echo Statement and print() Function</vt:lpstr>
      <vt:lpstr>Combining HTML and PHP</vt:lpstr>
      <vt:lpstr>Adding Comments</vt:lpstr>
      <vt:lpstr>Variables</vt:lpstr>
      <vt:lpstr>Variables</vt:lpstr>
      <vt:lpstr>Globals and Superglobals</vt:lpstr>
      <vt:lpstr>Globals and Superglobals</vt:lpstr>
      <vt:lpstr>Examples of Superglobals</vt:lpstr>
      <vt:lpstr>Examples of Superglobals</vt:lpstr>
      <vt:lpstr>Working with Strings</vt:lpstr>
      <vt:lpstr>Concatenating Strings</vt:lpstr>
      <vt:lpstr>String Functions</vt:lpstr>
      <vt:lpstr>String Functions –strlen()</vt:lpstr>
      <vt:lpstr>String Functions –htmlspecialchars()</vt:lpstr>
      <vt:lpstr>String Functions –ucfirst()</vt:lpstr>
      <vt:lpstr>String Functions –ucwords()</vt:lpstr>
      <vt:lpstr>String Functions –trim()</vt:lpstr>
      <vt:lpstr>String Functions –strtolower()</vt:lpstr>
      <vt:lpstr>String Functions –strtoupper()</vt:lpstr>
      <vt:lpstr>PHP Data Types</vt:lpstr>
      <vt:lpstr>Operators and Expressions</vt:lpstr>
      <vt:lpstr>Assignment Operators</vt:lpstr>
      <vt:lpstr>Working with Numbers</vt:lpstr>
      <vt:lpstr>Arithmetic Operators</vt:lpstr>
      <vt:lpstr>Combined Assignment Operators</vt:lpstr>
      <vt:lpstr>Automatically Incrementing and Decrementing</vt:lpstr>
      <vt:lpstr>Automatically Incrementing and Decrementing</vt:lpstr>
      <vt:lpstr>Comparison Operators</vt:lpstr>
      <vt:lpstr>Single vs Double Quotes</vt:lpstr>
      <vt:lpstr>Special Characters</vt:lpstr>
    </vt:vector>
  </TitlesOfParts>
  <Company>Aberdeen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RM</dc:creator>
  <cp:lastModifiedBy>ANDERSON ZACHARY</cp:lastModifiedBy>
  <cp:revision>116</cp:revision>
  <dcterms:created xsi:type="dcterms:W3CDTF">2011-01-30T19:22:50Z</dcterms:created>
  <dcterms:modified xsi:type="dcterms:W3CDTF">2016-01-22T14:15:25Z</dcterms:modified>
</cp:coreProperties>
</file>