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70" r:id="rId3"/>
    <p:sldId id="256" r:id="rId4"/>
    <p:sldId id="269" r:id="rId5"/>
    <p:sldId id="257" r:id="rId6"/>
    <p:sldId id="260" r:id="rId7"/>
    <p:sldId id="271" r:id="rId8"/>
    <p:sldId id="259" r:id="rId9"/>
    <p:sldId id="266" r:id="rId10"/>
    <p:sldId id="267" r:id="rId11"/>
    <p:sldId id="265" r:id="rId12"/>
    <p:sldId id="264" r:id="rId13"/>
    <p:sldId id="263" r:id="rId14"/>
    <p:sldId id="261" r:id="rId15"/>
    <p:sldId id="262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782" autoAdjust="0"/>
  </p:normalViewPr>
  <p:slideViewPr>
    <p:cSldViewPr snapToGrid="0">
      <p:cViewPr varScale="1">
        <p:scale>
          <a:sx n="44" d="100"/>
          <a:sy n="44" d="100"/>
        </p:scale>
        <p:origin x="1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51897-6F1E-48A5-A0CB-32B16B00FC92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662E4-2238-48C9-A6EF-2EC7B78B211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658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Χρησιμοποιήσαμε τυχαίο δείγμα 10.000 παρατηρήσεων του </a:t>
            </a:r>
            <a:r>
              <a:rPr lang="en-US" dirty="0"/>
              <a:t>“USA Accidents” dataset </a:t>
            </a:r>
            <a:r>
              <a:rPr lang="el-GR" dirty="0"/>
              <a:t>από το </a:t>
            </a:r>
            <a:r>
              <a:rPr lang="en-US" dirty="0"/>
              <a:t>Kaggle</a:t>
            </a:r>
            <a:r>
              <a:rPr lang="el-GR" dirty="0"/>
              <a:t>,</a:t>
            </a:r>
          </a:p>
          <a:p>
            <a:r>
              <a:rPr lang="el-GR" dirty="0"/>
              <a:t>προκειμένου να ερευνήσουμε συσχετίσεις ατυχημάτων ως προς  </a:t>
            </a:r>
            <a:r>
              <a:rPr lang="en-US" dirty="0"/>
              <a:t>: </a:t>
            </a:r>
          </a:p>
          <a:p>
            <a:r>
              <a:rPr lang="en-US" dirty="0"/>
              <a:t>1. </a:t>
            </a:r>
            <a:r>
              <a:rPr lang="el-GR" dirty="0"/>
              <a:t>Τις Πολιτείες</a:t>
            </a:r>
            <a:endParaRPr lang="en-US" dirty="0"/>
          </a:p>
          <a:p>
            <a:r>
              <a:rPr lang="el-GR" dirty="0"/>
              <a:t>2. Την απόσταση από τον τόπο διαμονής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3. Τις υποδομές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4</a:t>
            </a:r>
            <a:r>
              <a:rPr lang="en-US" dirty="0"/>
              <a:t>.</a:t>
            </a:r>
            <a:r>
              <a:rPr lang="el-GR" dirty="0"/>
              <a:t> Την Εποχικότητα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7507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Στις παρακάτω διαφάνεις γίνεται κατανοητό ότι το 20% των ατυχημάτων προκύπτει από παραβίαση 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Φωτεινού Σηματοδότη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226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Στοπ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7961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Και διασταύτωσης.</a:t>
            </a:r>
          </a:p>
          <a:p>
            <a:r>
              <a:rPr lang="el-GR" dirty="0"/>
              <a:t>Τα παραπάνω αποτελούν βασικούς κανόνες οδηγικής συμπεριφοράς – παιδείας και απαιτείται παραπάνω εκπαίδευση των οδηγών για να μειωθούν τέτοιας φύσεως ατυχήματα.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713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Όσον αφορά την εποχικότητα, διαπιστώνουμε ότι τους χειμερινούς μήνες παρατηρείται αύξηση ατυχημάτων έιτε λόγω καιρικών συνθηκών, είτε λόγω εορτών.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156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Πιο συγκεκριμένα, τις απογευματινές ώρες διαπιστώνονται περισσότερα ατυχήματα.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104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Αρχικά, παρατηρούμε ότι τα περισσότερα ατυχήματα συμβαίνουν στις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l-GR" dirty="0"/>
              <a:t>Καλιφόρνια</a:t>
            </a:r>
            <a:endParaRPr lang="en-US" dirty="0"/>
          </a:p>
          <a:p>
            <a:r>
              <a:rPr lang="en-US" dirty="0"/>
              <a:t>2.</a:t>
            </a:r>
            <a:r>
              <a:rPr lang="el-GR" dirty="0"/>
              <a:t> Φλόριντα</a:t>
            </a:r>
            <a:endParaRPr lang="en-US" dirty="0"/>
          </a:p>
          <a:p>
            <a:r>
              <a:rPr lang="en-US" dirty="0"/>
              <a:t>3.</a:t>
            </a:r>
            <a:r>
              <a:rPr lang="el-GR" dirty="0"/>
              <a:t> Βιρτζίνια</a:t>
            </a:r>
            <a:endParaRPr lang="en-US" dirty="0"/>
          </a:p>
          <a:p>
            <a:r>
              <a:rPr lang="en-US" dirty="0"/>
              <a:t>4.</a:t>
            </a:r>
            <a:r>
              <a:rPr lang="el-GR" dirty="0"/>
              <a:t> Τέξας</a:t>
            </a:r>
            <a:endParaRPr lang="en-US" dirty="0"/>
          </a:p>
          <a:p>
            <a:r>
              <a:rPr lang="en-US" dirty="0"/>
              <a:t>5.</a:t>
            </a:r>
            <a:r>
              <a:rPr lang="el-GR" dirty="0"/>
              <a:t> Νέα Υόρκη</a:t>
            </a:r>
          </a:p>
          <a:p>
            <a:endParaRPr lang="el-GR" dirty="0"/>
          </a:p>
          <a:p>
            <a:r>
              <a:rPr lang="el-GR" dirty="0"/>
              <a:t>Όπως θα φανεί και στις παρακάτω διαφάνειες το αποτέλεσμα οφείλεται στην πυκνοκατοίκισή τους...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5449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Εδώ παρατηρούμε τον πληθυσμό ανα πολιτεία...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860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Κι εδώ τα ατυχήματα ανα πολιτεία που επιβεβαιώνουν τις παραπάνω παρατηρήσεις.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42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Επίσης, ερευνήσαμε τις πολιτείες με τα πιο σοβαρά ατυχήματα οι οποίες είναι </a:t>
            </a:r>
            <a:r>
              <a:rPr lang="en-US" dirty="0"/>
              <a:t>:</a:t>
            </a:r>
          </a:p>
          <a:p>
            <a:r>
              <a:rPr lang="en-US" dirty="0"/>
              <a:t>1. Virginia</a:t>
            </a:r>
          </a:p>
          <a:p>
            <a:r>
              <a:rPr lang="en-US" dirty="0"/>
              <a:t>2.</a:t>
            </a:r>
            <a:r>
              <a:rPr lang="el-GR" dirty="0"/>
              <a:t> </a:t>
            </a:r>
            <a:r>
              <a:rPr lang="en-US" dirty="0"/>
              <a:t>Pennsylvania</a:t>
            </a:r>
          </a:p>
          <a:p>
            <a:r>
              <a:rPr lang="en-US" dirty="0"/>
              <a:t>3.</a:t>
            </a:r>
            <a:r>
              <a:rPr lang="el-GR" dirty="0"/>
              <a:t> </a:t>
            </a:r>
            <a:r>
              <a:rPr lang="en-US" dirty="0"/>
              <a:t>North Carolina</a:t>
            </a:r>
          </a:p>
          <a:p>
            <a:r>
              <a:rPr lang="en-US" dirty="0"/>
              <a:t>4. Georgia</a:t>
            </a:r>
          </a:p>
          <a:p>
            <a:r>
              <a:rPr lang="en-US" dirty="0"/>
              <a:t>5. Maryland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361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Και διαπιστώσαμε ότι οι περιοχές αυτές είναι παραλιακές, βρίσκονται στα ανατολικά,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Και, πιθανώς, οι παραβάσεις να συνοδεύονται με αυξημένες ταχύτητες και κατανάλωση αλκοόλ.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873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Επίσης, ερευνήσαμε την σημαντικότητα των ατυχημάτων συνολικά.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Διαπιστώσαμε ότι οι πλειονότητα των ατυχημάτων δεν ήταν σημαντικά.</a:t>
            </a:r>
            <a:endParaRPr lang="en-US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99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Διότι οι απόστασεις από τα σημεία εκκίνησης της διαδρομής μέχρι το ατύχημα είναι πολύ μικρές (μέχρι 800 μέτρα) και συνεπώς οι ταχύτητες είναι μικρές.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149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Πιθανώς, αυτό το γεγονός σηματοδοτεί απόσπαση προσοχής των οδηγών λόγω 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l-GR" dirty="0"/>
              <a:t>Οικειότητας με το δρομολόγιο</a:t>
            </a:r>
            <a:r>
              <a:rPr lang="en-US" dirty="0"/>
              <a:t> (</a:t>
            </a:r>
            <a:r>
              <a:rPr lang="el-GR" dirty="0"/>
              <a:t>Έναρξη και λήξη διαδρομής πλησίον της οικείας τους</a:t>
            </a:r>
            <a:r>
              <a:rPr lang="en-US" dirty="0"/>
              <a:t>)</a:t>
            </a:r>
          </a:p>
          <a:p>
            <a:r>
              <a:rPr lang="en-US" dirty="0"/>
              <a:t>2.</a:t>
            </a:r>
            <a:r>
              <a:rPr lang="el-GR" dirty="0"/>
              <a:t> Τοποθέτηση Ζώνης</a:t>
            </a:r>
            <a:endParaRPr lang="en-US" dirty="0"/>
          </a:p>
          <a:p>
            <a:r>
              <a:rPr lang="en-US" dirty="0"/>
              <a:t>3.</a:t>
            </a:r>
            <a:r>
              <a:rPr lang="el-GR" dirty="0"/>
              <a:t> Έναρξη </a:t>
            </a:r>
            <a:r>
              <a:rPr lang="en-US" dirty="0" err="1"/>
              <a:t>gps</a:t>
            </a:r>
            <a:r>
              <a:rPr lang="en-US" dirty="0"/>
              <a:t> – </a:t>
            </a:r>
            <a:r>
              <a:rPr lang="el-GR" dirty="0"/>
              <a:t>Χρήση κινητού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62E4-2238-48C9-A6EF-2EC7B78B2118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01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1E66-70DC-8776-7720-2B30015F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396C9-8CC5-40BB-7229-905B2C91B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526A-4198-052B-5282-87128D0A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0025-1255-76A2-116E-3EC9BB10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A2DA-8C1F-C0B1-5FF4-05D16B47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84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396D-A64A-C0B5-5C94-DB7A061A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1EA40-642E-7B58-5A22-E4B1F2700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0FB-3AD4-BE32-5DD2-14601EEE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94A5-31F4-E961-778D-0482B60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7ED4-BD69-FB31-DA61-4E1988D4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50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4BDC3-148C-9A78-A887-F69680F27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3D237-3AF3-6D5C-AFEE-6E4792A0D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065A-6D21-0016-932A-B72B7525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0111-EEE9-7590-BCA8-ACC3F09A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5571-66D4-335D-CA2A-BBC2C483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713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7CCA-404B-F29E-8B15-D5E7BC33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202B-B9E4-C373-C292-39D0E0E7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3648-0D75-AE9F-1155-E71E19DA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8AFD-F0B7-059F-C00E-ABED92B3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0800-1B10-394E-49BD-AC4E5C25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796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083-AE8D-CD0B-C863-0677E09D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21DF-336A-A576-B3F5-755492785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CA99-109E-4D74-A2C0-F25891B6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B4D4-01B9-AEDE-CCF8-E227C79E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83C79-9CD0-93FC-6BF6-2B2FE07B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152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9846-663B-268C-0375-D740B8F3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E1D8-C1D2-CBF5-4095-0E3FE0247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1B236-A929-584F-182D-183E1CBDB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62E43-6A9E-6524-3620-E06E1A66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D68C-E25C-6BFF-9BF5-CCE577DE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3A71F-0074-4D35-0F83-C1A62B16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10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DF55-6665-E089-1840-CDB89762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1397-31FD-0325-9076-60A10D1C1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5C38F-6C68-A6B8-B5CB-C532EC498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FD4B7-A0E8-E24A-20DC-7C665C58B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018B4-D1A0-1373-BC06-00D2A9A8D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A92E3-C607-61CA-DB03-9720EB0A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73F1E-A211-DF8B-943E-D313101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AA4FB-CCF1-BB41-0194-AD5C288C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235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D104-441E-4515-2E40-78EB7DFB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5DBAE-AEF9-11B5-9CFE-6D14566F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4E5E0-227C-E9F8-4E8D-FEF8B3F5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8FFDC-6887-418E-CFAF-045C4EB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96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7F96A-9493-000E-61BF-B4AD7E5F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07555-30EA-993E-E90E-49A8A62D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58090-63F3-58AE-FA46-307E93C1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939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4D02-2CF7-F031-F7D2-78AAB010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59CD-586C-FE6F-535F-8F6DAA09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B51DB-0E3B-1440-B888-A83123C1F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A013D-C713-07FE-6A96-E616E652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A94D6-BC3F-70F7-1FAF-DF9D9174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821E-EA40-975B-608E-E42F9AE1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461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9332-24EF-DF6C-D284-60959C81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D9614-C701-63BE-F1FF-FDFC26FA1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122CA-C664-70F0-F22C-05729F6F4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4FCAD-5C23-E504-4428-97276E0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F42DC-FBE7-6221-CDE0-87360D02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13ABE-E476-1245-051E-A2157A52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543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B6B9A-49D8-7A17-AAC9-9E3DDD3D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734BC-FCCB-4F77-0518-835B17053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BD96-CA5A-132B-28E1-B137ADD6B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7C512-7E49-4C9C-86F3-2ECA3A4F88DB}" type="datetimeFigureOut">
              <a:rPr lang="el-GR" smtClean="0"/>
              <a:t>14/12/2024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645-748B-9E8E-C232-4C3302E71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71B7-B113-2607-ABEA-BEFD6C0C3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C5B40-E972-408A-8A38-04E282AB4FB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99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motorcycle on the road&#10;&#10;Description automatically generated">
            <a:extLst>
              <a:ext uri="{FF2B5EF4-FFF2-40B4-BE49-F238E27FC236}">
                <a16:creationId xmlns:a16="http://schemas.microsoft.com/office/drawing/2014/main" id="{E1696062-8C7A-B287-35BB-B81B7E13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392"/>
          <a:stretch/>
        </p:blipFill>
        <p:spPr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85DCF8-7C38-7398-D47D-A8A9607F9516}"/>
              </a:ext>
            </a:extLst>
          </p:cNvPr>
          <p:cNvSpPr txBox="1"/>
          <p:nvPr/>
        </p:nvSpPr>
        <p:spPr>
          <a:xfrm>
            <a:off x="1228726" y="771525"/>
            <a:ext cx="4400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Algerian" panose="04020705040A02060702" pitchFamily="82" charset="0"/>
                <a:cs typeface="Aldhabi" panose="020F0502020204030204" pitchFamily="2" charset="-78"/>
              </a:rPr>
              <a:t>USA</a:t>
            </a:r>
            <a:r>
              <a:rPr lang="en-US" sz="54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Algerian" panose="04020705040A02060702" pitchFamily="82" charset="0"/>
                <a:cs typeface="Aldhabi" panose="020F0502020204030204" pitchFamily="2" charset="-78"/>
              </a:rPr>
              <a:t> Accidents</a:t>
            </a:r>
            <a:endParaRPr lang="el-GR" sz="5400" b="1" dirty="0">
              <a:solidFill>
                <a:schemeClr val="tx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ldhabi" panose="020F050202020403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865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6976-E960-3632-EA6A-8333BA13B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ifferent colored squares">
            <a:extLst>
              <a:ext uri="{FF2B5EF4-FFF2-40B4-BE49-F238E27FC236}">
                <a16:creationId xmlns:a16="http://schemas.microsoft.com/office/drawing/2014/main" id="{0F55C001-E31D-FF80-2146-28F189DDF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8336"/>
            <a:ext cx="5630778" cy="6729663"/>
          </a:xfrm>
          <a:prstGeom prst="rect">
            <a:avLst/>
          </a:prstGeom>
        </p:spPr>
      </p:pic>
      <p:pic>
        <p:nvPicPr>
          <p:cNvPr id="5" name="Picture 4" descr="A graph of a accident distribution&#10;&#10;Description automatically generated">
            <a:extLst>
              <a:ext uri="{FF2B5EF4-FFF2-40B4-BE49-F238E27FC236}">
                <a16:creationId xmlns:a16="http://schemas.microsoft.com/office/drawing/2014/main" id="{9325370B-92AA-1E40-45D5-DCD253204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68" y="0"/>
            <a:ext cx="6336631" cy="64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522C-BBF9-3B07-EB53-CE99A224E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836AB-A126-88E0-1C61-B63975B71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6EE73-C9D2-86A3-2E00-7D57BCFF5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circle with a red sign and a green triangle&#10;&#10;Description automatically generated">
            <a:extLst>
              <a:ext uri="{FF2B5EF4-FFF2-40B4-BE49-F238E27FC236}">
                <a16:creationId xmlns:a16="http://schemas.microsoft.com/office/drawing/2014/main" id="{8E20F338-2F31-32B7-F6B1-7A4F1C3AF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2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6956A-C3E0-9D51-8A2C-0B49F5FBF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raffic accident">
            <a:extLst>
              <a:ext uri="{FF2B5EF4-FFF2-40B4-BE49-F238E27FC236}">
                <a16:creationId xmlns:a16="http://schemas.microsoft.com/office/drawing/2014/main" id="{D53D3EB3-46B4-1DEB-267D-3C0525EE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6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5093F-CA85-59E4-0C98-4D29FB19D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ccident statistics&#10;&#10;Description automatically generated">
            <a:extLst>
              <a:ext uri="{FF2B5EF4-FFF2-40B4-BE49-F238E27FC236}">
                <a16:creationId xmlns:a16="http://schemas.microsoft.com/office/drawing/2014/main" id="{DC7312B4-E94C-9516-FBE9-C3AF748DB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4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a number of accident&#10;&#10;Description automatically generated with medium confidence">
            <a:extLst>
              <a:ext uri="{FF2B5EF4-FFF2-40B4-BE49-F238E27FC236}">
                <a16:creationId xmlns:a16="http://schemas.microsoft.com/office/drawing/2014/main" id="{57568B97-AD3F-AD7E-03DF-FD7D79A74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1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AE6DC-C4A5-B832-E2AB-29EA0EA2E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otorcycle on the road&#10;&#10;Description automatically generated">
            <a:extLst>
              <a:ext uri="{FF2B5EF4-FFF2-40B4-BE49-F238E27FC236}">
                <a16:creationId xmlns:a16="http://schemas.microsoft.com/office/drawing/2014/main" id="{2AE50C0D-EAFE-5C70-B4E7-48EA5D147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392"/>
          <a:stretch/>
        </p:blipFill>
        <p:spPr>
          <a:xfrm>
            <a:off x="100013" y="-1529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E03FBC-E7A1-5453-BD00-2023F59AE071}"/>
              </a:ext>
            </a:extLst>
          </p:cNvPr>
          <p:cNvSpPr txBox="1"/>
          <p:nvPr/>
        </p:nvSpPr>
        <p:spPr>
          <a:xfrm>
            <a:off x="7315202" y="5986463"/>
            <a:ext cx="440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ldhabi" panose="020F0502020204030204" pitchFamily="2" charset="-78"/>
              </a:rPr>
              <a:t>Based on Kaggle’s “USA Accidents 2016 - 2023” Dataset  - 10.000 records Sample</a:t>
            </a:r>
            <a:endParaRPr lang="el-GR" sz="1600" b="1" dirty="0">
              <a:solidFill>
                <a:schemeClr val="tx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ldhabi" panose="020F050202020403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270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ccident injuries per state">
            <a:extLst>
              <a:ext uri="{FF2B5EF4-FFF2-40B4-BE49-F238E27FC236}">
                <a16:creationId xmlns:a16="http://schemas.microsoft.com/office/drawing/2014/main" id="{5DBDC929-D4E5-0F66-3D56-1F966BADA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03E1132B-EB9E-B5A3-52D5-CF71650C3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with orange dots">
            <a:extLst>
              <a:ext uri="{FF2B5EF4-FFF2-40B4-BE49-F238E27FC236}">
                <a16:creationId xmlns:a16="http://schemas.microsoft.com/office/drawing/2014/main" id="{ED90AEDD-48F0-020A-4660-E8E5407A7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92944-E52C-EF64-BDB7-C9B707E0D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number of accidents&#10;&#10;Description automatically generated">
            <a:extLst>
              <a:ext uri="{FF2B5EF4-FFF2-40B4-BE49-F238E27FC236}">
                <a16:creationId xmlns:a16="http://schemas.microsoft.com/office/drawing/2014/main" id="{61ED7DBA-FB89-64D3-35DD-F08E05E45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EA874-7D1B-1801-DFFF-074DBAE1A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3" b="4003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520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C5D01-B4E8-E9C3-0B66-C0DC1EC82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ccident statistics">
            <a:extLst>
              <a:ext uri="{FF2B5EF4-FFF2-40B4-BE49-F238E27FC236}">
                <a16:creationId xmlns:a16="http://schemas.microsoft.com/office/drawing/2014/main" id="{A5B2B854-1458-E606-3C58-17C19EFE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F84F6-67AA-0C67-4C41-5A2203762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ifferent colored squares">
            <a:extLst>
              <a:ext uri="{FF2B5EF4-FFF2-40B4-BE49-F238E27FC236}">
                <a16:creationId xmlns:a16="http://schemas.microsoft.com/office/drawing/2014/main" id="{886D0E76-751F-4EA4-167F-9F1948682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8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351</Words>
  <Application>Microsoft Office PowerPoint</Application>
  <PresentationFormat>Widescreen</PresentationFormat>
  <Paragraphs>55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GEORGIOS ΒIRMPAKOS</dc:creator>
  <cp:lastModifiedBy>GEORGIOS ΒIRMPAKOS</cp:lastModifiedBy>
  <cp:revision>48</cp:revision>
  <dcterms:created xsi:type="dcterms:W3CDTF">2024-12-14T12:41:48Z</dcterms:created>
  <dcterms:modified xsi:type="dcterms:W3CDTF">2024-12-14T13:59:05Z</dcterms:modified>
</cp:coreProperties>
</file>