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85" r:id="rId6"/>
    <p:sldId id="264" r:id="rId7"/>
    <p:sldId id="284" r:id="rId8"/>
    <p:sldId id="286" r:id="rId9"/>
    <p:sldId id="287" r:id="rId10"/>
    <p:sldId id="296" r:id="rId11"/>
    <p:sldId id="270" r:id="rId12"/>
    <p:sldId id="290" r:id="rId13"/>
    <p:sldId id="289" r:id="rId14"/>
    <p:sldId id="292" r:id="rId15"/>
    <p:sldId id="278" r:id="rId16"/>
    <p:sldId id="279" r:id="rId17"/>
    <p:sldId id="280" r:id="rId18"/>
    <p:sldId id="2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n-US"/>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US"/>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US"/>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US"/>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n-US"/>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US"/>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4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n-US"/>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7" name="6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8" name="7 - Θέση υποσέλιδου"/>
          <p:cNvSpPr>
            <a:spLocks noGrp="1"/>
          </p:cNvSpPr>
          <p:nvPr>
            <p:ph type="ftr" sz="quarter" idx="11"/>
          </p:nvPr>
        </p:nvSpPr>
        <p:spPr/>
        <p:txBody>
          <a:bodyPr/>
          <a:lstStyle/>
          <a:p>
            <a:endParaRPr lang="en-US"/>
          </a:p>
        </p:txBody>
      </p:sp>
      <p:sp>
        <p:nvSpPr>
          <p:cNvPr id="9" name="8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US"/>
          </a:p>
        </p:txBody>
      </p:sp>
      <p:sp>
        <p:nvSpPr>
          <p:cNvPr id="3" name="2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4" name="3 - Θέση υποσέλιδου"/>
          <p:cNvSpPr>
            <a:spLocks noGrp="1"/>
          </p:cNvSpPr>
          <p:nvPr>
            <p:ph type="ftr" sz="quarter" idx="11"/>
          </p:nvPr>
        </p:nvSpPr>
        <p:spPr/>
        <p:txBody>
          <a:bodyPr/>
          <a:lstStyle/>
          <a:p>
            <a:endParaRPr lang="en-US"/>
          </a:p>
        </p:txBody>
      </p:sp>
      <p:sp>
        <p:nvSpPr>
          <p:cNvPr id="5" name="4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3" name="2 - Θέση υποσέλιδου"/>
          <p:cNvSpPr>
            <a:spLocks noGrp="1"/>
          </p:cNvSpPr>
          <p:nvPr>
            <p:ph type="ftr" sz="quarter" idx="11"/>
          </p:nvPr>
        </p:nvSpPr>
        <p:spPr/>
        <p:txBody>
          <a:bodyPr/>
          <a:lstStyle/>
          <a:p>
            <a:endParaRPr lang="en-US"/>
          </a:p>
        </p:txBody>
      </p:sp>
      <p:sp>
        <p:nvSpPr>
          <p:cNvPr id="4" name="3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n-US"/>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n-US"/>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n-US"/>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EC4C3-DB2C-4A4D-BF12-07DFF43E88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457200" y="3429000"/>
            <a:ext cx="6553200" cy="1692771"/>
          </a:xfrm>
          <a:prstGeom prst="rect">
            <a:avLst/>
          </a:prstGeom>
          <a:noFill/>
        </p:spPr>
        <p:txBody>
          <a:bodyPr wrap="square" rtlCol="0">
            <a:spAutoFit/>
          </a:bodyPr>
          <a:lstStyle/>
          <a:p>
            <a:r>
              <a:rPr lang="en-US" sz="2600" dirty="0" err="1" smtClean="0"/>
              <a:t>Efood</a:t>
            </a:r>
            <a:r>
              <a:rPr lang="en-US" sz="2600" dirty="0" smtClean="0"/>
              <a:t> | BI Analyst Case Study</a:t>
            </a:r>
          </a:p>
          <a:p>
            <a:r>
              <a:rPr lang="en-US" sz="2600" dirty="0" err="1" smtClean="0"/>
              <a:t>Vasileios</a:t>
            </a:r>
            <a:r>
              <a:rPr lang="en-US" sz="2600" dirty="0" smtClean="0"/>
              <a:t> </a:t>
            </a:r>
            <a:r>
              <a:rPr lang="en-US" sz="2600" dirty="0" err="1" smtClean="0"/>
              <a:t>Anastasopoulos</a:t>
            </a:r>
            <a:endParaRPr lang="en-US" sz="2600" dirty="0" smtClean="0"/>
          </a:p>
          <a:p>
            <a:endParaRPr lang="en-US" sz="2600" dirty="0"/>
          </a:p>
          <a:p>
            <a:r>
              <a:rPr lang="en-US" sz="2600" dirty="0" smtClean="0"/>
              <a:t>May 8</a:t>
            </a:r>
            <a:r>
              <a:rPr lang="en-US" sz="2600" baseline="30000" dirty="0" smtClean="0"/>
              <a:t>st</a:t>
            </a:r>
            <a:r>
              <a:rPr lang="en-US" sz="2600" dirty="0" smtClean="0"/>
              <a:t>, 2021</a:t>
            </a:r>
            <a:endParaRPr lang="en-US" sz="2600" dirty="0"/>
          </a:p>
        </p:txBody>
      </p:sp>
      <p:pic>
        <p:nvPicPr>
          <p:cNvPr id="6" name="5 - Εικόνα" descr="κατάλογος.png"/>
          <p:cNvPicPr>
            <a:picLocks noChangeAspect="1"/>
          </p:cNvPicPr>
          <p:nvPr/>
        </p:nvPicPr>
        <p:blipFill>
          <a:blip r:embed="rId2" cstate="print"/>
          <a:stretch>
            <a:fillRect/>
          </a:stretch>
        </p:blipFill>
        <p:spPr>
          <a:xfrm>
            <a:off x="123825" y="1371600"/>
            <a:ext cx="2924175" cy="13428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152400" y="152400"/>
            <a:ext cx="8991600" cy="1692771"/>
          </a:xfrm>
          <a:prstGeom prst="rect">
            <a:avLst/>
          </a:prstGeom>
          <a:noFill/>
        </p:spPr>
        <p:txBody>
          <a:bodyPr wrap="square" rtlCol="0">
            <a:spAutoFit/>
          </a:bodyPr>
          <a:lstStyle/>
          <a:p>
            <a:r>
              <a:rPr lang="en-US" dirty="0" smtClean="0"/>
              <a:t>The size of the respective “Basket” customer segment depends on the actual basket size of each cuisine (i.e. Breakfast that has an overall low average basket, has the most clients in the “0-5” basket segment)</a:t>
            </a:r>
          </a:p>
          <a:p>
            <a:endParaRPr lang="en-US" dirty="0" smtClean="0"/>
          </a:p>
          <a:p>
            <a:endParaRPr lang="en-US" sz="1400" dirty="0" smtClean="0"/>
          </a:p>
          <a:p>
            <a:r>
              <a:rPr lang="en-US" dirty="0" smtClean="0"/>
              <a:t> </a:t>
            </a:r>
            <a:endParaRPr lang="en-US" dirty="0"/>
          </a:p>
        </p:txBody>
      </p:sp>
      <p:sp>
        <p:nvSpPr>
          <p:cNvPr id="12" name="11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analysis can be found here: https://datastudio.google.com/reporting/a5d97369-75fc-4098-a19b-f5a6d845c0eb/page/z8wHC</a:t>
            </a:r>
          </a:p>
          <a:p>
            <a:endParaRPr lang="en-US" sz="1200" dirty="0"/>
          </a:p>
        </p:txBody>
      </p:sp>
      <p:sp>
        <p:nvSpPr>
          <p:cNvPr id="13" name="12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
        <p:nvSpPr>
          <p:cNvPr id="15" name="14 - TextBox"/>
          <p:cNvSpPr txBox="1"/>
          <p:nvPr/>
        </p:nvSpPr>
        <p:spPr>
          <a:xfrm rot="16200000">
            <a:off x="-730478" y="3549878"/>
            <a:ext cx="1828800" cy="215444"/>
          </a:xfrm>
          <a:prstGeom prst="rect">
            <a:avLst/>
          </a:prstGeom>
          <a:noFill/>
        </p:spPr>
        <p:txBody>
          <a:bodyPr wrap="square" rtlCol="0">
            <a:spAutoFit/>
          </a:bodyPr>
          <a:lstStyle/>
          <a:p>
            <a:r>
              <a:rPr lang="en-US" sz="800" dirty="0" smtClean="0"/>
              <a:t>Number of Customers</a:t>
            </a:r>
            <a:endParaRPr lang="en-US" sz="800" dirty="0"/>
          </a:p>
        </p:txBody>
      </p:sp>
      <p:pic>
        <p:nvPicPr>
          <p:cNvPr id="5124" name="Picture 4"/>
          <p:cNvPicPr>
            <a:picLocks noChangeAspect="1" noChangeArrowheads="1"/>
          </p:cNvPicPr>
          <p:nvPr/>
        </p:nvPicPr>
        <p:blipFill>
          <a:blip r:embed="rId2" cstate="print"/>
          <a:srcRect/>
          <a:stretch>
            <a:fillRect/>
          </a:stretch>
        </p:blipFill>
        <p:spPr bwMode="auto">
          <a:xfrm>
            <a:off x="304800" y="1600200"/>
            <a:ext cx="8839200" cy="4114800"/>
          </a:xfrm>
          <a:prstGeom prst="rect">
            <a:avLst/>
          </a:prstGeom>
          <a:noFill/>
          <a:ln w="9525">
            <a:noFill/>
            <a:miter lim="800000"/>
            <a:headEnd/>
            <a:tailEnd/>
          </a:ln>
          <a:effectLst/>
        </p:spPr>
      </p:pic>
      <p:sp>
        <p:nvSpPr>
          <p:cNvPr id="20" name="19 - TextBox"/>
          <p:cNvSpPr txBox="1"/>
          <p:nvPr/>
        </p:nvSpPr>
        <p:spPr>
          <a:xfrm>
            <a:off x="4800600" y="2209800"/>
            <a:ext cx="1828800" cy="215444"/>
          </a:xfrm>
          <a:prstGeom prst="rect">
            <a:avLst/>
          </a:prstGeom>
          <a:noFill/>
        </p:spPr>
        <p:txBody>
          <a:bodyPr wrap="square" rtlCol="0">
            <a:spAutoFit/>
          </a:bodyPr>
          <a:lstStyle/>
          <a:p>
            <a:r>
              <a:rPr lang="en-US" sz="800" dirty="0" smtClean="0"/>
              <a:t>Basket Group Segment</a:t>
            </a:r>
            <a:endParaRPr lang="en-US" sz="800" dirty="0"/>
          </a:p>
        </p:txBody>
      </p:sp>
      <p:sp>
        <p:nvSpPr>
          <p:cNvPr id="21" name="20 - TextBox"/>
          <p:cNvSpPr txBox="1"/>
          <p:nvPr/>
        </p:nvSpPr>
        <p:spPr>
          <a:xfrm>
            <a:off x="228600" y="2222956"/>
            <a:ext cx="1828800" cy="215444"/>
          </a:xfrm>
          <a:prstGeom prst="rect">
            <a:avLst/>
          </a:prstGeom>
          <a:noFill/>
        </p:spPr>
        <p:txBody>
          <a:bodyPr wrap="square" rtlCol="0">
            <a:spAutoFit/>
          </a:bodyPr>
          <a:lstStyle/>
          <a:p>
            <a:r>
              <a:rPr lang="en-US" sz="800" dirty="0" smtClean="0"/>
              <a:t>Order Group Segment</a:t>
            </a:r>
            <a:endParaRPr lang="en-US" sz="800" dirty="0"/>
          </a:p>
        </p:txBody>
      </p:sp>
      <p:sp>
        <p:nvSpPr>
          <p:cNvPr id="22" name="21 - TextBox"/>
          <p:cNvSpPr txBox="1"/>
          <p:nvPr/>
        </p:nvSpPr>
        <p:spPr>
          <a:xfrm rot="16200000">
            <a:off x="3689122" y="3549878"/>
            <a:ext cx="1828800" cy="215444"/>
          </a:xfrm>
          <a:prstGeom prst="rect">
            <a:avLst/>
          </a:prstGeom>
          <a:noFill/>
        </p:spPr>
        <p:txBody>
          <a:bodyPr wrap="square" rtlCol="0">
            <a:spAutoFit/>
          </a:bodyPr>
          <a:lstStyle/>
          <a:p>
            <a:r>
              <a:rPr lang="en-US" sz="800" dirty="0" smtClean="0"/>
              <a:t>Number of Customers</a:t>
            </a:r>
            <a:endParaRPr lang="en-US" sz="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3 - TextBox"/>
          <p:cNvSpPr txBox="1"/>
          <p:nvPr/>
        </p:nvSpPr>
        <p:spPr>
          <a:xfrm>
            <a:off x="1295400" y="2811959"/>
            <a:ext cx="6705600" cy="769441"/>
          </a:xfrm>
          <a:prstGeom prst="rect">
            <a:avLst/>
          </a:prstGeom>
          <a:noFill/>
        </p:spPr>
        <p:txBody>
          <a:bodyPr wrap="square" rtlCol="0">
            <a:spAutoFit/>
          </a:bodyPr>
          <a:lstStyle/>
          <a:p>
            <a:pPr algn="ctr"/>
            <a:r>
              <a:rPr lang="en-US" sz="2600" b="1" dirty="0" smtClean="0"/>
              <a:t>Coffee Segment Analysis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304800" y="581085"/>
            <a:ext cx="8382000" cy="4801314"/>
          </a:xfrm>
          <a:prstGeom prst="rect">
            <a:avLst/>
          </a:prstGeom>
          <a:noFill/>
        </p:spPr>
        <p:txBody>
          <a:bodyPr wrap="square" rtlCol="0">
            <a:spAutoFit/>
          </a:bodyPr>
          <a:lstStyle/>
          <a:p>
            <a:pPr algn="ctr"/>
            <a:r>
              <a:rPr lang="en-US" b="1" dirty="0" smtClean="0"/>
              <a:t>Which Cuisines should we target to increase our Coffee-related orders? </a:t>
            </a:r>
          </a:p>
          <a:p>
            <a:pPr algn="ctr"/>
            <a:endParaRPr lang="en-US" dirty="0" smtClean="0"/>
          </a:p>
          <a:p>
            <a:pPr algn="ctr"/>
            <a:r>
              <a:rPr lang="en-US" dirty="0" smtClean="0"/>
              <a:t>In order to identify potential segments interested in coffee, we need to focus on the particular hours during the day with the highest demand across the available cuisines</a:t>
            </a:r>
          </a:p>
          <a:p>
            <a:endParaRPr lang="en-US" dirty="0" smtClean="0"/>
          </a:p>
          <a:p>
            <a:endParaRPr lang="en-US" dirty="0" smtClean="0"/>
          </a:p>
          <a:p>
            <a:pPr>
              <a:buFont typeface="Arial" pitchFamily="34" charset="0"/>
              <a:buChar char="•"/>
            </a:pPr>
            <a:r>
              <a:rPr lang="en-US" dirty="0" smtClean="0"/>
              <a:t>Breakfast: it could be the main category to target</a:t>
            </a:r>
          </a:p>
          <a:p>
            <a:endParaRPr lang="en-US" dirty="0" smtClean="0"/>
          </a:p>
          <a:p>
            <a:pPr>
              <a:buFont typeface="Arial" pitchFamily="34" charset="0"/>
              <a:buChar char="•"/>
            </a:pPr>
            <a:r>
              <a:rPr lang="en-US" dirty="0" err="1" smtClean="0"/>
              <a:t>Creperie</a:t>
            </a:r>
            <a:r>
              <a:rPr lang="en-US" dirty="0" smtClean="0"/>
              <a:t>: people interested in this food category might want to enjoy also a coffee</a:t>
            </a:r>
          </a:p>
          <a:p>
            <a:endParaRPr lang="en-US" dirty="0" smtClean="0"/>
          </a:p>
          <a:p>
            <a:pPr>
              <a:buFont typeface="Arial" pitchFamily="34" charset="0"/>
              <a:buChar char="•"/>
            </a:pPr>
            <a:r>
              <a:rPr lang="en-US" dirty="0" smtClean="0"/>
              <a:t>Sweets: customers looking for a sweet could be an additional potential segment</a:t>
            </a:r>
          </a:p>
          <a:p>
            <a:endParaRPr lang="en-US" dirty="0" smtClean="0"/>
          </a:p>
          <a:p>
            <a:pPr>
              <a:buFont typeface="Arial" pitchFamily="34" charset="0"/>
              <a:buChar char="•"/>
            </a:pPr>
            <a:r>
              <a:rPr lang="en-US" dirty="0" smtClean="0"/>
              <a:t>Healthy: a person interested in a healthy smoothie might be also interested in coffee as an extra source of energy (</a:t>
            </a:r>
            <a:r>
              <a:rPr lang="en-US" dirty="0" err="1" smtClean="0"/>
              <a:t>eg</a:t>
            </a:r>
            <a:r>
              <a:rPr lang="en-US" dirty="0" smtClean="0"/>
              <a:t>. decaffeinated coffee) </a:t>
            </a:r>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152400" y="152400"/>
            <a:ext cx="8991600" cy="1077218"/>
          </a:xfrm>
          <a:prstGeom prst="rect">
            <a:avLst/>
          </a:prstGeom>
          <a:noFill/>
        </p:spPr>
        <p:txBody>
          <a:bodyPr wrap="square" rtlCol="0">
            <a:spAutoFit/>
          </a:bodyPr>
          <a:lstStyle/>
          <a:p>
            <a:endParaRPr lang="en-US" sz="1400" dirty="0" smtClean="0"/>
          </a:p>
          <a:p>
            <a:endParaRPr lang="en-US" dirty="0" smtClean="0"/>
          </a:p>
          <a:p>
            <a:endParaRPr lang="en-US" sz="1400" dirty="0" smtClean="0"/>
          </a:p>
          <a:p>
            <a:r>
              <a:rPr lang="en-US" dirty="0" smtClean="0"/>
              <a:t> </a:t>
            </a:r>
            <a:endParaRPr lang="en-US" dirty="0"/>
          </a:p>
        </p:txBody>
      </p:sp>
      <p:sp>
        <p:nvSpPr>
          <p:cNvPr id="6" name="5 - TextBox"/>
          <p:cNvSpPr txBox="1"/>
          <p:nvPr/>
        </p:nvSpPr>
        <p:spPr>
          <a:xfrm>
            <a:off x="152400" y="152400"/>
            <a:ext cx="8991600" cy="1138773"/>
          </a:xfrm>
          <a:prstGeom prst="rect">
            <a:avLst/>
          </a:prstGeom>
          <a:noFill/>
        </p:spPr>
        <p:txBody>
          <a:bodyPr wrap="square" rtlCol="0">
            <a:spAutoFit/>
          </a:bodyPr>
          <a:lstStyle/>
          <a:p>
            <a:r>
              <a:rPr lang="en-US" dirty="0" smtClean="0"/>
              <a:t>Using the below dashboard, we can trace the heavy hours for the particular cuisines and cities</a:t>
            </a:r>
          </a:p>
          <a:p>
            <a:endParaRPr lang="en-US" dirty="0" smtClean="0"/>
          </a:p>
          <a:p>
            <a:endParaRPr lang="en-US" sz="1400" dirty="0" smtClean="0"/>
          </a:p>
          <a:p>
            <a:r>
              <a:rPr lang="en-US" dirty="0" smtClean="0"/>
              <a:t> </a:t>
            </a:r>
            <a:endParaRPr lang="en-US" dirty="0"/>
          </a:p>
        </p:txBody>
      </p:sp>
      <p:sp>
        <p:nvSpPr>
          <p:cNvPr id="7" name="6 - TextBox"/>
          <p:cNvSpPr txBox="1"/>
          <p:nvPr/>
        </p:nvSpPr>
        <p:spPr>
          <a:xfrm rot="16200000">
            <a:off x="199311" y="3549877"/>
            <a:ext cx="1828800" cy="215444"/>
          </a:xfrm>
          <a:prstGeom prst="rect">
            <a:avLst/>
          </a:prstGeom>
          <a:noFill/>
        </p:spPr>
        <p:txBody>
          <a:bodyPr wrap="square" rtlCol="0">
            <a:spAutoFit/>
          </a:bodyPr>
          <a:lstStyle/>
          <a:p>
            <a:r>
              <a:rPr lang="en-US" sz="800" dirty="0" smtClean="0"/>
              <a:t>Number of Orders</a:t>
            </a:r>
            <a:endParaRPr lang="en-US" sz="800" dirty="0"/>
          </a:p>
        </p:txBody>
      </p:sp>
      <p:sp>
        <p:nvSpPr>
          <p:cNvPr id="8" name="7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analysis can be found here: https://datastudio.google.com/reporting/a5d97369-75fc-4098-a19b-f5a6d845c0eb/page/z8wHC</a:t>
            </a:r>
          </a:p>
          <a:p>
            <a:endParaRPr lang="en-US" sz="1200" dirty="0"/>
          </a:p>
        </p:txBody>
      </p:sp>
      <p:sp>
        <p:nvSpPr>
          <p:cNvPr id="9" name="8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pic>
        <p:nvPicPr>
          <p:cNvPr id="1026" name="Picture 2"/>
          <p:cNvPicPr>
            <a:picLocks noChangeAspect="1" noChangeArrowheads="1"/>
          </p:cNvPicPr>
          <p:nvPr/>
        </p:nvPicPr>
        <p:blipFill>
          <a:blip r:embed="rId2" cstate="print"/>
          <a:srcRect/>
          <a:stretch>
            <a:fillRect/>
          </a:stretch>
        </p:blipFill>
        <p:spPr bwMode="auto">
          <a:xfrm>
            <a:off x="76200" y="762000"/>
            <a:ext cx="8991600" cy="5400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152400" y="152400"/>
            <a:ext cx="8991600" cy="1077218"/>
          </a:xfrm>
          <a:prstGeom prst="rect">
            <a:avLst/>
          </a:prstGeom>
          <a:noFill/>
        </p:spPr>
        <p:txBody>
          <a:bodyPr wrap="square" rtlCol="0">
            <a:spAutoFit/>
          </a:bodyPr>
          <a:lstStyle/>
          <a:p>
            <a:endParaRPr lang="en-US" sz="1400" dirty="0" smtClean="0"/>
          </a:p>
          <a:p>
            <a:endParaRPr lang="en-US" dirty="0" smtClean="0"/>
          </a:p>
          <a:p>
            <a:endParaRPr lang="en-US" sz="1400" dirty="0" smtClean="0"/>
          </a:p>
          <a:p>
            <a:r>
              <a:rPr lang="en-US" dirty="0" smtClean="0"/>
              <a:t> </a:t>
            </a:r>
            <a:endParaRPr lang="en-US" dirty="0"/>
          </a:p>
        </p:txBody>
      </p:sp>
      <p:sp>
        <p:nvSpPr>
          <p:cNvPr id="6" name="5 - TextBox"/>
          <p:cNvSpPr txBox="1"/>
          <p:nvPr/>
        </p:nvSpPr>
        <p:spPr>
          <a:xfrm>
            <a:off x="152400" y="152400"/>
            <a:ext cx="8991600" cy="1692771"/>
          </a:xfrm>
          <a:prstGeom prst="rect">
            <a:avLst/>
          </a:prstGeom>
          <a:noFill/>
        </p:spPr>
        <p:txBody>
          <a:bodyPr wrap="square" rtlCol="0">
            <a:spAutoFit/>
          </a:bodyPr>
          <a:lstStyle/>
          <a:p>
            <a:r>
              <a:rPr lang="en-US" dirty="0" smtClean="0"/>
              <a:t>Breakfast: Morning hours (09:00am-11:00am) enjoy the majority of orders, while demand is growing again early in the evening (5:00pm)</a:t>
            </a:r>
          </a:p>
          <a:p>
            <a:r>
              <a:rPr lang="en-US" sz="1400" dirty="0" smtClean="0"/>
              <a:t>Respectively, we can choose the rest cuisines to identify peak points</a:t>
            </a:r>
          </a:p>
          <a:p>
            <a:endParaRPr lang="en-US" dirty="0" smtClean="0"/>
          </a:p>
          <a:p>
            <a:endParaRPr lang="en-US" sz="1400" dirty="0" smtClean="0"/>
          </a:p>
          <a:p>
            <a:r>
              <a:rPr lang="en-US" dirty="0" smtClean="0"/>
              <a:t> </a:t>
            </a:r>
            <a:endParaRPr lang="en-US" dirty="0"/>
          </a:p>
        </p:txBody>
      </p:sp>
      <p:sp>
        <p:nvSpPr>
          <p:cNvPr id="7" name="6 - TextBox"/>
          <p:cNvSpPr txBox="1"/>
          <p:nvPr/>
        </p:nvSpPr>
        <p:spPr>
          <a:xfrm rot="16200000">
            <a:off x="199311" y="3854678"/>
            <a:ext cx="1828800" cy="215444"/>
          </a:xfrm>
          <a:prstGeom prst="rect">
            <a:avLst/>
          </a:prstGeom>
          <a:noFill/>
        </p:spPr>
        <p:txBody>
          <a:bodyPr wrap="square" rtlCol="0">
            <a:spAutoFit/>
          </a:bodyPr>
          <a:lstStyle/>
          <a:p>
            <a:r>
              <a:rPr lang="en-US" sz="800" dirty="0" smtClean="0"/>
              <a:t>Number of Orders</a:t>
            </a:r>
            <a:endParaRPr lang="en-US" sz="800" dirty="0"/>
          </a:p>
        </p:txBody>
      </p:sp>
      <p:sp>
        <p:nvSpPr>
          <p:cNvPr id="8" name="7 - TextBox"/>
          <p:cNvSpPr txBox="1"/>
          <p:nvPr/>
        </p:nvSpPr>
        <p:spPr>
          <a:xfrm>
            <a:off x="0" y="6400800"/>
            <a:ext cx="6553200" cy="584775"/>
          </a:xfrm>
          <a:prstGeom prst="rect">
            <a:avLst/>
          </a:prstGeom>
          <a:noFill/>
        </p:spPr>
        <p:txBody>
          <a:bodyPr wrap="square" rtlCol="0">
            <a:spAutoFit/>
          </a:bodyPr>
          <a:lstStyle/>
          <a:p>
            <a:r>
              <a:rPr lang="en-US" sz="1000" dirty="0" smtClean="0"/>
              <a:t>Note: The Data Studio report and respective dashboards created for the  analysis can be found here: https://datastudio.google.com/reporting/a5d97369-75fc-4098-a19b-f5a6d845c0eb/page/z8wHC</a:t>
            </a:r>
          </a:p>
          <a:p>
            <a:endParaRPr lang="en-US" sz="1200" dirty="0"/>
          </a:p>
        </p:txBody>
      </p:sp>
      <p:sp>
        <p:nvSpPr>
          <p:cNvPr id="9" name="8 - TextBox"/>
          <p:cNvSpPr txBox="1"/>
          <p:nvPr/>
        </p:nvSpPr>
        <p:spPr>
          <a:xfrm>
            <a:off x="7467600" y="6427113"/>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pic>
        <p:nvPicPr>
          <p:cNvPr id="2050" name="Picture 2"/>
          <p:cNvPicPr>
            <a:picLocks noChangeAspect="1" noChangeArrowheads="1"/>
          </p:cNvPicPr>
          <p:nvPr/>
        </p:nvPicPr>
        <p:blipFill>
          <a:blip r:embed="rId2" cstate="print"/>
          <a:srcRect/>
          <a:stretch>
            <a:fillRect/>
          </a:stretch>
        </p:blipFill>
        <p:spPr bwMode="auto">
          <a:xfrm>
            <a:off x="304801" y="1095375"/>
            <a:ext cx="8610599" cy="5229225"/>
          </a:xfrm>
          <a:prstGeom prst="rect">
            <a:avLst/>
          </a:prstGeom>
          <a:noFill/>
          <a:ln w="9525">
            <a:noFill/>
            <a:miter lim="800000"/>
            <a:headEnd/>
            <a:tailEnd/>
          </a:ln>
          <a:effectLst/>
        </p:spPr>
      </p:pic>
      <p:cxnSp>
        <p:nvCxnSpPr>
          <p:cNvPr id="12" name="11 - Ευθύγραμμο βέλος σύνδεσης"/>
          <p:cNvCxnSpPr/>
          <p:nvPr/>
        </p:nvCxnSpPr>
        <p:spPr>
          <a:xfrm rot="16200000" flipV="1">
            <a:off x="8191500" y="23241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 TextBox"/>
          <p:cNvSpPr txBox="1"/>
          <p:nvPr/>
        </p:nvSpPr>
        <p:spPr>
          <a:xfrm>
            <a:off x="8229600" y="2895600"/>
            <a:ext cx="990600" cy="553998"/>
          </a:xfrm>
          <a:prstGeom prst="rect">
            <a:avLst/>
          </a:prstGeom>
          <a:noFill/>
        </p:spPr>
        <p:txBody>
          <a:bodyPr wrap="square" rtlCol="0">
            <a:spAutoFit/>
          </a:bodyPr>
          <a:lstStyle/>
          <a:p>
            <a:r>
              <a:rPr lang="en-US" sz="1000" dirty="0" smtClean="0"/>
              <a:t>Use the filters for additional segmentation</a:t>
            </a:r>
            <a:endParaRPr lang="en-US" sz="1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3 - TextBox"/>
          <p:cNvSpPr txBox="1"/>
          <p:nvPr/>
        </p:nvSpPr>
        <p:spPr>
          <a:xfrm>
            <a:off x="1295400" y="2811959"/>
            <a:ext cx="6705600" cy="769441"/>
          </a:xfrm>
          <a:prstGeom prst="rect">
            <a:avLst/>
          </a:prstGeom>
          <a:noFill/>
        </p:spPr>
        <p:txBody>
          <a:bodyPr wrap="square" rtlCol="0">
            <a:spAutoFit/>
          </a:bodyPr>
          <a:lstStyle/>
          <a:p>
            <a:pPr algn="ctr"/>
            <a:r>
              <a:rPr lang="en-US" sz="2600" b="1" dirty="0" smtClean="0"/>
              <a:t>Thank you!</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3 - TextBox"/>
          <p:cNvSpPr txBox="1"/>
          <p:nvPr/>
        </p:nvSpPr>
        <p:spPr>
          <a:xfrm>
            <a:off x="1295400" y="2811959"/>
            <a:ext cx="6705600" cy="769441"/>
          </a:xfrm>
          <a:prstGeom prst="rect">
            <a:avLst/>
          </a:prstGeom>
          <a:noFill/>
        </p:spPr>
        <p:txBody>
          <a:bodyPr wrap="square" rtlCol="0">
            <a:spAutoFit/>
          </a:bodyPr>
          <a:lstStyle/>
          <a:p>
            <a:pPr algn="ctr"/>
            <a:r>
              <a:rPr lang="en-US" sz="2600" b="1" dirty="0" smtClean="0"/>
              <a:t>Appendix</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 TextBox"/>
          <p:cNvSpPr txBox="1"/>
          <p:nvPr/>
        </p:nvSpPr>
        <p:spPr>
          <a:xfrm>
            <a:off x="0" y="191869"/>
            <a:ext cx="8991600" cy="646331"/>
          </a:xfrm>
          <a:prstGeom prst="rect">
            <a:avLst/>
          </a:prstGeom>
          <a:noFill/>
        </p:spPr>
        <p:txBody>
          <a:bodyPr wrap="square" rtlCol="0">
            <a:spAutoFit/>
          </a:bodyPr>
          <a:lstStyle/>
          <a:p>
            <a:r>
              <a:rPr lang="en-US" dirty="0" smtClean="0"/>
              <a:t>Indicative Queries screenshots</a:t>
            </a:r>
          </a:p>
          <a:p>
            <a:r>
              <a:rPr lang="en-US" dirty="0" smtClean="0"/>
              <a:t> </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76200" y="1371600"/>
            <a:ext cx="8963026" cy="38969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 TextBox"/>
          <p:cNvSpPr txBox="1"/>
          <p:nvPr/>
        </p:nvSpPr>
        <p:spPr>
          <a:xfrm>
            <a:off x="0" y="191869"/>
            <a:ext cx="8991600" cy="646331"/>
          </a:xfrm>
          <a:prstGeom prst="rect">
            <a:avLst/>
          </a:prstGeom>
          <a:noFill/>
        </p:spPr>
        <p:txBody>
          <a:bodyPr wrap="square" rtlCol="0">
            <a:spAutoFit/>
          </a:bodyPr>
          <a:lstStyle/>
          <a:p>
            <a:r>
              <a:rPr lang="en-US" dirty="0" smtClean="0"/>
              <a:t>Indicative Dashboards screenshots</a:t>
            </a:r>
          </a:p>
          <a:p>
            <a:r>
              <a:rPr lang="en-US" dirty="0" smtClean="0"/>
              <a:t> </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57150" y="1295400"/>
            <a:ext cx="9086850" cy="48825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457200" y="1240810"/>
            <a:ext cx="6553200" cy="3508653"/>
          </a:xfrm>
          <a:prstGeom prst="rect">
            <a:avLst/>
          </a:prstGeom>
          <a:noFill/>
        </p:spPr>
        <p:txBody>
          <a:bodyPr wrap="square" rtlCol="0">
            <a:spAutoFit/>
          </a:bodyPr>
          <a:lstStyle/>
          <a:p>
            <a:r>
              <a:rPr lang="en-US" sz="2600" b="1" dirty="0" smtClean="0"/>
              <a:t>Agenda</a:t>
            </a:r>
          </a:p>
          <a:p>
            <a:endParaRPr lang="en-US" sz="2600" b="1" dirty="0" smtClean="0"/>
          </a:p>
          <a:p>
            <a:endParaRPr lang="en-US" sz="2600" dirty="0"/>
          </a:p>
          <a:p>
            <a:pPr>
              <a:buFont typeface="Arial" pitchFamily="34" charset="0"/>
              <a:buChar char="•"/>
            </a:pPr>
            <a:r>
              <a:rPr lang="en-US" sz="2400" dirty="0" smtClean="0"/>
              <a:t>KPIs Analysis </a:t>
            </a:r>
          </a:p>
          <a:p>
            <a:endParaRPr lang="en-US" sz="2400" dirty="0" smtClean="0"/>
          </a:p>
          <a:p>
            <a:pPr>
              <a:buFont typeface="Arial" pitchFamily="34" charset="0"/>
              <a:buChar char="•"/>
            </a:pPr>
            <a:r>
              <a:rPr lang="en-US" sz="2400" dirty="0" smtClean="0"/>
              <a:t>Coffee Segment Analysis</a:t>
            </a:r>
          </a:p>
          <a:p>
            <a:endParaRPr lang="en-US" sz="2400" dirty="0"/>
          </a:p>
          <a:p>
            <a:pPr>
              <a:buFont typeface="Arial" pitchFamily="34" charset="0"/>
              <a:buChar char="•"/>
            </a:pPr>
            <a:r>
              <a:rPr lang="en-US" sz="2400" dirty="0" smtClean="0"/>
              <a:t>Appendix</a:t>
            </a:r>
          </a:p>
          <a:p>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3 - TextBox"/>
          <p:cNvSpPr txBox="1"/>
          <p:nvPr/>
        </p:nvSpPr>
        <p:spPr>
          <a:xfrm>
            <a:off x="1295400" y="2811959"/>
            <a:ext cx="6705600" cy="769441"/>
          </a:xfrm>
          <a:prstGeom prst="rect">
            <a:avLst/>
          </a:prstGeom>
          <a:noFill/>
        </p:spPr>
        <p:txBody>
          <a:bodyPr wrap="square" rtlCol="0">
            <a:spAutoFit/>
          </a:bodyPr>
          <a:lstStyle/>
          <a:p>
            <a:pPr algn="ctr"/>
            <a:r>
              <a:rPr lang="en-US" sz="2600" b="1" dirty="0" smtClean="0"/>
              <a:t>KPIs Analysis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304800" y="76201"/>
            <a:ext cx="8382000" cy="6740307"/>
          </a:xfrm>
          <a:prstGeom prst="rect">
            <a:avLst/>
          </a:prstGeom>
          <a:noFill/>
        </p:spPr>
        <p:txBody>
          <a:bodyPr wrap="square" rtlCol="0">
            <a:spAutoFit/>
          </a:bodyPr>
          <a:lstStyle/>
          <a:p>
            <a:pPr algn="ctr"/>
            <a:r>
              <a:rPr lang="en-US" dirty="0" smtClean="0"/>
              <a:t>We will focus on the following KPIs in order to monitor our customers’ behavior, as well as the business performance:</a:t>
            </a:r>
          </a:p>
          <a:p>
            <a:endParaRPr lang="en-US" dirty="0" smtClean="0"/>
          </a:p>
          <a:p>
            <a:pPr>
              <a:buFont typeface="Arial" pitchFamily="34" charset="0"/>
              <a:buChar char="•"/>
            </a:pPr>
            <a:r>
              <a:rPr lang="en-US" dirty="0" smtClean="0"/>
              <a:t>Order Amount: the total amount of orders per cuisine and city of interest</a:t>
            </a:r>
          </a:p>
          <a:p>
            <a:endParaRPr lang="en-US" dirty="0" smtClean="0"/>
          </a:p>
          <a:p>
            <a:pPr>
              <a:buFont typeface="Arial" pitchFamily="34" charset="0"/>
              <a:buChar char="•"/>
            </a:pPr>
            <a:r>
              <a:rPr lang="en-US" dirty="0" smtClean="0"/>
              <a:t>Average Basket Size: the average size of basket per cuisine and city of interest</a:t>
            </a:r>
          </a:p>
          <a:p>
            <a:endParaRPr lang="en-US" dirty="0" smtClean="0"/>
          </a:p>
          <a:p>
            <a:pPr>
              <a:buFont typeface="Arial" pitchFamily="34" charset="0"/>
              <a:buChar char="•"/>
            </a:pPr>
            <a:r>
              <a:rPr lang="en-US" dirty="0" smtClean="0"/>
              <a:t>Unique Shops Available: the number of unique available shops per cuisine and city</a:t>
            </a:r>
          </a:p>
          <a:p>
            <a:endParaRPr lang="en-US" dirty="0" smtClean="0"/>
          </a:p>
          <a:p>
            <a:pPr>
              <a:buFont typeface="Arial" pitchFamily="34" charset="0"/>
              <a:buChar char="•"/>
            </a:pPr>
            <a:r>
              <a:rPr lang="en-US" dirty="0" smtClean="0"/>
              <a:t>Daily Average Orders: the daily average orders per cuisine and city</a:t>
            </a:r>
          </a:p>
          <a:p>
            <a:endParaRPr lang="en-US" dirty="0" smtClean="0"/>
          </a:p>
          <a:p>
            <a:pPr>
              <a:buFont typeface="Arial" pitchFamily="34" charset="0"/>
              <a:buChar char="•"/>
            </a:pPr>
            <a:r>
              <a:rPr lang="en-US" dirty="0" smtClean="0"/>
              <a:t>Customers Monthly Average Orders: the average number of orders submitted by a client on a monthly basis </a:t>
            </a:r>
          </a:p>
          <a:p>
            <a:pPr>
              <a:buFont typeface="Arial" pitchFamily="34" charset="0"/>
              <a:buChar char="•"/>
            </a:pPr>
            <a:endParaRPr lang="en-US" dirty="0" smtClean="0"/>
          </a:p>
          <a:p>
            <a:pPr>
              <a:buFont typeface="Arial" pitchFamily="34" charset="0"/>
              <a:buChar char="•"/>
            </a:pPr>
            <a:r>
              <a:rPr lang="en-US" dirty="0" smtClean="0"/>
              <a:t>Customers Monthly Average Basket: the average basket size of a client on a monthly basis </a:t>
            </a:r>
          </a:p>
          <a:p>
            <a:pPr>
              <a:buFont typeface="Arial" pitchFamily="34" charset="0"/>
              <a:buChar char="•"/>
            </a:pPr>
            <a:endParaRPr lang="en-US" dirty="0" smtClean="0"/>
          </a:p>
          <a:p>
            <a:pPr>
              <a:buFont typeface="Arial" pitchFamily="34" charset="0"/>
              <a:buChar char="•"/>
            </a:pPr>
            <a:r>
              <a:rPr lang="en-US" dirty="0" smtClean="0"/>
              <a:t>Customer Segment (by order amount): breakdown of clients depending on the orders they submit</a:t>
            </a:r>
          </a:p>
          <a:p>
            <a:pPr>
              <a:buFont typeface="Arial" pitchFamily="34" charset="0"/>
              <a:buChar char="•"/>
            </a:pPr>
            <a:endParaRPr lang="en-US" dirty="0" smtClean="0"/>
          </a:p>
          <a:p>
            <a:pPr>
              <a:buFont typeface="Arial" pitchFamily="34" charset="0"/>
              <a:buChar char="•"/>
            </a:pPr>
            <a:r>
              <a:rPr lang="en-US" dirty="0" smtClean="0"/>
              <a:t>Customer Segment (by total basket size): breakdown of clients depending on their basket size</a:t>
            </a:r>
          </a:p>
          <a:p>
            <a:endParaRPr lang="en-US" dirty="0" smtClean="0"/>
          </a:p>
          <a:p>
            <a:r>
              <a:rPr lang="en-US" dirty="0" smtClean="0"/>
              <a:t> </a:t>
            </a:r>
            <a:endParaRPr lang="en-US" dirty="0"/>
          </a:p>
        </p:txBody>
      </p:sp>
      <p:sp>
        <p:nvSpPr>
          <p:cNvPr id="7" name="6 - TextBox"/>
          <p:cNvSpPr txBox="1"/>
          <p:nvPr/>
        </p:nvSpPr>
        <p:spPr>
          <a:xfrm>
            <a:off x="0" y="6400800"/>
            <a:ext cx="6553200" cy="584775"/>
          </a:xfrm>
          <a:prstGeom prst="rect">
            <a:avLst/>
          </a:prstGeom>
          <a:noFill/>
        </p:spPr>
        <p:txBody>
          <a:bodyPr wrap="square" rtlCol="0">
            <a:spAutoFit/>
          </a:bodyPr>
          <a:lstStyle/>
          <a:p>
            <a:r>
              <a:rPr lang="en-US" sz="1000" dirty="0" smtClean="0"/>
              <a:t>Note: The Data Studio report and respective dashboards created for the  analysis can be found here: https://datastudio.google.com/reporting/a5d97369-75fc-4098-a19b-f5a6d845c0eb/page/z8wHC</a:t>
            </a:r>
          </a:p>
          <a:p>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152400" y="152400"/>
            <a:ext cx="8991600" cy="861774"/>
          </a:xfrm>
          <a:prstGeom prst="rect">
            <a:avLst/>
          </a:prstGeom>
          <a:noFill/>
        </p:spPr>
        <p:txBody>
          <a:bodyPr wrap="square" rtlCol="0">
            <a:spAutoFit/>
          </a:bodyPr>
          <a:lstStyle/>
          <a:p>
            <a:r>
              <a:rPr lang="en-US" dirty="0" smtClean="0"/>
              <a:t>Almost 70% of total orders across all cities refer to Breakfast and Meat</a:t>
            </a:r>
          </a:p>
          <a:p>
            <a:r>
              <a:rPr lang="en-US" sz="1400" dirty="0" err="1" smtClean="0"/>
              <a:t>Patra</a:t>
            </a:r>
            <a:r>
              <a:rPr lang="en-US" sz="1400" dirty="0" smtClean="0"/>
              <a:t> and </a:t>
            </a:r>
            <a:r>
              <a:rPr lang="en-US" sz="1400" dirty="0" err="1" smtClean="0"/>
              <a:t>Irakleio</a:t>
            </a:r>
            <a:r>
              <a:rPr lang="en-US" sz="1400" dirty="0" smtClean="0"/>
              <a:t> are the leading cities, based on their received order volume</a:t>
            </a:r>
          </a:p>
          <a:p>
            <a:r>
              <a:rPr lang="en-US" dirty="0" smtClean="0"/>
              <a:t> </a:t>
            </a:r>
            <a:endParaRPr lang="en-US" dirty="0"/>
          </a:p>
        </p:txBody>
      </p:sp>
      <p:sp>
        <p:nvSpPr>
          <p:cNvPr id="13" name="12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analysis can be found here: https://datastudio.google.com/reporting/a5d97369-75fc-4098-a19b-f5a6d845c0eb/page/z8wHC</a:t>
            </a:r>
          </a:p>
          <a:p>
            <a:endParaRPr lang="en-US" sz="1200" dirty="0"/>
          </a:p>
        </p:txBody>
      </p:sp>
      <p:pic>
        <p:nvPicPr>
          <p:cNvPr id="3074" name="Picture 2"/>
          <p:cNvPicPr>
            <a:picLocks noChangeAspect="1" noChangeArrowheads="1"/>
          </p:cNvPicPr>
          <p:nvPr/>
        </p:nvPicPr>
        <p:blipFill>
          <a:blip r:embed="rId2" cstate="print"/>
          <a:srcRect/>
          <a:stretch>
            <a:fillRect/>
          </a:stretch>
        </p:blipFill>
        <p:spPr bwMode="auto">
          <a:xfrm>
            <a:off x="1" y="1793242"/>
            <a:ext cx="9143999" cy="3388358"/>
          </a:xfrm>
          <a:prstGeom prst="rect">
            <a:avLst/>
          </a:prstGeom>
          <a:noFill/>
          <a:ln w="9525">
            <a:noFill/>
            <a:miter lim="800000"/>
            <a:headEnd/>
            <a:tailEnd/>
          </a:ln>
          <a:effectLst/>
        </p:spPr>
      </p:pic>
      <p:sp>
        <p:nvSpPr>
          <p:cNvPr id="8" name="7 - TextBox"/>
          <p:cNvSpPr txBox="1"/>
          <p:nvPr/>
        </p:nvSpPr>
        <p:spPr>
          <a:xfrm>
            <a:off x="7467600" y="6400800"/>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152400" y="152400"/>
            <a:ext cx="7924800" cy="923330"/>
          </a:xfrm>
          <a:prstGeom prst="rect">
            <a:avLst/>
          </a:prstGeom>
          <a:noFill/>
        </p:spPr>
        <p:txBody>
          <a:bodyPr wrap="square" rtlCol="0">
            <a:spAutoFit/>
          </a:bodyPr>
          <a:lstStyle/>
          <a:p>
            <a:r>
              <a:rPr lang="en-US" dirty="0" smtClean="0"/>
              <a:t>Breakfast receives the majority of orders across cities, followed by Meat</a:t>
            </a:r>
          </a:p>
          <a:p>
            <a:r>
              <a:rPr lang="en-US" dirty="0" smtClean="0"/>
              <a:t>Yet, breakfast category faces the lowest basket size among cuisines </a:t>
            </a:r>
          </a:p>
          <a:p>
            <a:r>
              <a:rPr lang="en-US"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1" y="1295400"/>
            <a:ext cx="8967805" cy="4953000"/>
          </a:xfrm>
          <a:prstGeom prst="rect">
            <a:avLst/>
          </a:prstGeom>
          <a:noFill/>
          <a:ln w="9525">
            <a:noFill/>
            <a:miter lim="800000"/>
            <a:headEnd/>
            <a:tailEnd/>
          </a:ln>
          <a:effectLst/>
        </p:spPr>
      </p:pic>
      <p:cxnSp>
        <p:nvCxnSpPr>
          <p:cNvPr id="8" name="7 - Ευθύγραμμο βέλος σύνδεσης"/>
          <p:cNvCxnSpPr/>
          <p:nvPr/>
        </p:nvCxnSpPr>
        <p:spPr>
          <a:xfrm rot="16200000" flipV="1">
            <a:off x="8039100" y="28575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 TextBox"/>
          <p:cNvSpPr txBox="1"/>
          <p:nvPr/>
        </p:nvSpPr>
        <p:spPr>
          <a:xfrm>
            <a:off x="8153400" y="3560802"/>
            <a:ext cx="990600" cy="553998"/>
          </a:xfrm>
          <a:prstGeom prst="rect">
            <a:avLst/>
          </a:prstGeom>
          <a:noFill/>
        </p:spPr>
        <p:txBody>
          <a:bodyPr wrap="square" rtlCol="0">
            <a:spAutoFit/>
          </a:bodyPr>
          <a:lstStyle/>
          <a:p>
            <a:r>
              <a:rPr lang="en-US" sz="1000" dirty="0" smtClean="0"/>
              <a:t>Use the filters for additional segmentation</a:t>
            </a:r>
            <a:endParaRPr lang="en-US" sz="1000" dirty="0"/>
          </a:p>
        </p:txBody>
      </p:sp>
      <p:sp>
        <p:nvSpPr>
          <p:cNvPr id="13" name="12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analysis can be found here: https://datastudio.google.com/reporting/a5d97369-75fc-4098-a19b-f5a6d845c0eb/page/z8wHC</a:t>
            </a:r>
          </a:p>
          <a:p>
            <a:endParaRPr lang="en-US" sz="1200" dirty="0"/>
          </a:p>
        </p:txBody>
      </p:sp>
      <p:sp>
        <p:nvSpPr>
          <p:cNvPr id="15" name="14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152400" y="152400"/>
            <a:ext cx="8991600" cy="1354217"/>
          </a:xfrm>
          <a:prstGeom prst="rect">
            <a:avLst/>
          </a:prstGeom>
          <a:noFill/>
        </p:spPr>
        <p:txBody>
          <a:bodyPr wrap="square" rtlCol="0">
            <a:spAutoFit/>
          </a:bodyPr>
          <a:lstStyle/>
          <a:p>
            <a:r>
              <a:rPr lang="en-US" dirty="0" smtClean="0"/>
              <a:t>The majority of available shops offer “Breakfast”, followed by those delivering “Meat” and “Italian” food</a:t>
            </a:r>
          </a:p>
          <a:p>
            <a:r>
              <a:rPr lang="en-US" sz="1400" dirty="0" smtClean="0"/>
              <a:t>Combining this information with the previous slide, we can identify where there is high demand but not adequate shops and vice versa</a:t>
            </a:r>
          </a:p>
          <a:p>
            <a:r>
              <a:rPr lang="en-US" dirty="0" smtClean="0"/>
              <a:t> </a:t>
            </a:r>
            <a:endParaRPr lang="en-US" dirty="0"/>
          </a:p>
        </p:txBody>
      </p:sp>
      <p:sp>
        <p:nvSpPr>
          <p:cNvPr id="13" name="12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analysis can be found here: https://datastudio.google.com/reporting/a5d97369-75fc-4098-a19b-f5a6d845c0eb/page/z8wHC</a:t>
            </a:r>
          </a:p>
          <a:p>
            <a:endParaRPr lang="en-US" sz="1200" dirty="0"/>
          </a:p>
        </p:txBody>
      </p:sp>
      <p:pic>
        <p:nvPicPr>
          <p:cNvPr id="2050" name="Picture 2"/>
          <p:cNvPicPr>
            <a:picLocks noChangeAspect="1" noChangeArrowheads="1"/>
          </p:cNvPicPr>
          <p:nvPr/>
        </p:nvPicPr>
        <p:blipFill>
          <a:blip r:embed="rId2" cstate="print"/>
          <a:srcRect/>
          <a:stretch>
            <a:fillRect/>
          </a:stretch>
        </p:blipFill>
        <p:spPr bwMode="auto">
          <a:xfrm>
            <a:off x="-1" y="1428750"/>
            <a:ext cx="9144001" cy="4438650"/>
          </a:xfrm>
          <a:prstGeom prst="rect">
            <a:avLst/>
          </a:prstGeom>
          <a:noFill/>
          <a:ln w="9525">
            <a:noFill/>
            <a:miter lim="800000"/>
            <a:headEnd/>
            <a:tailEnd/>
          </a:ln>
          <a:effectLst/>
        </p:spPr>
      </p:pic>
      <p:cxnSp>
        <p:nvCxnSpPr>
          <p:cNvPr id="12" name="11 - Ευθύγραμμο βέλος σύνδεσης"/>
          <p:cNvCxnSpPr/>
          <p:nvPr/>
        </p:nvCxnSpPr>
        <p:spPr>
          <a:xfrm rot="16200000" flipV="1">
            <a:off x="7886700" y="26289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 TextBox"/>
          <p:cNvSpPr txBox="1"/>
          <p:nvPr/>
        </p:nvSpPr>
        <p:spPr>
          <a:xfrm>
            <a:off x="8001000" y="3332202"/>
            <a:ext cx="990600" cy="553998"/>
          </a:xfrm>
          <a:prstGeom prst="rect">
            <a:avLst/>
          </a:prstGeom>
          <a:noFill/>
        </p:spPr>
        <p:txBody>
          <a:bodyPr wrap="square" rtlCol="0">
            <a:spAutoFit/>
          </a:bodyPr>
          <a:lstStyle/>
          <a:p>
            <a:r>
              <a:rPr lang="en-US" sz="1000" dirty="0" smtClean="0"/>
              <a:t>Use the filters for additional segmentation</a:t>
            </a:r>
            <a:endParaRPr lang="en-US" sz="1000" dirty="0"/>
          </a:p>
        </p:txBody>
      </p:sp>
      <p:sp>
        <p:nvSpPr>
          <p:cNvPr id="16" name="15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1" y="1514475"/>
            <a:ext cx="8915399" cy="4276725"/>
          </a:xfrm>
          <a:prstGeom prst="rect">
            <a:avLst/>
          </a:prstGeom>
          <a:noFill/>
          <a:ln w="9525">
            <a:noFill/>
            <a:miter lim="800000"/>
            <a:headEnd/>
            <a:tailEnd/>
          </a:ln>
          <a:effectLst/>
        </p:spPr>
      </p:pic>
      <p:sp>
        <p:nvSpPr>
          <p:cNvPr id="5" name="4 - TextBox"/>
          <p:cNvSpPr txBox="1"/>
          <p:nvPr/>
        </p:nvSpPr>
        <p:spPr>
          <a:xfrm>
            <a:off x="152400" y="152400"/>
            <a:ext cx="8991600" cy="1415772"/>
          </a:xfrm>
          <a:prstGeom prst="rect">
            <a:avLst/>
          </a:prstGeom>
          <a:noFill/>
        </p:spPr>
        <p:txBody>
          <a:bodyPr wrap="square" rtlCol="0">
            <a:spAutoFit/>
          </a:bodyPr>
          <a:lstStyle/>
          <a:p>
            <a:r>
              <a:rPr lang="en-US" dirty="0" smtClean="0"/>
              <a:t>Breakfast, Meat and Italian cuisines receive the most traffic on a daily basis</a:t>
            </a:r>
          </a:p>
          <a:p>
            <a:r>
              <a:rPr lang="en-US" dirty="0" smtClean="0"/>
              <a:t>Customers submit every month 1.94 breakfast-related orders on average </a:t>
            </a:r>
          </a:p>
          <a:p>
            <a:endParaRPr lang="en-US" dirty="0" smtClean="0"/>
          </a:p>
          <a:p>
            <a:endParaRPr lang="en-US" sz="1400" dirty="0" smtClean="0"/>
          </a:p>
          <a:p>
            <a:r>
              <a:rPr lang="en-US" dirty="0" smtClean="0"/>
              <a:t> </a:t>
            </a:r>
            <a:endParaRPr lang="en-US" dirty="0"/>
          </a:p>
        </p:txBody>
      </p:sp>
      <p:cxnSp>
        <p:nvCxnSpPr>
          <p:cNvPr id="6" name="5 - Ευθύγραμμο βέλος σύνδεσης"/>
          <p:cNvCxnSpPr/>
          <p:nvPr/>
        </p:nvCxnSpPr>
        <p:spPr>
          <a:xfrm rot="16200000" flipV="1">
            <a:off x="8115300" y="24765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 TextBox"/>
          <p:cNvSpPr txBox="1"/>
          <p:nvPr/>
        </p:nvSpPr>
        <p:spPr>
          <a:xfrm>
            <a:off x="8153400" y="3124200"/>
            <a:ext cx="990600" cy="553998"/>
          </a:xfrm>
          <a:prstGeom prst="rect">
            <a:avLst/>
          </a:prstGeom>
          <a:noFill/>
        </p:spPr>
        <p:txBody>
          <a:bodyPr wrap="square" rtlCol="0">
            <a:spAutoFit/>
          </a:bodyPr>
          <a:lstStyle/>
          <a:p>
            <a:r>
              <a:rPr lang="en-US" sz="1000" dirty="0" smtClean="0"/>
              <a:t>Use the filters for additional segmentation</a:t>
            </a:r>
            <a:endParaRPr lang="en-US" sz="1000" dirty="0"/>
          </a:p>
        </p:txBody>
      </p:sp>
      <p:sp>
        <p:nvSpPr>
          <p:cNvPr id="8" name="7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
        <p:nvSpPr>
          <p:cNvPr id="9" name="8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analysis can be found here: https://datastudio.google.com/reporting/a5d97369-75fc-4098-a19b-f5a6d845c0eb/page/z8wHC</a:t>
            </a:r>
          </a:p>
          <a:p>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152400" y="152400"/>
            <a:ext cx="8991600" cy="1415772"/>
          </a:xfrm>
          <a:prstGeom prst="rect">
            <a:avLst/>
          </a:prstGeom>
          <a:noFill/>
        </p:spPr>
        <p:txBody>
          <a:bodyPr wrap="square" rtlCol="0">
            <a:spAutoFit/>
          </a:bodyPr>
          <a:lstStyle/>
          <a:p>
            <a:r>
              <a:rPr lang="en-US" dirty="0" smtClean="0"/>
              <a:t>Across cuisines, the majority of customers order one or two times on a monthly basis</a:t>
            </a:r>
          </a:p>
          <a:p>
            <a:r>
              <a:rPr lang="en-US" dirty="0" smtClean="0"/>
              <a:t>A significant number of clients order Breakfast between 3 and 10 times per month)</a:t>
            </a:r>
          </a:p>
          <a:p>
            <a:endParaRPr lang="en-US" dirty="0" smtClean="0"/>
          </a:p>
          <a:p>
            <a:endParaRPr lang="en-US" sz="1400" dirty="0" smtClean="0"/>
          </a:p>
          <a:p>
            <a:r>
              <a:rPr lang="en-US" dirty="0" smtClean="0"/>
              <a:t> </a:t>
            </a:r>
            <a:endParaRPr lang="en-US" dirty="0"/>
          </a:p>
        </p:txBody>
      </p:sp>
      <p:sp>
        <p:nvSpPr>
          <p:cNvPr id="12" name="11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analysis can be found here: https://datastudio.google.com/reporting/a5d97369-75fc-4098-a19b-f5a6d845c0eb/page/z8wHC</a:t>
            </a:r>
          </a:p>
          <a:p>
            <a:endParaRPr lang="en-US" sz="1200" dirty="0"/>
          </a:p>
        </p:txBody>
      </p:sp>
      <p:sp>
        <p:nvSpPr>
          <p:cNvPr id="13" name="12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
        <p:nvSpPr>
          <p:cNvPr id="15" name="14 - TextBox"/>
          <p:cNvSpPr txBox="1"/>
          <p:nvPr/>
        </p:nvSpPr>
        <p:spPr>
          <a:xfrm rot="16200000">
            <a:off x="-730478" y="3549878"/>
            <a:ext cx="1828800" cy="215444"/>
          </a:xfrm>
          <a:prstGeom prst="rect">
            <a:avLst/>
          </a:prstGeom>
          <a:noFill/>
        </p:spPr>
        <p:txBody>
          <a:bodyPr wrap="square" rtlCol="0">
            <a:spAutoFit/>
          </a:bodyPr>
          <a:lstStyle/>
          <a:p>
            <a:r>
              <a:rPr lang="en-US" sz="800" dirty="0" smtClean="0"/>
              <a:t>Number of Customers</a:t>
            </a:r>
            <a:endParaRPr lang="en-US" sz="800" dirty="0"/>
          </a:p>
        </p:txBody>
      </p:sp>
      <p:pic>
        <p:nvPicPr>
          <p:cNvPr id="5124" name="Picture 4"/>
          <p:cNvPicPr>
            <a:picLocks noChangeAspect="1" noChangeArrowheads="1"/>
          </p:cNvPicPr>
          <p:nvPr/>
        </p:nvPicPr>
        <p:blipFill>
          <a:blip r:embed="rId2" cstate="print"/>
          <a:srcRect/>
          <a:stretch>
            <a:fillRect/>
          </a:stretch>
        </p:blipFill>
        <p:spPr bwMode="auto">
          <a:xfrm>
            <a:off x="304800" y="1600200"/>
            <a:ext cx="8839200" cy="4114800"/>
          </a:xfrm>
          <a:prstGeom prst="rect">
            <a:avLst/>
          </a:prstGeom>
          <a:noFill/>
          <a:ln w="9525">
            <a:noFill/>
            <a:miter lim="800000"/>
            <a:headEnd/>
            <a:tailEnd/>
          </a:ln>
          <a:effectLst/>
        </p:spPr>
      </p:pic>
      <p:sp>
        <p:nvSpPr>
          <p:cNvPr id="20" name="19 - TextBox"/>
          <p:cNvSpPr txBox="1"/>
          <p:nvPr/>
        </p:nvSpPr>
        <p:spPr>
          <a:xfrm>
            <a:off x="4800600" y="2209800"/>
            <a:ext cx="1828800" cy="215444"/>
          </a:xfrm>
          <a:prstGeom prst="rect">
            <a:avLst/>
          </a:prstGeom>
          <a:noFill/>
        </p:spPr>
        <p:txBody>
          <a:bodyPr wrap="square" rtlCol="0">
            <a:spAutoFit/>
          </a:bodyPr>
          <a:lstStyle/>
          <a:p>
            <a:r>
              <a:rPr lang="en-US" sz="800" dirty="0" smtClean="0"/>
              <a:t>Basket Group Segment</a:t>
            </a:r>
            <a:endParaRPr lang="en-US" sz="800" dirty="0"/>
          </a:p>
        </p:txBody>
      </p:sp>
      <p:sp>
        <p:nvSpPr>
          <p:cNvPr id="21" name="20 - TextBox"/>
          <p:cNvSpPr txBox="1"/>
          <p:nvPr/>
        </p:nvSpPr>
        <p:spPr>
          <a:xfrm>
            <a:off x="228600" y="2222956"/>
            <a:ext cx="1828800" cy="215444"/>
          </a:xfrm>
          <a:prstGeom prst="rect">
            <a:avLst/>
          </a:prstGeom>
          <a:noFill/>
        </p:spPr>
        <p:txBody>
          <a:bodyPr wrap="square" rtlCol="0">
            <a:spAutoFit/>
          </a:bodyPr>
          <a:lstStyle/>
          <a:p>
            <a:r>
              <a:rPr lang="en-US" sz="800" dirty="0" smtClean="0"/>
              <a:t>Order Group Segment</a:t>
            </a:r>
            <a:endParaRPr lang="en-US" sz="800" dirty="0"/>
          </a:p>
        </p:txBody>
      </p:sp>
      <p:sp>
        <p:nvSpPr>
          <p:cNvPr id="22" name="21 - TextBox"/>
          <p:cNvSpPr txBox="1"/>
          <p:nvPr/>
        </p:nvSpPr>
        <p:spPr>
          <a:xfrm rot="16200000">
            <a:off x="3689122" y="3549878"/>
            <a:ext cx="1828800" cy="215444"/>
          </a:xfrm>
          <a:prstGeom prst="rect">
            <a:avLst/>
          </a:prstGeom>
          <a:noFill/>
        </p:spPr>
        <p:txBody>
          <a:bodyPr wrap="square" rtlCol="0">
            <a:spAutoFit/>
          </a:bodyPr>
          <a:lstStyle/>
          <a:p>
            <a:r>
              <a:rPr lang="en-US" sz="800" dirty="0" smtClean="0"/>
              <a:t>Number of Customers</a:t>
            </a:r>
            <a:endParaRPr lang="en-US" sz="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826</Words>
  <Application>Microsoft Office PowerPoint</Application>
  <PresentationFormat>Προβολή στην οθόνη (4:3)</PresentationFormat>
  <Paragraphs>125</Paragraphs>
  <Slides>18</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18</vt:i4>
      </vt:variant>
    </vt:vector>
  </HeadingPairs>
  <TitlesOfParts>
    <vt:vector size="19" baseType="lpstr">
      <vt:lpstr>Θέμα του Office</vt:lpstr>
      <vt:lpstr>Διαφάνεια 1</vt:lpstr>
      <vt:lpstr>Διαφάνεια 2</vt:lpstr>
      <vt:lpstr>Διαφάνεια 3</vt:lpstr>
      <vt:lpstr>Διαφάνεια 4</vt:lpstr>
      <vt:lpstr>Διαφάνεια 5</vt:lpstr>
      <vt:lpstr>Διαφάνεια 6</vt:lpstr>
      <vt:lpstr>Διαφάνεια 7</vt:lpstr>
      <vt:lpstr>Διαφάνεια 8</vt:lpstr>
      <vt:lpstr>Διαφάνεια 9</vt:lpstr>
      <vt:lpstr>Διαφάνεια 10</vt:lpstr>
      <vt:lpstr>Διαφάνεια 11</vt:lpstr>
      <vt:lpstr>Διαφάνεια 12</vt:lpstr>
      <vt:lpstr>Διαφάνεια 13</vt:lpstr>
      <vt:lpstr>Διαφάνεια 14</vt:lpstr>
      <vt:lpstr>Διαφάνεια 15</vt:lpstr>
      <vt:lpstr>Διαφάνεια 16</vt:lpstr>
      <vt:lpstr>Διαφάνεια 17</vt:lpstr>
      <vt:lpstr>Διαφάνεια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user</dc:creator>
  <cp:lastModifiedBy>user</cp:lastModifiedBy>
  <cp:revision>41</cp:revision>
  <dcterms:created xsi:type="dcterms:W3CDTF">2021-05-01T13:51:46Z</dcterms:created>
  <dcterms:modified xsi:type="dcterms:W3CDTF">2021-05-09T19:10:13Z</dcterms:modified>
</cp:coreProperties>
</file>