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"/>
  </p:notesMasterIdLst>
  <p:sldIdLst>
    <p:sldId id="366" r:id="rId2"/>
    <p:sldId id="367" r:id="rId3"/>
  </p:sldIdLst>
  <p:sldSz cx="9906000" cy="6858000" type="A4"/>
  <p:notesSz cx="9942513" cy="6761163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0066"/>
    <a:srgbClr val="A50021"/>
    <a:srgbClr val="006600"/>
    <a:srgbClr val="FF6600"/>
    <a:srgbClr val="CCFF99"/>
    <a:srgbClr val="FFFF66"/>
    <a:srgbClr val="CC33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660" autoAdjust="0"/>
  </p:normalViewPr>
  <p:slideViewPr>
    <p:cSldViewPr>
      <p:cViewPr varScale="1">
        <p:scale>
          <a:sx n="88" d="100"/>
          <a:sy n="88" d="100"/>
        </p:scale>
        <p:origin x="1075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788099701033082E-2"/>
          <c:y val="3.5596302145637901E-2"/>
          <c:w val="0.92929331828360895"/>
          <c:h val="0.72290693926892402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circle"/>
            <c:size val="9"/>
            <c:spPr>
              <a:solidFill>
                <a:srgbClr val="FF0000"/>
              </a:solidFill>
            </c:spPr>
          </c:marker>
          <c:dLbls>
            <c:dLbl>
              <c:idx val="0"/>
              <c:layout>
                <c:manualLayout>
                  <c:x val="-2.3208186308224694E-2"/>
                  <c:y val="8.06257189815722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B71-4E87-A42A-E4821F76B363}"/>
                </c:ext>
              </c:extLst>
            </c:dLbl>
            <c:dLbl>
              <c:idx val="1"/>
              <c:layout>
                <c:manualLayout>
                  <c:x val="-1.2662030371683489E-2"/>
                  <c:y val="6.80281556017585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B71-4E87-A42A-E4821F76B363}"/>
                </c:ext>
              </c:extLst>
            </c:dLbl>
            <c:dLbl>
              <c:idx val="2"/>
              <c:layout>
                <c:manualLayout>
                  <c:x val="-2.5844725292360021E-2"/>
                  <c:y val="-7.30672782389258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B71-4E87-A42A-E4821F76B363}"/>
                </c:ext>
              </c:extLst>
            </c:dLbl>
            <c:dLbl>
              <c:idx val="3"/>
              <c:layout>
                <c:manualLayout>
                  <c:x val="-8.0757933143401073E-3"/>
                  <c:y val="6.3272289910191583E-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B71-4E87-A42A-E4821F76B363}"/>
                </c:ext>
              </c:extLst>
            </c:dLbl>
            <c:dLbl>
              <c:idx val="4"/>
              <c:layout>
                <c:manualLayout>
                  <c:x val="-3.1117803260630596E-2"/>
                  <c:y val="8.8184646150427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B71-4E87-A42A-E4821F76B363}"/>
                </c:ext>
              </c:extLst>
            </c:dLbl>
            <c:dLbl>
              <c:idx val="5"/>
              <c:layout>
                <c:manualLayout>
                  <c:x val="-2.5844725292359996E-2"/>
                  <c:y val="-8.96786264675443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B71-4E87-A42A-E4821F76B363}"/>
                </c:ext>
              </c:extLst>
            </c:dLbl>
            <c:dLbl>
              <c:idx val="6"/>
              <c:layout>
                <c:manualLayout>
                  <c:x val="-2.0571647324089393E-2"/>
                  <c:y val="-8.56650848318440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B71-4E87-A42A-E4821F76B363}"/>
                </c:ext>
              </c:extLst>
            </c:dLbl>
            <c:dLbl>
              <c:idx val="7"/>
              <c:layout>
                <c:manualLayout>
                  <c:x val="-2.5844725292359996E-2"/>
                  <c:y val="8.56650848318440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B71-4E87-A42A-E4821F76B363}"/>
                </c:ext>
              </c:extLst>
            </c:dLbl>
            <c:dLbl>
              <c:idx val="8"/>
              <c:layout>
                <c:manualLayout>
                  <c:x val="-2.4526455800292345E-2"/>
                  <c:y val="-8.8184646150427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B71-4E87-A42A-E4821F76B363}"/>
                </c:ext>
              </c:extLst>
            </c:dLbl>
            <c:dLbl>
              <c:idx val="9"/>
              <c:layout>
                <c:manualLayout>
                  <c:x val="-2.3208186308224646E-2"/>
                  <c:y val="7.81064008760931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B71-4E87-A42A-E4821F76B363}"/>
                </c:ext>
              </c:extLst>
            </c:dLbl>
            <c:dLbl>
              <c:idx val="10"/>
              <c:layout>
                <c:manualLayout>
                  <c:x val="-2.1889916816157044E-2"/>
                  <c:y val="-8.31455235132604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B71-4E87-A42A-E4821F76B363}"/>
                </c:ext>
              </c:extLst>
            </c:dLbl>
            <c:dLbl>
              <c:idx val="11"/>
              <c:layout>
                <c:manualLayout>
                  <c:x val="-2.7162994784427647E-2"/>
                  <c:y val="8.56650848318440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B71-4E87-A42A-E4821F76B363}"/>
                </c:ext>
              </c:extLst>
            </c:dLbl>
            <c:dLbl>
              <c:idx val="12"/>
              <c:layout>
                <c:manualLayout>
                  <c:x val="-2.5844725292359996E-2"/>
                  <c:y val="7.81064008760931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B71-4E87-A42A-E4821F76B363}"/>
                </c:ext>
              </c:extLst>
            </c:dLbl>
            <c:dLbl>
              <c:idx val="13"/>
              <c:layout>
                <c:manualLayout>
                  <c:x val="-3.2677545564257421E-2"/>
                  <c:y val="-6.9338018923575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841-496A-98E2-58EA183CD059}"/>
                </c:ext>
              </c:extLst>
            </c:dLbl>
            <c:dLbl>
              <c:idx val="14"/>
              <c:layout>
                <c:manualLayout>
                  <c:x val="-1.1116089347511708E-2"/>
                  <c:y val="-7.2317360043032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B71-4E87-A42A-E4821F76B363}"/>
                </c:ext>
              </c:extLst>
            </c:dLbl>
            <c:dLbl>
              <c:idx val="15"/>
              <c:layout>
                <c:manualLayout>
                  <c:x val="-2.5844725292359996E-2"/>
                  <c:y val="7.35267974395940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B71-4E87-A42A-E4821F76B363}"/>
                </c:ext>
              </c:extLst>
            </c:dLbl>
            <c:dLbl>
              <c:idx val="16"/>
              <c:layout>
                <c:manualLayout>
                  <c:x val="-2.7597867045101952E-2"/>
                  <c:y val="8.28698781463626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B71-4E87-A42A-E4821F76B363}"/>
                </c:ext>
              </c:extLst>
            </c:dLbl>
            <c:dLbl>
              <c:idx val="17"/>
              <c:layout>
                <c:manualLayout>
                  <c:x val="-2.356411907108296E-2"/>
                  <c:y val="-0.101540938318501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CB71-4E87-A42A-E4821F76B363}"/>
                </c:ext>
              </c:extLst>
            </c:dLbl>
            <c:dLbl>
              <c:idx val="18"/>
              <c:layout>
                <c:manualLayout>
                  <c:x val="-2.4882388563150611E-2"/>
                  <c:y val="-9.0704207469011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CB71-4E87-A42A-E4821F76B363}"/>
                </c:ext>
              </c:extLst>
            </c:dLbl>
            <c:dLbl>
              <c:idx val="19"/>
              <c:layout>
                <c:manualLayout>
                  <c:x val="-2.8481264276495298E-2"/>
                  <c:y val="8.31455235132604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CB71-4E87-A42A-E4821F76B363}"/>
                </c:ext>
              </c:extLst>
            </c:dLbl>
            <c:dLbl>
              <c:idx val="20"/>
              <c:layout>
                <c:manualLayout>
                  <c:x val="-1.7299017359844598E-2"/>
                  <c:y val="7.32509608403783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CB71-4E87-A42A-E4821F76B363}"/>
                </c:ext>
              </c:extLst>
            </c:dLbl>
            <c:dLbl>
              <c:idx val="21"/>
              <c:layout>
                <c:manualLayout>
                  <c:x val="-1.9253377832021742E-2"/>
                  <c:y val="8.56650848318440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CB71-4E87-A42A-E4821F76B363}"/>
                </c:ext>
              </c:extLst>
            </c:dLbl>
            <c:dLbl>
              <c:idx val="22"/>
              <c:layout>
                <c:manualLayout>
                  <c:x val="-1.5298569355818789E-2"/>
                  <c:y val="7.10071839854966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CB71-4E87-A42A-E4821F76B363}"/>
                </c:ext>
              </c:extLst>
            </c:dLbl>
            <c:dLbl>
              <c:idx val="23"/>
              <c:layout>
                <c:manualLayout>
                  <c:x val="-2.1092311873082411E-2"/>
                  <c:y val="8.13073775490035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CB71-4E87-A42A-E4821F76B363}"/>
                </c:ext>
              </c:extLst>
            </c:dLbl>
            <c:dLbl>
              <c:idx val="24"/>
              <c:layout>
                <c:manualLayout>
                  <c:x val="-2.0219229922638651E-2"/>
                  <c:y val="-6.42408720641944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CB71-4E87-A42A-E4821F76B3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Times New Roman" pitchFamily="18" charset="0"/>
                    <a:cs typeface="Times New Roman" pitchFamily="18" charset="0"/>
                  </a:defRPr>
                </a:pPr>
                <a:endParaRPr lang="uk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Лист1!$A$2:$A$26</c:f>
              <c:strCache>
                <c:ptCount val="25"/>
                <c:pt idx="0">
                  <c:v>Вінницька</c:v>
                </c:pt>
                <c:pt idx="1">
                  <c:v>Волинська</c:v>
                </c:pt>
                <c:pt idx="2">
                  <c:v>Дніпропетровська</c:v>
                </c:pt>
                <c:pt idx="3">
                  <c:v>Донецька</c:v>
                </c:pt>
                <c:pt idx="4">
                  <c:v>Житомирська</c:v>
                </c:pt>
                <c:pt idx="5">
                  <c:v>Закарпатська</c:v>
                </c:pt>
                <c:pt idx="6">
                  <c:v>Запорізька</c:v>
                </c:pt>
                <c:pt idx="7">
                  <c:v>Івано-Франківська</c:v>
                </c:pt>
                <c:pt idx="8">
                  <c:v>Київська</c:v>
                </c:pt>
                <c:pt idx="9">
                  <c:v>Кіровоградська</c:v>
                </c:pt>
                <c:pt idx="10">
                  <c:v>Луганська</c:v>
                </c:pt>
                <c:pt idx="11">
                  <c:v>Львівська</c:v>
                </c:pt>
                <c:pt idx="12">
                  <c:v>Миколаївська</c:v>
                </c:pt>
                <c:pt idx="13">
                  <c:v>Одеська</c:v>
                </c:pt>
                <c:pt idx="14">
                  <c:v>Полтавська</c:v>
                </c:pt>
                <c:pt idx="15">
                  <c:v>Рівненська</c:v>
                </c:pt>
                <c:pt idx="16">
                  <c:v>Сумська</c:v>
                </c:pt>
                <c:pt idx="17">
                  <c:v>Тернопільська</c:v>
                </c:pt>
                <c:pt idx="18">
                  <c:v>Харківська</c:v>
                </c:pt>
                <c:pt idx="19">
                  <c:v>Херсонська</c:v>
                </c:pt>
                <c:pt idx="20">
                  <c:v>Хмельницька</c:v>
                </c:pt>
                <c:pt idx="21">
                  <c:v>Черкаська</c:v>
                </c:pt>
                <c:pt idx="22">
                  <c:v>Чернівецька</c:v>
                </c:pt>
                <c:pt idx="23">
                  <c:v>Чернігівська</c:v>
                </c:pt>
                <c:pt idx="24">
                  <c:v>м. Київ</c:v>
                </c:pt>
              </c:strCache>
            </c:strRef>
          </c:cat>
          <c:val>
            <c:numRef>
              <c:f>Лист1!$B$2:$B$26</c:f>
              <c:numCache>
                <c:formatCode>#,##0.00</c:formatCode>
                <c:ptCount val="25"/>
                <c:pt idx="0">
                  <c:v>3186.68</c:v>
                </c:pt>
                <c:pt idx="1">
                  <c:v>3162.14</c:v>
                </c:pt>
                <c:pt idx="2">
                  <c:v>4292.12</c:v>
                </c:pt>
                <c:pt idx="3">
                  <c:v>4921.82</c:v>
                </c:pt>
                <c:pt idx="4">
                  <c:v>3308.67</c:v>
                </c:pt>
                <c:pt idx="5">
                  <c:v>3000.49</c:v>
                </c:pt>
                <c:pt idx="6">
                  <c:v>4000.82</c:v>
                </c:pt>
                <c:pt idx="7">
                  <c:v>3251</c:v>
                </c:pt>
                <c:pt idx="8">
                  <c:v>3841.28</c:v>
                </c:pt>
                <c:pt idx="9">
                  <c:v>3353.02</c:v>
                </c:pt>
                <c:pt idx="10">
                  <c:v>4564.7299999999996</c:v>
                </c:pt>
                <c:pt idx="11">
                  <c:v>3427.92</c:v>
                </c:pt>
                <c:pt idx="12">
                  <c:v>3518</c:v>
                </c:pt>
                <c:pt idx="13">
                  <c:v>3601.74</c:v>
                </c:pt>
                <c:pt idx="14">
                  <c:v>3708.84</c:v>
                </c:pt>
                <c:pt idx="15">
                  <c:v>3148.7</c:v>
                </c:pt>
                <c:pt idx="16">
                  <c:v>3419.91</c:v>
                </c:pt>
                <c:pt idx="17">
                  <c:v>2927.59</c:v>
                </c:pt>
                <c:pt idx="18">
                  <c:v>3840.37</c:v>
                </c:pt>
                <c:pt idx="19">
                  <c:v>3244.32</c:v>
                </c:pt>
                <c:pt idx="20">
                  <c:v>3158.99</c:v>
                </c:pt>
                <c:pt idx="21">
                  <c:v>3358.91</c:v>
                </c:pt>
                <c:pt idx="22">
                  <c:v>3034.23</c:v>
                </c:pt>
                <c:pt idx="23">
                  <c:v>3391.02</c:v>
                </c:pt>
                <c:pt idx="24">
                  <c:v>5177.46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CB71-4E87-A42A-E4821F76B3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931392"/>
        <c:axId val="175934080"/>
      </c:lineChart>
      <c:catAx>
        <c:axId val="175931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5934080"/>
        <c:crossesAt val="200"/>
        <c:auto val="1"/>
        <c:lblAlgn val="ctr"/>
        <c:lblOffset val="100"/>
        <c:noMultiLvlLbl val="0"/>
      </c:catAx>
      <c:valAx>
        <c:axId val="175934080"/>
        <c:scaling>
          <c:orientation val="minMax"/>
          <c:max val="5800"/>
          <c:min val="2000"/>
        </c:scaling>
        <c:delete val="0"/>
        <c:axPos val="l"/>
        <c:numFmt formatCode="General" sourceLinked="0"/>
        <c:majorTickMark val="out"/>
        <c:minorTickMark val="none"/>
        <c:tickLblPos val="nextTo"/>
        <c:crossAx val="175931392"/>
        <c:crosses val="autoZero"/>
        <c:crossBetween val="between"/>
        <c:majorUnit val="250"/>
        <c:minorUnit val="2.0000000000000004E-2"/>
      </c:valAx>
      <c:spPr>
        <a:noFill/>
      </c:spPr>
    </c:plotArea>
    <c:plotVisOnly val="1"/>
    <c:dispBlanksAs val="zero"/>
    <c:showDLblsOverMax val="0"/>
  </c:chart>
  <c:txPr>
    <a:bodyPr/>
    <a:lstStyle/>
    <a:p>
      <a:pPr>
        <a:defRPr sz="1300" baseline="0"/>
      </a:pPr>
      <a:endParaRPr lang="uk-UA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7721504363236645"/>
          <c:y val="3.0866359269839369E-2"/>
          <c:w val="0.68891266796778605"/>
          <c:h val="0.8935952414988810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CAE-4EE2-95B4-22246C6D15C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CAE-4EE2-95B4-22246C6D15C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CAE-4EE2-95B4-22246C6D15C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CAE-4EE2-95B4-22246C6D15C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CAE-4EE2-95B4-22246C6D15C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CAE-4EE2-95B4-22246C6D15C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CAE-4EE2-95B4-22246C6D15C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CAE-4EE2-95B4-22246C6D15C9}"/>
              </c:ext>
            </c:extLst>
          </c:dPt>
          <c:cat>
            <c:strRef>
              <c:f>Лист1!$A$2:$A$7</c:f>
              <c:strCache>
                <c:ptCount val="6"/>
                <c:pt idx="0">
                  <c:v>до 2000 грн.</c:v>
                </c:pt>
                <c:pt idx="1">
                  <c:v>від 2001 до 3000 грн.</c:v>
                </c:pt>
                <c:pt idx="2">
                  <c:v>від 3001 до 4000 грн.</c:v>
                </c:pt>
                <c:pt idx="3">
                  <c:v>від 4001 до 5000 грн.</c:v>
                </c:pt>
                <c:pt idx="4">
                  <c:v>від 5001 до 10000 грн.</c:v>
                </c:pt>
                <c:pt idx="5">
                  <c:v>понад 10000 грн.</c:v>
                </c:pt>
              </c:strCache>
            </c:strRef>
          </c:cat>
          <c:val>
            <c:numRef>
              <c:f>Лист1!$B$2:$B$7</c:f>
              <c:numCache>
                <c:formatCode>#,##0</c:formatCode>
                <c:ptCount val="6"/>
                <c:pt idx="0">
                  <c:v>1715589</c:v>
                </c:pt>
                <c:pt idx="1">
                  <c:v>4195315</c:v>
                </c:pt>
                <c:pt idx="2">
                  <c:v>2130807</c:v>
                </c:pt>
                <c:pt idx="3">
                  <c:v>1016995</c:v>
                </c:pt>
                <c:pt idx="4">
                  <c:v>1475579</c:v>
                </c:pt>
                <c:pt idx="5">
                  <c:v>433858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CAE-4EE2-95B4-22246C6D15C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invertIfNegative val="0"/>
          <c:cat>
            <c:strRef>
              <c:f>Лист1!$A$2:$A$7</c:f>
              <c:strCache>
                <c:ptCount val="6"/>
                <c:pt idx="0">
                  <c:v>до 2000 грн.</c:v>
                </c:pt>
                <c:pt idx="1">
                  <c:v>від 2001 до 3000 грн.</c:v>
                </c:pt>
                <c:pt idx="2">
                  <c:v>від 3001 до 4000 грн.</c:v>
                </c:pt>
                <c:pt idx="3">
                  <c:v>від 4001 до 5000 грн.</c:v>
                </c:pt>
                <c:pt idx="4">
                  <c:v>від 5001 до 10000 грн.</c:v>
                </c:pt>
                <c:pt idx="5">
                  <c:v>понад 10000 грн.</c:v>
                </c:pt>
              </c:strCache>
            </c:strRef>
          </c:cat>
          <c:val>
            <c:numRef>
              <c:f>Лист1!$C$2:$C$7</c:f>
            </c:numRef>
          </c:val>
          <c:extLst>
            <c:ext xmlns:c16="http://schemas.microsoft.com/office/drawing/2014/chart" uri="{C3380CC4-5D6E-409C-BE32-E72D297353CC}">
              <c16:uniqueId val="{00000011-0CAE-4EE2-95B4-22246C6D15C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Столбец3</c:v>
                </c:pt>
              </c:strCache>
            </c:strRef>
          </c:tx>
          <c:invertIfNegative val="0"/>
          <c:cat>
            <c:strRef>
              <c:f>Лист1!$A$2:$A$7</c:f>
              <c:strCache>
                <c:ptCount val="6"/>
                <c:pt idx="0">
                  <c:v>до 2000 грн.</c:v>
                </c:pt>
                <c:pt idx="1">
                  <c:v>від 2001 до 3000 грн.</c:v>
                </c:pt>
                <c:pt idx="2">
                  <c:v>від 3001 до 4000 грн.</c:v>
                </c:pt>
                <c:pt idx="3">
                  <c:v>від 4001 до 5000 грн.</c:v>
                </c:pt>
                <c:pt idx="4">
                  <c:v>від 5001 до 10000 грн.</c:v>
                </c:pt>
                <c:pt idx="5">
                  <c:v>понад 10000 грн.</c:v>
                </c:pt>
              </c:strCache>
            </c:strRef>
          </c:cat>
          <c:val>
            <c:numRef>
              <c:f>Лист1!$D$2:$D$7</c:f>
              <c:numCache>
                <c:formatCode>0.0%</c:formatCode>
                <c:ptCount val="6"/>
                <c:pt idx="0">
                  <c:v>0.156</c:v>
                </c:pt>
                <c:pt idx="1">
                  <c:v>0.38300000000000001</c:v>
                </c:pt>
                <c:pt idx="2">
                  <c:v>0.19400000000000001</c:v>
                </c:pt>
                <c:pt idx="3">
                  <c:v>9.2999999999999999E-2</c:v>
                </c:pt>
                <c:pt idx="4">
                  <c:v>0.13500000000000001</c:v>
                </c:pt>
                <c:pt idx="5">
                  <c:v>3.9E-2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CAE-4EE2-95B4-22246C6D1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33365760"/>
        <c:axId val="133367296"/>
        <c:axId val="0"/>
      </c:bar3DChart>
      <c:catAx>
        <c:axId val="1333657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uk-UA"/>
          </a:p>
        </c:txPr>
        <c:crossAx val="133367296"/>
        <c:crosses val="autoZero"/>
        <c:auto val="1"/>
        <c:lblAlgn val="ctr"/>
        <c:lblOffset val="100"/>
        <c:noMultiLvlLbl val="0"/>
      </c:catAx>
      <c:valAx>
        <c:axId val="133367296"/>
        <c:scaling>
          <c:orientation val="minMax"/>
          <c:max val="4000000"/>
          <c:min val="1400"/>
        </c:scaling>
        <c:delete val="1"/>
        <c:axPos val="b"/>
        <c:numFmt formatCode="General" sourceLinked="0"/>
        <c:majorTickMark val="out"/>
        <c:minorTickMark val="none"/>
        <c:tickLblPos val="nextTo"/>
        <c:crossAx val="13336576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0.04822</cdr:x>
      <cdr:y>0.37464</cdr:y>
    </cdr:from>
    <cdr:to>
      <cdr:x>0.14202</cdr:x>
      <cdr:y>0.4297</cdr:y>
    </cdr:to>
    <cdr:sp macro="" textlink="">
      <cdr:nvSpPr>
        <cdr:cNvPr id="6" name="Прямоугольник 5"/>
        <cdr:cNvSpPr/>
      </cdr:nvSpPr>
      <cdr:spPr bwMode="auto">
        <a:xfrm xmlns:a="http://schemas.openxmlformats.org/drawingml/2006/main">
          <a:off x="432047" y="1959868"/>
          <a:ext cx="840310" cy="28803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rgbClr val="006600"/>
          </a:solidFill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2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en-US" sz="12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uk-UA" sz="12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rPr>
            <a:t>778,78</a:t>
          </a:r>
          <a:endParaRPr lang="ru-RU" sz="1200" b="1" i="1" dirty="0">
            <a:solidFill>
              <a:srgbClr val="006600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0.06832</cdr:x>
      <cdr:y>0.4297</cdr:y>
    </cdr:from>
    <cdr:to>
      <cdr:x>0.98058</cdr:x>
      <cdr:y>0.4297</cdr:y>
    </cdr:to>
    <cdr:cxnSp macro="">
      <cdr:nvCxnSpPr>
        <cdr:cNvPr id="5" name="Прямая соединительная линия 4">
          <a:extLst xmlns:a="http://schemas.openxmlformats.org/drawingml/2006/main">
            <a:ext uri="{FF2B5EF4-FFF2-40B4-BE49-F238E27FC236}">
              <a16:creationId xmlns:a16="http://schemas.microsoft.com/office/drawing/2014/main" id="{C59D4268-403C-4141-AD52-1F18B74138A2}"/>
            </a:ext>
          </a:extLst>
        </cdr:cNvPr>
        <cdr:cNvCxnSpPr/>
      </cdr:nvCxnSpPr>
      <cdr:spPr bwMode="auto">
        <a:xfrm xmlns:a="http://schemas.openxmlformats.org/drawingml/2006/main">
          <a:off x="612067" y="2247900"/>
          <a:ext cx="8172933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rgbClr val="00B050"/>
          </a:solidFill>
          <a:prstDash val="dashDot"/>
          <a:miter lim="800000"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</cdr:x>
      <cdr:y>0.79797</cdr:y>
    </cdr:from>
    <cdr:to>
      <cdr:x>0.71774</cdr:x>
      <cdr:y>0.88</cdr:y>
    </cdr:to>
    <cdr:sp macro="" textlink="">
      <cdr:nvSpPr>
        <cdr:cNvPr id="2" name="Прямоугольник 1"/>
        <cdr:cNvSpPr/>
      </cdr:nvSpPr>
      <cdr:spPr bwMode="auto">
        <a:xfrm xmlns:a="http://schemas.openxmlformats.org/drawingml/2006/main">
          <a:off x="4464495" y="4309517"/>
          <a:ext cx="1944216" cy="44301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0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1 715 589 </a:t>
          </a:r>
          <a:r>
            <a:rPr lang="uk-UA" sz="1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осіб; </a:t>
          </a:r>
          <a:r>
            <a:rPr lang="uk-UA" sz="10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15,6 </a:t>
          </a:r>
          <a:r>
            <a:rPr lang="uk-UA" sz="1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</a:p>
        <a:p xmlns:a="http://schemas.openxmlformats.org/drawingml/2006/main">
          <a:r>
            <a:rPr lang="uk-UA" sz="1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Середній розмір </a:t>
          </a:r>
          <a:r>
            <a:rPr lang="uk-UA" sz="10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1 840,99 </a:t>
          </a:r>
          <a:r>
            <a:rPr lang="uk-UA" sz="1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грн</a:t>
          </a:r>
        </a:p>
      </cdr:txBody>
    </cdr:sp>
  </cdr:relSizeAnchor>
  <cdr:relSizeAnchor xmlns:cdr="http://schemas.openxmlformats.org/drawingml/2006/chartDrawing">
    <cdr:from>
      <cdr:x>0.79032</cdr:x>
      <cdr:y>0.58667</cdr:y>
    </cdr:from>
    <cdr:to>
      <cdr:x>1</cdr:x>
      <cdr:y>0.81773</cdr:y>
    </cdr:to>
    <cdr:sp macro="" textlink="">
      <cdr:nvSpPr>
        <cdr:cNvPr id="3" name="Прямоугольник 2"/>
        <cdr:cNvSpPr/>
      </cdr:nvSpPr>
      <cdr:spPr bwMode="auto">
        <a:xfrm xmlns:a="http://schemas.openxmlformats.org/drawingml/2006/main">
          <a:off x="7056784" y="3168370"/>
          <a:ext cx="1872207" cy="124786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000" b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4 195 315 осіб; 38,3%</a:t>
          </a:r>
          <a:endParaRPr lang="uk-UA" sz="1000" b="1" dirty="0">
            <a:solidFill>
              <a:schemeClr val="accent3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uk-UA" sz="1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Середній розмір </a:t>
          </a:r>
          <a:r>
            <a:rPr lang="uk-UA" sz="1000" b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2 478,18 </a:t>
          </a:r>
          <a:r>
            <a:rPr lang="uk-UA" sz="1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грн</a:t>
          </a:r>
        </a:p>
      </cdr:txBody>
    </cdr:sp>
  </cdr:relSizeAnchor>
  <cdr:relSizeAnchor xmlns:cdr="http://schemas.openxmlformats.org/drawingml/2006/chartDrawing">
    <cdr:from>
      <cdr:x>0.44355</cdr:x>
      <cdr:y>0.22667</cdr:y>
    </cdr:from>
    <cdr:to>
      <cdr:x>0.70968</cdr:x>
      <cdr:y>0.30667</cdr:y>
    </cdr:to>
    <cdr:sp macro="" textlink="">
      <cdr:nvSpPr>
        <cdr:cNvPr id="6" name="Прямоугольник 5"/>
        <cdr:cNvSpPr/>
      </cdr:nvSpPr>
      <cdr:spPr bwMode="auto">
        <a:xfrm xmlns:a="http://schemas.openxmlformats.org/drawingml/2006/main">
          <a:off x="3960440" y="1224136"/>
          <a:ext cx="2376264" cy="4320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1 475 579 </a:t>
          </a:r>
          <a:r>
            <a:rPr lang="uk-UA" sz="1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осіб; </a:t>
          </a:r>
          <a:r>
            <a:rPr lang="uk-UA" sz="1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13,5%</a:t>
          </a:r>
          <a:endParaRPr lang="uk-UA" sz="1000" b="1" dirty="0">
            <a:solidFill>
              <a:schemeClr val="accent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uk-UA" sz="1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Середній розмір </a:t>
          </a:r>
          <a:r>
            <a:rPr lang="uk-UA" sz="1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6 740,83 </a:t>
          </a:r>
          <a:r>
            <a:rPr lang="uk-UA" sz="1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грн</a:t>
          </a:r>
        </a:p>
      </cdr:txBody>
    </cdr:sp>
  </cdr:relSizeAnchor>
  <cdr:relSizeAnchor xmlns:cdr="http://schemas.openxmlformats.org/drawingml/2006/chartDrawing">
    <cdr:from>
      <cdr:x>0.37097</cdr:x>
      <cdr:y>0.36</cdr:y>
    </cdr:from>
    <cdr:to>
      <cdr:x>0.59677</cdr:x>
      <cdr:y>0.45333</cdr:y>
    </cdr:to>
    <cdr:sp macro="" textlink="">
      <cdr:nvSpPr>
        <cdr:cNvPr id="7" name="Прямоугольник 6"/>
        <cdr:cNvSpPr/>
      </cdr:nvSpPr>
      <cdr:spPr bwMode="auto">
        <a:xfrm xmlns:a="http://schemas.openxmlformats.org/drawingml/2006/main">
          <a:off x="3312367" y="1944216"/>
          <a:ext cx="2016224" cy="5040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0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1 016 995 осіб; 9,3%</a:t>
          </a:r>
          <a:endParaRPr lang="uk-UA" sz="1000" b="1" dirty="0">
            <a:solidFill>
              <a:schemeClr val="accent4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uk-UA" sz="1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Середній розмір 4 </a:t>
          </a:r>
          <a:r>
            <a:rPr lang="uk-UA" sz="10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450,58 </a:t>
          </a:r>
          <a:r>
            <a:rPr lang="uk-UA" sz="1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грн</a:t>
          </a:r>
        </a:p>
      </cdr:txBody>
    </cdr:sp>
  </cdr:relSizeAnchor>
  <cdr:relSizeAnchor xmlns:cdr="http://schemas.openxmlformats.org/drawingml/2006/chartDrawing">
    <cdr:from>
      <cdr:x>0.54839</cdr:x>
      <cdr:y>0.49333</cdr:y>
    </cdr:from>
    <cdr:to>
      <cdr:x>0.75806</cdr:x>
      <cdr:y>0.61333</cdr:y>
    </cdr:to>
    <cdr:sp macro="" textlink="">
      <cdr:nvSpPr>
        <cdr:cNvPr id="8" name="Прямоугольник 7"/>
        <cdr:cNvSpPr/>
      </cdr:nvSpPr>
      <cdr:spPr bwMode="auto">
        <a:xfrm xmlns:a="http://schemas.openxmlformats.org/drawingml/2006/main">
          <a:off x="4896543" y="2664296"/>
          <a:ext cx="1872208" cy="6480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2 130 807 осіб; 19,4%</a:t>
          </a:r>
          <a:endParaRPr lang="uk-UA" sz="1000" b="1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uk-UA" sz="1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Середній розмір </a:t>
          </a:r>
          <a:r>
            <a:rPr lang="uk-UA" sz="1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3 441,34 </a:t>
          </a:r>
          <a:r>
            <a:rPr lang="uk-UA" sz="1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грн</a:t>
          </a:r>
        </a:p>
      </cdr:txBody>
    </cdr:sp>
  </cdr:relSizeAnchor>
  <cdr:relSizeAnchor xmlns:cdr="http://schemas.openxmlformats.org/drawingml/2006/chartDrawing">
    <cdr:from>
      <cdr:x>0.26577</cdr:x>
      <cdr:y>0.08</cdr:y>
    </cdr:from>
    <cdr:to>
      <cdr:x>0.50388</cdr:x>
      <cdr:y>0.18133</cdr:y>
    </cdr:to>
    <cdr:sp macro="" textlink="">
      <cdr:nvSpPr>
        <cdr:cNvPr id="9" name="Прямоугольник 8"/>
        <cdr:cNvSpPr/>
      </cdr:nvSpPr>
      <cdr:spPr bwMode="auto">
        <a:xfrm xmlns:a="http://schemas.openxmlformats.org/drawingml/2006/main">
          <a:off x="2373058" y="432048"/>
          <a:ext cx="2126082" cy="54724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r>
            <a:rPr lang="uk-UA" sz="10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433 858 осіб;  3,9%</a:t>
          </a:r>
          <a:endParaRPr lang="uk-UA" sz="1000" b="1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uk-UA" sz="1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Середній розмір </a:t>
          </a:r>
          <a:r>
            <a:rPr lang="uk-UA" sz="10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14 026,22 </a:t>
          </a:r>
          <a:r>
            <a:rPr lang="uk-UA" sz="1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грн</a:t>
          </a:r>
        </a:p>
      </cdr:txBody>
    </cdr:sp>
  </cdr:relSizeAnchor>
  <cdr:relSizeAnchor xmlns:cdr="http://schemas.openxmlformats.org/drawingml/2006/chartDrawing">
    <cdr:from>
      <cdr:x>0.60756</cdr:x>
      <cdr:y>0</cdr:y>
    </cdr:from>
    <cdr:to>
      <cdr:x>0.98304</cdr:x>
      <cdr:y>0.2029</cdr:y>
    </cdr:to>
    <cdr:sp macro="" textlink="">
      <cdr:nvSpPr>
        <cdr:cNvPr id="10" name="Овал 9"/>
        <cdr:cNvSpPr/>
      </cdr:nvSpPr>
      <cdr:spPr bwMode="auto">
        <a:xfrm xmlns:a="http://schemas.openxmlformats.org/drawingml/2006/main">
          <a:off x="5159043" y="0"/>
          <a:ext cx="3188345" cy="1008119"/>
        </a:xfrm>
        <a:prstGeom xmlns:a="http://schemas.openxmlformats.org/drawingml/2006/main" prst="ellipse">
          <a:avLst/>
        </a:prstGeom>
        <a:gradFill xmlns:a="http://schemas.openxmlformats.org/drawingml/2006/main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ln xmlns:a="http://schemas.openxmlformats.org/drawingml/2006/main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uk-UA" sz="1050" b="1" i="1" dirty="0">
              <a:latin typeface="Times New Roman" pitchFamily="18" charset="0"/>
              <a:cs typeface="Times New Roman" pitchFamily="18" charset="0"/>
            </a:rPr>
            <a:t>Загальна чисельність пенсіонерів</a:t>
          </a:r>
        </a:p>
        <a:p xmlns:a="http://schemas.openxmlformats.org/drawingml/2006/main">
          <a:pPr algn="ctr"/>
          <a:r>
            <a:rPr lang="uk-UA" sz="105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             – </a:t>
          </a:r>
          <a:r>
            <a:rPr lang="uk-UA" sz="105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10 968 143 особи;</a:t>
          </a:r>
          <a:endParaRPr lang="uk-UA" sz="1050" b="1" i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pPr algn="ctr"/>
          <a:r>
            <a:rPr lang="uk-UA" sz="1050" b="1" i="1" dirty="0">
              <a:latin typeface="Times New Roman" pitchFamily="18" charset="0"/>
              <a:cs typeface="Times New Roman" pitchFamily="18" charset="0"/>
            </a:rPr>
            <a:t>середній розмір пенсійної виплати</a:t>
          </a:r>
          <a:r>
            <a:rPr lang="uk-UA" sz="105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 –  3 </a:t>
          </a:r>
          <a:r>
            <a:rPr lang="uk-UA" sz="105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778,78 </a:t>
          </a:r>
          <a:r>
            <a:rPr lang="uk-UA" sz="105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грн</a:t>
          </a:r>
          <a:endParaRPr lang="ru-RU" sz="1050" b="1" i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8529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397" y="2"/>
            <a:ext cx="4308529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1663" y="506413"/>
            <a:ext cx="3662362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300" y="3211555"/>
            <a:ext cx="7955918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noProof="0"/>
              <a:t>Образец текста</a:t>
            </a:r>
          </a:p>
          <a:p>
            <a:pPr lvl="1"/>
            <a:r>
              <a:rPr lang="uk-UA" noProof="0"/>
              <a:t>Второй уровень</a:t>
            </a:r>
          </a:p>
          <a:p>
            <a:pPr lvl="2"/>
            <a:r>
              <a:rPr lang="uk-UA" noProof="0"/>
              <a:t>Третий уровень</a:t>
            </a:r>
          </a:p>
          <a:p>
            <a:pPr lvl="3"/>
            <a:r>
              <a:rPr lang="uk-UA" noProof="0"/>
              <a:t>Четвертый уровень</a:t>
            </a:r>
          </a:p>
          <a:p>
            <a:pPr lvl="4"/>
            <a:r>
              <a:rPr lang="uk-UA" noProof="0"/>
              <a:t>Пятый уровень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1527"/>
            <a:ext cx="4308529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5" tIns="45743" rIns="91485" bIns="4574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397" y="6421527"/>
            <a:ext cx="4308529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5" tIns="45743" rIns="91485" bIns="457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70BA2E-059C-44EF-8180-A74765CCAA73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168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05018"/>
            <a:ext cx="817245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572000"/>
            <a:ext cx="700024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3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189865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46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742950" y="1981200"/>
            <a:ext cx="84201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57D4FD72-9515-47D2-9A30-F9E4D13D460C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88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4" y="5486401"/>
            <a:ext cx="8297994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15" y="3852864"/>
            <a:ext cx="6646994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36192"/>
            <a:ext cx="39624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900" y="1536192"/>
            <a:ext cx="39624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39624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535113"/>
            <a:ext cx="39624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5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1" y="5495544"/>
            <a:ext cx="84201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220" y="6096000"/>
            <a:ext cx="84201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0200" y="381000"/>
            <a:ext cx="84201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" y="5495278"/>
            <a:ext cx="84201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6305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898" y="6096000"/>
            <a:ext cx="84201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srgbClr val="EAEBDE"/>
                </a:solidFill>
              </a:rPr>
              <a:pPr/>
              <a:t>13.07.2021</a:t>
            </a:fld>
            <a:endParaRPr lang="ru-RU">
              <a:solidFill>
                <a:srgbClr val="EAEBD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6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</a:gsLst>
          <a:path path="circle">
            <a:fillToRect l="20000" t="50000" r="10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25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255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63050" y="0"/>
            <a:ext cx="7429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63050" y="5486400"/>
            <a:ext cx="7429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19B0651-EE4F-4900-A07F-96A6BFA9D0F0}" type="slidenum">
              <a:rPr lang="ru-RU" smtClean="0"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‹№›</a:t>
            </a:fld>
            <a:endParaRPr lang="ru-RU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17813" y="4033520"/>
            <a:ext cx="2367281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srgbClr val="EAEBDE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282254" y="1630680"/>
            <a:ext cx="2438399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4C71EC6-210F-42DE-9C53-41977AD35B3D}" type="datetimeFigureOut">
              <a:rPr lang="ru-RU" smtClean="0">
                <a:solidFill>
                  <a:srgbClr val="EAEBDE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13.07.2021</a:t>
            </a:fld>
            <a:endParaRPr lang="ru-RU">
              <a:solidFill>
                <a:srgbClr val="EAEBD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 noGrp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2374350235"/>
              </p:ext>
            </p:extLst>
          </p:nvPr>
        </p:nvGraphicFramePr>
        <p:xfrm>
          <a:off x="128465" y="1181100"/>
          <a:ext cx="8958996" cy="523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 bwMode="auto">
          <a:xfrm>
            <a:off x="740532" y="116632"/>
            <a:ext cx="8431539" cy="11112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000" b="0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uk-UA" sz="2000" b="1" dirty="0">
                <a:solidFill>
                  <a:srgbClr val="0070C0"/>
                </a:solidFill>
                <a:latin typeface="Times New Roman" pitchFamily="18" charset="0"/>
                <a:ea typeface="Book Antiqua"/>
                <a:cs typeface="Times New Roman" pitchFamily="18" charset="0"/>
              </a:rPr>
              <a:t>СЕРЕДНІЙ РОЗМІР ПРИЗНАЧЕНОЇ ПЕНСІЙНОЇ ВИПЛАТИ</a:t>
            </a:r>
            <a:r>
              <a:rPr lang="uk-UA" sz="2200" b="1" dirty="0">
                <a:solidFill>
                  <a:srgbClr val="0070C0"/>
                </a:solidFill>
                <a:latin typeface="Times New Roman" pitchFamily="18" charset="0"/>
                <a:ea typeface="Book Antiqua"/>
                <a:cs typeface="Times New Roman" pitchFamily="18" charset="0"/>
              </a:rPr>
              <a:t>
</a:t>
            </a:r>
            <a:r>
              <a:rPr lang="uk-UA" sz="2200" b="1" i="1" dirty="0">
                <a:solidFill>
                  <a:srgbClr val="0070C0"/>
                </a:solidFill>
                <a:latin typeface="Times New Roman" pitchFamily="18" charset="0"/>
                <a:ea typeface="Book Antiqua"/>
                <a:cs typeface="Times New Roman" pitchFamily="18" charset="0"/>
              </a:rPr>
              <a:t> станом на </a:t>
            </a:r>
            <a:r>
              <a:rPr lang="uk-UA" sz="2200" b="1" i="1" dirty="0" smtClean="0">
                <a:solidFill>
                  <a:srgbClr val="0070C0"/>
                </a:solidFill>
                <a:latin typeface="Times New Roman" pitchFamily="18" charset="0"/>
                <a:ea typeface="Book Antiqua"/>
                <a:cs typeface="Times New Roman" pitchFamily="18" charset="0"/>
              </a:rPr>
              <a:t>01.07.2021 грн</a:t>
            </a:r>
            <a:endParaRPr lang="uk-UA" sz="2200" b="1" i="1" dirty="0">
              <a:solidFill>
                <a:srgbClr val="0070C0"/>
              </a:solidFill>
              <a:latin typeface="Times New Roman" pitchFamily="18" charset="0"/>
              <a:ea typeface="Book Antiqu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610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pPr algn="ctr"/>
            <a:r>
              <a:rPr lang="uk-UA" sz="1800" b="1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Питома вага пенсіонерів за розмірами призначених </a:t>
            </a:r>
            <a:br>
              <a:rPr lang="uk-UA" sz="1800" b="1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1800" b="1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місячних пенсій у загальній їх чисельності </a:t>
            </a:r>
            <a:br>
              <a:rPr lang="uk-UA" sz="1800" b="1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1800" b="1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станом на </a:t>
            </a:r>
            <a:r>
              <a:rPr lang="uk-UA" sz="18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01.07.2021</a:t>
            </a:r>
            <a:endParaRPr lang="uk-UA" dirty="0"/>
          </a:p>
        </p:txBody>
      </p:sp>
      <p:graphicFrame>
        <p:nvGraphicFramePr>
          <p:cNvPr id="4" name="Диаграмма 3"/>
          <p:cNvGraphicFramePr>
            <a:graphicFrameLocks noGrp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3274840349"/>
              </p:ext>
            </p:extLst>
          </p:nvPr>
        </p:nvGraphicFramePr>
        <p:xfrm>
          <a:off x="272480" y="1099957"/>
          <a:ext cx="8928991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048263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Другая 11">
      <a:dk1>
        <a:sysClr val="windowText" lastClr="000000"/>
      </a:dk1>
      <a:lt1>
        <a:sysClr val="window" lastClr="FFFFFF"/>
      </a:lt1>
      <a:dk2>
        <a:srgbClr val="D6FFE9"/>
      </a:dk2>
      <a:lt2>
        <a:srgbClr val="EAEBDE"/>
      </a:lt2>
      <a:accent1>
        <a:srgbClr val="76A676"/>
      </a:accent1>
      <a:accent2>
        <a:srgbClr val="AEFFD3"/>
      </a:accent2>
      <a:accent3>
        <a:srgbClr val="76A676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11751</TotalTime>
  <Words>144</Words>
  <Application>Microsoft Office PowerPoint</Application>
  <PresentationFormat>Аркуш A4 (210x297 мм)</PresentationFormat>
  <Paragraphs>43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8" baseType="lpstr">
      <vt:lpstr>Arial</vt:lpstr>
      <vt:lpstr>Book Antiqua</vt:lpstr>
      <vt:lpstr>Calibri</vt:lpstr>
      <vt:lpstr>Cambria</vt:lpstr>
      <vt:lpstr>Times New Roman</vt:lpstr>
      <vt:lpstr>Соседство</vt:lpstr>
      <vt:lpstr>Презентація PowerPoint</vt:lpstr>
      <vt:lpstr>Питома вага пенсіонерів за розмірами призначених  місячних пенсій у загальній їх чисельності  станом на 01.07.2021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igor</dc:creator>
  <cp:lastModifiedBy>Рибчинська</cp:lastModifiedBy>
  <cp:revision>640</cp:revision>
  <cp:lastPrinted>2021-07-09T10:41:45Z</cp:lastPrinted>
  <dcterms:created xsi:type="dcterms:W3CDTF">2007-07-25T13:50:34Z</dcterms:created>
  <dcterms:modified xsi:type="dcterms:W3CDTF">2021-07-13T06:26:09Z</dcterms:modified>
</cp:coreProperties>
</file>