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handoutMasterIdLst>
    <p:handoutMasterId r:id="rId2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0080625" cy="7559675"/>
  <p:notesSz cx="7559675" cy="10691813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1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0A6D76-D022-4CB7-9ADB-49CBBC1DD4A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l-G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A783F8-6E9F-4855-BC58-E0B71093CA30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l-G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20DEC-F88C-4A3F-8078-F026AB2311D3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l-G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B4BED-514C-4741-A891-C58EC59679A5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0CC28D7-673A-4E5C-8796-EA93F99389DB}" type="slidenum">
              <a:t>‹#›</a:t>
            </a:fld>
            <a:endParaRPr lang="el-G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44625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5CC427-BFAF-4632-850B-0F44B50FCC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FB1ECD-3C93-4E05-8E1E-87D26B5DF829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l-GR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6F43B033-EC73-49B1-A5A3-A042B138B48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l-G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" pitchFamily="2"/>
                <a:cs typeface="Tahoma" pitchFamily="2"/>
              </a:defRPr>
            </a:lvl1pPr>
          </a:lstStyle>
          <a:p>
            <a:pPr lvl="0"/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95DC6-F4AB-449C-99D8-A97B926342C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l-G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" pitchFamily="2"/>
                <a:cs typeface="Tahoma" pitchFamily="2"/>
              </a:defRPr>
            </a:lvl1pPr>
          </a:lstStyle>
          <a:p>
            <a:pPr lvl="0"/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C033B-23CE-42E3-9F45-14E4E2B38293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l-G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" pitchFamily="2"/>
                <a:cs typeface="Tahoma" pitchFamily="2"/>
              </a:defRPr>
            </a:lvl1pPr>
          </a:lstStyle>
          <a:p>
            <a:pPr lvl="0"/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DD8BB-4C76-4523-8592-B7FF971943E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l-G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" pitchFamily="2"/>
                <a:cs typeface="Tahoma" pitchFamily="2"/>
              </a:defRPr>
            </a:lvl1pPr>
          </a:lstStyle>
          <a:p>
            <a:pPr lvl="0"/>
            <a:fld id="{E4F03002-8D31-4D10-AC3A-C71FF91AB45F}" type="slidenum"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00256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l-GR" sz="2000" b="0" i="0" u="none" strike="noStrike" kern="1200" cap="none" spc="0" baseline="0">
        <a:solidFill>
          <a:srgbClr val="000000"/>
        </a:solidFill>
        <a:uFillTx/>
        <a:latin typeface="Arial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6E59C32A-FE88-461C-BFDF-FD7E976C4AB7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E951867-0C77-4D74-95DF-FDD72A6E11B9}" type="slidenum">
              <a:t>1</a:t>
            </a:fld>
            <a:endParaRPr lang="el-G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C4E4E67E-6873-40D7-B8D4-00772E1E79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BB4B7F4A-EF24-47B2-BD0C-CE38696DA2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l-G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A19EBF43-F0E5-4E28-983A-F30C3648C80A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FC25277-64FB-478A-85D4-7B21145AC7A1}" type="slidenum">
              <a:t>10</a:t>
            </a:fld>
            <a:endParaRPr lang="el-G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7780011A-5943-484C-B5E6-76CC372D16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5774AEB3-066B-4336-82AA-064538391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3D5FAC61-7723-4AA8-B395-97DDAD37659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789921B-7F50-4EDC-9DF1-DB28C6B06C65}" type="slidenum">
              <a:t>11</a:t>
            </a:fld>
            <a:endParaRPr lang="el-G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7279174D-99F5-47FD-BA9E-5CA1968F70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E4115AA2-AA01-4EBE-8AAC-B25315DD1CF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CA569935-5EF6-4C34-BE62-BA1ADB27E94A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A9F9741-5928-48B6-B4C1-24A4D1A1E628}" type="slidenum">
              <a:t>12</a:t>
            </a:fld>
            <a:endParaRPr lang="el-G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5BCF4CA4-585E-4071-B67B-65DC7927D7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7CA317DB-6239-4773-B0CE-43E3F128C15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EDC000B5-3551-4BB3-A361-588B05447972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08B53CB-4786-45C7-81F6-552D276F2920}" type="slidenum">
              <a:t>13</a:t>
            </a:fld>
            <a:endParaRPr lang="el-G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E4054F23-594A-4C4D-852A-DAADB8D011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B4CF888F-BEC9-4E4A-B25A-E0E552659D4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54A89816-F6FA-4031-9400-717C15625ADC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D0B69C7-C104-48D2-9017-FA679D76077C}" type="slidenum">
              <a:t>14</a:t>
            </a:fld>
            <a:endParaRPr lang="el-G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249ED577-0C1D-4E4F-9FE7-101831B8B3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6C922984-D081-42F9-B969-3A6C1C3424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E59947C5-D02E-404A-B9AC-1FE7A1F39972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6EF11C6-6228-4B44-A3B8-A6B21D59439A}" type="slidenum">
              <a:t>15</a:t>
            </a:fld>
            <a:endParaRPr lang="el-G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5A1573E7-0D29-400E-8FE9-C5ABFBE5EF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8B0AA271-CAEA-4DD5-90B4-F542DD45413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1B4E64E2-8F36-4CF4-8122-885B3B693C95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5B101D7-9F43-49A0-B631-D985F0DDC8FC}" type="slidenum">
              <a:t>16</a:t>
            </a:fld>
            <a:endParaRPr lang="el-G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BB8314D3-1CC1-4D1B-87B6-73F5E747FF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E1C6E4AA-B8F9-4C65-88BB-B20C928E66D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36EC1C0A-BD90-4428-A136-0E8C2E5AC60B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9E581D1-0FFB-4FCE-9847-882AEC9EA8E7}" type="slidenum">
              <a:t>17</a:t>
            </a:fld>
            <a:endParaRPr lang="el-G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CFCADE39-83AF-4C25-9B46-452D0DFEDE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23D9421A-333B-4B26-A48A-A589B7E430F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7D8EBA9B-550A-4FC1-8C3F-58B45CF70BD8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941DFC3-0C24-4622-AD5B-6D36278EBF68}" type="slidenum">
              <a:t>18</a:t>
            </a:fld>
            <a:endParaRPr lang="el-G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66865975-3095-4F33-9C3D-60FB336882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A3968609-20CC-4740-AAFD-B52D5C9FBD3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6B23AC51-A5E4-497F-9352-A59BBFAC41D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734FC42-BD9B-4E6A-8B49-B9D4FED2D696}" type="slidenum">
              <a:t>2</a:t>
            </a:fld>
            <a:endParaRPr lang="el-G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FA825DE8-BEAD-495A-A00B-C1E0228914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F2835B94-FA4A-483E-B0E1-66672CB71E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74D738A6-2FDC-4C54-88CD-1A62A8E7D275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D28E374-B37C-4E5A-BC0A-FD84355955FE}" type="slidenum">
              <a:t>3</a:t>
            </a:fld>
            <a:endParaRPr lang="el-G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1590BC62-B364-4A4F-A968-B0F56530C5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B8C4AF0E-B6D2-4283-8BA1-60E12F54D82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B21A42FF-5113-4F0A-9211-9EBB2C6B29BF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82E6D26-64CA-4047-A6FE-C1061E213784}" type="slidenum">
              <a:t>4</a:t>
            </a:fld>
            <a:endParaRPr lang="el-G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243EAAC9-B4BD-4810-A7B8-3CBEEC744C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819833ED-DBD6-4D8A-9AB8-8C14EEB9614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CE720150-2522-4843-B974-627A4C105D8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693049A-E9B0-49ED-BEFC-D609BFB9443E}" type="slidenum">
              <a:t>5</a:t>
            </a:fld>
            <a:endParaRPr lang="el-G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9D499252-EEC2-49BF-B8EF-9CA3525B41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1FD4322D-1190-4BE2-B92F-F9D0D468320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BC2A6C24-53EE-49F8-A051-21470629ACF5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AE1C8F3-30C8-4BAD-BDB9-F9DDDE73D461}" type="slidenum">
              <a:t>6</a:t>
            </a:fld>
            <a:endParaRPr lang="el-G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66B5BE4C-9F22-4CE4-93A1-A0BBB86F64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1F5B9B2E-74DF-4CED-A792-32C9EDD61D7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71924F7F-2C9C-4D43-BD6B-B8F4B876615C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1DCD735-8A39-4333-A031-36B6014CB600}" type="slidenum">
              <a:t>7</a:t>
            </a:fld>
            <a:endParaRPr lang="el-G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F7F783B4-0688-4DFD-965C-709CFEC772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4F363547-DABA-40FB-94F8-2F85923B663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79AF2FF5-B667-4B30-AB07-7FC32AEEC97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5FBCF04-C189-4207-A2E1-1DA00618F322}" type="slidenum">
              <a:t>8</a:t>
            </a:fld>
            <a:endParaRPr lang="el-G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7166F1FC-F408-4526-89DE-28071A2E57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DC105749-B2EA-4DF5-A2D5-664A97E2584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2F6099EC-8BEF-4803-87D0-5DB2BE8B1BA8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955BFF7-FC97-4F54-8E47-12E922827C80}" type="slidenum">
              <a:t>9</a:t>
            </a:fld>
            <a:endParaRPr lang="el-G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82F7796E-4169-4DF5-88A5-09F5B7164F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C4EFC3ED-A22B-495D-808E-7AC1D55E7FB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C6595-4825-4A89-9D4B-F1B7BDC82E6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4EDEA5-4BA9-4893-809A-924F3CC5F18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2A51F-055B-457F-9621-7333FFAF9A6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0F272-91AF-4AD5-AA6F-B9A0F8086A0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817D7-6D3D-443D-AC40-74A849F08B3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A94986-413E-4175-B38C-837AD9FBB087}" type="slidenum"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9874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2CA10-1CE8-4ED4-A484-B6DBCFB1817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A24E4-C183-4D8C-A583-E68610CC75EA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1C15F-20A9-4759-AA75-EA0D7C7C48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C8969-38DD-4C8C-9AF4-24E5CAD6ADB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825DB-CD0F-4193-B7D0-C81FACFE0CC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2018EB-8222-47D6-A500-BE1746F428D0}" type="slidenum"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1074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0D00BA-3FE9-422D-A4CB-E33609B3F849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08854" y="301623"/>
            <a:ext cx="2266953" cy="6456358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0638E-E013-4FD9-A785-79339E0796B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03240" y="301623"/>
            <a:ext cx="6653210" cy="645635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85059-1DF7-49A8-9A5E-B404D291261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AFD6F-26FB-4BDC-A71D-AD10B638F15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91693-4174-4321-B729-04A0425E1A0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09E7D3-F377-408F-A0A4-1AB0C02F383E}" type="slidenum"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49223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AAA1-92A6-4AB8-9F42-1CAB17BEEB7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2260D-BE32-46CB-A1EB-151186B650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5D30D-5D40-4B0C-8BBA-B0FD861982C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8EFA8-0F5A-471A-9B5D-8485CEBAA41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A51FA-4715-4053-8F8E-40EA32838D8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CCE764-A65B-482F-A044-0645CAEF3E34}" type="slidenum"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43717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C0E0E-9E5E-4174-95D0-E0A43970F55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F7665-DB61-403C-A507-5757031539A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678F0-1358-459E-8E86-4B665EF1F81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045E2-8134-4573-9C28-1198C561111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B5143-2A89-4A84-9012-4D127CE1F82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0AF2FA-50FB-4BDC-B1B0-E2964FC69214}" type="slidenum"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64919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920A-5407-4023-AB1B-797C08F424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9AD9C-5960-4530-8B5B-6BD0977A87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E644E-41BA-42E7-9FEF-79AC85604D5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C730B-8F13-40E0-A034-3F0466FC33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3AB5C-FF1B-4604-B5A9-8184D5389F8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258EA3-F1E6-4755-B64E-3A2C5952560A}" type="slidenum"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30929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485F7-224A-4066-AEF1-62DB95B17FD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7216-FA4D-4B8A-AB60-DB67EAA1331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2072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F1B65-3F9E-48B2-90D5-72DC91D8DE7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22446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E2637-4D87-4402-AEBA-ADCE5CEBD04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CD5F9-3CB4-4DF1-89B5-5122DDB16C2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20C48-E05A-456B-BC87-9CDDFED4BA8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E88113-ED96-4517-A009-FE7255C39AC9}" type="slidenum"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94878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98DB-1A86-40DC-A991-B67B6E017D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D609F-4D16-4EA6-B555-AFF0CC3A8A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8C3F5-0E86-48AA-AD56-B0AA8F7EB91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408EE8-E62E-4BA3-976F-D200F1A81951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D46427-B4AB-4AA0-B55A-F9FB58B29C12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000032-766B-4E0E-B14A-D63168DAE1A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09E7F8-5E3A-4862-BEF7-270E29C7DDA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40C57-8FC9-4C65-8470-F43D29ACF44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CD9999-AC78-43F5-8C77-E621C4CD360B}" type="slidenum"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10384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C6F22-9447-4926-A452-950C0A9E892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0D458D-2FED-42B8-A282-8CD2D2E7E65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321968-FD79-4B74-A333-0E5880DA90E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73CD73-8167-4251-9CA4-0E123DC14FA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5167943-5ECF-40DE-B674-42D854A18779}" type="slidenum"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380258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574246-00BB-42BC-B69F-52580B160AF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3C8A03-2A8E-4E6F-9E20-84B3DD6332A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C7F09-BD7E-4CD2-B78B-4FAF5EEBD28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E4C8BD-9228-443D-9F50-1E1ACDCAD657}" type="slidenum"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1249837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9AAEA-0A09-4BC0-8622-D7C3BECF1D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211B1-820D-471A-A0E8-FA8E96FF61B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57609-10F8-4E0D-9B7E-6E669BF6156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5C833-7652-41C6-A8DB-0C6C69906C0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593E8-3692-4196-BF43-40081703924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64E16-7E59-4F3D-81F5-CD6F1EAEDB4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396039-9790-486F-BABD-208F0C9766E9}" type="slidenum"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029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01D10-8162-45A7-BDCF-9407D7E307F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5BAD9-618C-4733-9535-9E52491C4BF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C401F-8854-4B61-B96A-14566BE9FFA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D6950-7E9C-478A-B2E7-7499E74CD30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FEE85-FF32-4374-971F-A19760CFCF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4121AA-6496-4180-B0A5-A54B1DC8BD44}" type="slidenum"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347681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6BE50-2BC7-49B5-BB2C-914B14C7DE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DCAD01-63FC-4E17-9CF7-0E863A1C1A8A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 lang="el-GR"/>
            </a:lvl1pPr>
          </a:lstStyle>
          <a:p>
            <a:pPr lvl="0"/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533B4-1EC2-409E-84E5-326C0B41F58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49B7B-6E3B-455E-8AC2-3EFD86E60AC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307D1-57B9-4157-8CDE-CFD8E5CAD0E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F2792-DFA0-44AA-B4DB-1A2838B03AE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4A5449-7FEE-460F-911D-6B8B7F0A17E2}" type="slidenum"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183856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75771-FB46-4F10-934E-E48B9DCC06C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B1DD0F-257E-4A26-9BD8-5081404066A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6F3F-9FEA-44E1-96F8-06F3C205F09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F5C4-ABC7-4774-85B2-EC1E1B577D6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DE42B-0CBB-41D9-B345-20B88B86055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AAF571-D1B6-4B1F-B67A-6E2C2FB6FDA2}" type="slidenum"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854230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60EFC6-883B-499D-AE6A-B2C22FA0E0CB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62821" y="684208"/>
            <a:ext cx="2212976" cy="5075240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5B963-3D51-4828-B383-CECA82EDF9D8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720720" y="684208"/>
            <a:ext cx="6489697" cy="50752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07C4F-8C6A-4CE9-9EBC-B48CF2CC0C4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4143C-EFE5-473C-9029-D47062ECBF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94EFB-9531-4FB6-8531-B099AC973F0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726C80-EA50-4561-9900-014507D0CA17}" type="slidenum"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661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9DBC-9F6B-434C-A5C0-EB29B1710D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081B4-8F62-4E86-A165-4F1D4D4E4F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00EFA-D756-4378-8D72-D989EE1E028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35E6D-815E-4210-BAF2-06B93A829EB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432BB-ED3A-4D7A-ADBB-340982A5648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67ABD4-71B6-4337-A2CC-6EB77950FB0C}" type="slidenum"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8939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A52BC-339F-4F3C-8FC0-81A8F8022C7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67FF9-F95E-4CBF-9125-294D81C2158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240" y="1768477"/>
            <a:ext cx="4459291" cy="49895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FCE59-EDC3-4F5A-B911-885D9CB6231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4925" y="1768477"/>
            <a:ext cx="4460872" cy="49895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982E2-870A-4DF6-832D-557640046DF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A6E6D-1443-44ED-A0B6-D33F3B730AB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544D6-C567-450F-92D6-1831A5A8D1F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6A35C0-535C-4D63-95E6-12FB57CF3F1E}" type="slidenum"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6361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1E03B-EA63-46FE-8D93-4BA079B943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12EA2-6962-4167-9AA9-F367DA21F5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228AC-E362-41FB-BEC8-410EFE347F5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8AA3B1-4D26-4F95-9411-208ABB26EE0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EE3336-C3DF-4F2A-AB81-E55339CEDB2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8C6307-9AD7-4E1E-BB61-68DB5605B3E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0164DC-0FCD-434E-B1EE-A329340E3DD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02A519-1DBB-4D25-934C-FDDF0233967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B3DE82D-56AA-4333-8775-6907B5638D5F}" type="slidenum"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44741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BDF4-C037-46F0-985A-29504338AC4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725E7B-2E91-42A3-A76D-E649CF71D91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AA7DD-467C-4438-AD5E-DEA5FD39C0D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30201-E3D4-4150-A040-78EAC9A6275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D27EE1-80D1-4B94-8155-9EB1402D5B51}" type="slidenum"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7544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88CC48-F81E-4905-AAD5-FEF44C7AD7E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7DE66-3DF2-4A86-BCCC-B5CADBAB5B8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CD244-A23A-469E-9A24-0D568BCBA4D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6A659B8-F7F3-4609-82B5-413AA996135E}" type="slidenum"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005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0E8A-5975-4401-8B01-BFE303CD0B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8CF48-4095-4B70-9BC1-98B88219235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C0852-A773-4FAF-9AC3-6C70676FA57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6B8BB-9781-4E80-87A6-167A308E3D3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39EE6-AC0F-48E4-B783-B62E60E667C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56FB1-3E77-420F-9FFC-73F3E1A379C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3874740-1EC4-4FB1-B2F9-37E2A11F9398}" type="slidenum"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0330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482C1-BA58-472A-9660-F436265CF7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9353BA-B2DE-4183-ACD3-51A7AB40DAAF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 lang="el-GR"/>
            </a:lvl1pPr>
          </a:lstStyle>
          <a:p>
            <a:pPr lvl="0"/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0DACA-BF7C-4A58-9293-56038FB4A1D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4A746-2286-475C-9C3E-9471358B09C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9CEB1-9C22-4FEC-B764-4AC6275EADC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87AE4-A3EE-495A-BA7C-F77CD82EA2C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1A973A-5970-4487-B6C0-322DAB18EBAB}" type="slidenum"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6123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FA6D1C-2177-422D-909B-52E0783F80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8" y="301322"/>
            <a:ext cx="9071643" cy="12621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7C08E-4982-4150-A6BC-69EB1C9544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8" y="1769043"/>
            <a:ext cx="9071643" cy="4989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D5943-B573-40E7-AB17-296AC9846AD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l-G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" pitchFamily="2"/>
                <a:cs typeface="Tahoma" pitchFamily="2"/>
              </a:defRPr>
            </a:lvl1pPr>
          </a:lstStyle>
          <a:p>
            <a:pPr lvl="0"/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D85DC-8CCA-479D-B02E-B5CBBB51DA0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l-G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" pitchFamily="2"/>
                <a:cs typeface="Tahoma" pitchFamily="2"/>
              </a:defRPr>
            </a:lvl1pPr>
          </a:lstStyle>
          <a:p>
            <a:pPr lvl="0"/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D64F9-6AEC-4F06-9224-10A2387D613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l-G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" pitchFamily="2"/>
                <a:cs typeface="Tahoma" pitchFamily="2"/>
              </a:defRPr>
            </a:lvl1pPr>
          </a:lstStyle>
          <a:p>
            <a:pPr lvl="0"/>
            <a:fld id="{04B1CDF5-37E7-426E-BABC-EB9D9B812F0C}" type="slidenum"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l-GR" sz="44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icrosoft YaHei" pitchFamily="2"/>
          <a:cs typeface="Arial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icrosoft YaHei" pitchFamily="2"/>
          <a:cs typeface="Arial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D3C6F3-266E-4ACC-AA89-4D62135E64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8" y="683998"/>
            <a:ext cx="8460001" cy="10234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7207A-0250-4AC9-BAA4-41C94FAAC9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9998" y="1949043"/>
            <a:ext cx="8855643" cy="38109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E9BB7-26C3-4775-A9B8-7AFD09A9004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39998" y="6318723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l-G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" pitchFamily="2"/>
                <a:cs typeface="Tahoma" pitchFamily="2"/>
              </a:defRPr>
            </a:lvl1pPr>
          </a:lstStyle>
          <a:p>
            <a:pPr lvl="0"/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7C37B-6030-4BBA-A679-F994727E43B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267361" y="6347161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l-G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" pitchFamily="2"/>
                <a:cs typeface="Tahoma" pitchFamily="2"/>
              </a:defRPr>
            </a:lvl1pPr>
          </a:lstStyle>
          <a:p>
            <a:pPr lvl="0"/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D956B-D398-4F34-A234-5FDC347901B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831363" y="6347161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l-G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" pitchFamily="2"/>
                <a:cs typeface="Tahoma" pitchFamily="2"/>
              </a:defRPr>
            </a:lvl1pPr>
          </a:lstStyle>
          <a:p>
            <a:pPr lvl="0"/>
            <a:fld id="{7BAC02D9-EDC3-421E-80CE-320A578C98E9}" type="slidenum"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l-GR" sz="44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poonacular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root/getDbIngredients?ingredients=salt,suga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root/getDbIngredients?ingredients=salt,sugar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7B63E-51A3-44BC-879E-EF5022234CB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l-GR" b="1"/>
              <a:t>MyRecipeList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17A5-6651-4CEA-981E-5C514E4188E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91998" y="3744001"/>
            <a:ext cx="8855643" cy="3810963"/>
          </a:xfrm>
        </p:spPr>
        <p:txBody>
          <a:bodyPr anchor="ctr">
            <a:spAutoFit/>
          </a:bodyPr>
          <a:lstStyle/>
          <a:p>
            <a:pPr lvl="0" indent="-215999" algn="l"/>
            <a:endParaRPr lang="el-GR" sz="2000"/>
          </a:p>
          <a:p>
            <a:pPr lvl="0" indent="-215999" algn="l"/>
            <a:endParaRPr lang="el-GR" sz="2000"/>
          </a:p>
          <a:p>
            <a:pPr lvl="0" indent="-215999" algn="l"/>
            <a:endParaRPr lang="el-GR" sz="2000"/>
          </a:p>
          <a:p>
            <a:pPr lvl="0" indent="-215999" algn="l"/>
            <a:endParaRPr lang="el-GR" sz="2000"/>
          </a:p>
          <a:p>
            <a:pPr lvl="0" indent="-215999" algn="l"/>
            <a:endParaRPr lang="el-GR" sz="2000"/>
          </a:p>
          <a:p>
            <a:pPr lvl="0" indent="-215999" algn="l"/>
            <a:r>
              <a:rPr lang="el-GR" sz="2000"/>
              <a:t>Όνομα: Μάρτσης Βασίλειος</a:t>
            </a:r>
          </a:p>
          <a:p>
            <a:pPr lvl="0" indent="-215999" algn="l"/>
            <a:endParaRPr lang="el-GR" sz="2000"/>
          </a:p>
          <a:p>
            <a:pPr lvl="0" indent="-215999" algn="l"/>
            <a:r>
              <a:rPr lang="el-GR" sz="2000"/>
              <a:t>Μάθημα: Διαδικτυακές Υπηρεσίες Προστιθέμενης Αξίας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35A6414D-711F-4E92-99F8-D69A576B7A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240002" y="2181237"/>
            <a:ext cx="3146761" cy="314676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820C0-BD7E-4C25-829B-8C9473A4E3F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l-GR"/>
              <a:t>Η σελίδα Add Recipe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098BA-D3E0-476E-B639-22AFC692399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22198"/>
          </a:xfrm>
        </p:spPr>
        <p:txBody>
          <a:bodyPr/>
          <a:lstStyle/>
          <a:p>
            <a:pPr lvl="0" algn="ctr"/>
            <a:r>
              <a:rPr lang="el-GR"/>
              <a:t>Για να το πετύχει αυτό θα πρέπει να συμπληρώσει τα απαραίτητα πεδία: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el-GR"/>
              <a:t>Title: Ο τίτλος της συνταγής.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el-GR"/>
              <a:t>Image: Link της εικόνας της συνταγής.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el-GR"/>
              <a:t>Link ή Description: Link για την σελίδα από την οποία προμηθεύτηκε την συνταγή ή εναλλακτικά οδηγίες για την υλοποίησή της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el-GR"/>
              <a:t>Ingredients: Τα συστατικά που χρειάζονται για την συνταγή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8DC84-34FC-495E-B660-DD03008AC36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19998" y="570603"/>
            <a:ext cx="8460001" cy="1250277"/>
          </a:xfrm>
        </p:spPr>
        <p:txBody>
          <a:bodyPr/>
          <a:lstStyle/>
          <a:p>
            <a:pPr lvl="0"/>
            <a:r>
              <a:rPr lang="el-GR"/>
              <a:t>Τεχνικά Χαρακτηριστικά</a:t>
            </a:r>
            <a:br>
              <a:rPr lang="el-GR"/>
            </a:br>
            <a:r>
              <a:rPr lang="el-GR"/>
              <a:t>Υλοποίηση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13DF6-EDF4-4E91-86E4-926024D50EF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917963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l-GR"/>
              <a:t>Back end: Το server side κομμάτι της εφαρμογής είναι υλοποιημένο σε Python, με χρήση της βιβλιοθήκης Flask, μια από τις δημοφιλέστερες βιβλιοθήκες για ανάπτυξη διαδικτυακών εφαρμογών σε Python.</a:t>
            </a:r>
          </a:p>
          <a:p>
            <a:pPr lvl="0">
              <a:buSzPct val="45000"/>
              <a:buFont typeface="StarSymbol"/>
              <a:buChar char="●"/>
            </a:pPr>
            <a:r>
              <a:rPr lang="el-GR"/>
              <a:t>Βάση δεδομένων: Η βάση δεδομένων που χρησιμοποιείται είναι η sqlite3.</a:t>
            </a:r>
          </a:p>
          <a:p>
            <a:pPr lvl="0">
              <a:buSzPct val="45000"/>
              <a:buFont typeface="StarSymbol"/>
              <a:buChar char="●"/>
            </a:pPr>
            <a:r>
              <a:rPr lang="el-GR"/>
              <a:t>Front end: Το front end κομμάτι της εφαρμογής είναι υλοποιημένο χρησιμοποιώντας Html, Css και Javascript.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41D9-BFE8-4956-9675-D8CFD222889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19998" y="570603"/>
            <a:ext cx="8460001" cy="1250277"/>
          </a:xfrm>
        </p:spPr>
        <p:txBody>
          <a:bodyPr/>
          <a:lstStyle/>
          <a:p>
            <a:pPr lvl="0"/>
            <a:r>
              <a:rPr lang="el-GR"/>
              <a:t>Τεχνικά Χαρακτηριστικά</a:t>
            </a:r>
            <a:br>
              <a:rPr lang="el-GR"/>
            </a:br>
            <a:r>
              <a:rPr lang="el-GR"/>
              <a:t>Το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1D62C-C12A-4A28-9A67-346269348E7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l">
              <a:buSzPct val="45000"/>
              <a:buFont typeface="StarSymbol"/>
              <a:buChar char="●"/>
            </a:pPr>
            <a:r>
              <a:rPr lang="el-GR"/>
              <a:t>Η υπηρεσία κάνει χρήση του ημιδωρεάν API που προσφέρεται στην ιστοσελίδα </a:t>
            </a:r>
            <a:r>
              <a:rPr lang="el-GR">
                <a:hlinkClick r:id="rId3"/>
              </a:rPr>
              <a:t>https://spoonacular.com/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el-GR"/>
              <a:t>Επίσης παρέχει το δικό της API χρησιμοποιώντας τις συνταγές που είναι αποθηκευμένες στην βάση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E467-2010-4BDB-8E31-74E567F0F06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19998" y="570603"/>
            <a:ext cx="8460001" cy="1250277"/>
          </a:xfrm>
        </p:spPr>
        <p:txBody>
          <a:bodyPr/>
          <a:lstStyle/>
          <a:p>
            <a:pPr lvl="0"/>
            <a:r>
              <a:rPr lang="el-GR"/>
              <a:t>Τεχνικά Χαρακτηριστικά</a:t>
            </a:r>
            <a:br>
              <a:rPr lang="el-GR"/>
            </a:br>
            <a:r>
              <a:rPr lang="el-GR"/>
              <a:t>Το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F0ABD-ACF2-490E-8A1D-BADB5D4FDFB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309558"/>
          </a:xfrm>
        </p:spPr>
        <p:txBody>
          <a:bodyPr anchorCtr="1"/>
          <a:lstStyle/>
          <a:p>
            <a:pPr lvl="0" algn="ctr"/>
            <a:endParaRPr lang="el-GR" sz="2800"/>
          </a:p>
          <a:p>
            <a:pPr lvl="0" algn="ctr"/>
            <a:r>
              <a:rPr lang="el-GR" sz="2800"/>
              <a:t>Προκειμένου να έχει πρόσβαση ο χρήστης στο API της υπηρεσίας θα πρέπει να κατευθυνθεί στη σελίδα “/getDbIngredients” με παράμετρο “ingredients”. Παραδείγματος χάριν δηλαδή, της μορφής: “</a:t>
            </a:r>
            <a:r>
              <a:rPr lang="el-GR" sz="2800">
                <a:hlinkClick r:id="rId3"/>
              </a:rPr>
              <a:t>http://root/getDbIngredients?ingredients=salt,sugar</a:t>
            </a:r>
            <a:r>
              <a:rPr lang="el-GR" sz="2800"/>
              <a:t>”.</a:t>
            </a:r>
          </a:p>
          <a:p>
            <a:pPr lvl="0" algn="ctr"/>
            <a:r>
              <a:rPr lang="el-GR" sz="2800"/>
              <a:t>Με αυτόν τον τρόπο θα του επιστραφούν σε μορφή Json, ταξινομημένες ως προς το πεδίο Missing Ingredients, οι συνταγές που περιέχουν τα συστατικά που εισήχθηκαν ως τιμή της παραμέτρου Ingredients.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5730-D893-46AD-9486-9B9F606D3A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19998" y="570603"/>
            <a:ext cx="8460001" cy="1250277"/>
          </a:xfrm>
        </p:spPr>
        <p:txBody>
          <a:bodyPr/>
          <a:lstStyle/>
          <a:p>
            <a:pPr lvl="0"/>
            <a:r>
              <a:rPr lang="el-GR"/>
              <a:t>Τεχνικά Χαρακτηριστικά</a:t>
            </a:r>
            <a:br>
              <a:rPr lang="el-GR"/>
            </a:br>
            <a:r>
              <a:rPr lang="el-GR"/>
              <a:t>Το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3FD08-9040-4709-9634-3D5AE602B46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309558"/>
          </a:xfrm>
        </p:spPr>
        <p:txBody>
          <a:bodyPr anchorCtr="1"/>
          <a:lstStyle/>
          <a:p>
            <a:pPr lvl="0" algn="ctr"/>
            <a:endParaRPr lang="el-GR" sz="2800"/>
          </a:p>
          <a:p>
            <a:pPr lvl="0" algn="ctr"/>
            <a:r>
              <a:rPr lang="el-GR" sz="2800"/>
              <a:t>Προκειμένου να έχει πρόσβαση ο χρήστης στο API της υπηρεσίας θα πρέπει να κατευθυνθεί στη σελίδα “</a:t>
            </a:r>
            <a:r>
              <a:rPr lang="el-GR" sz="2800">
                <a:solidFill>
                  <a:srgbClr val="000099"/>
                </a:solidFill>
              </a:rPr>
              <a:t>/getDbIngredients</a:t>
            </a:r>
            <a:r>
              <a:rPr lang="el-GR" sz="2800"/>
              <a:t>” με παράμετρο “ingredients”. Παραδείγματος χάριν δηλαδή, της μορφής: “</a:t>
            </a:r>
            <a:r>
              <a:rPr lang="el-GR" sz="2800">
                <a:hlinkClick r:id="rId3"/>
              </a:rPr>
              <a:t>http://root/getDbIngredients?ingredients=salt,sugar</a:t>
            </a:r>
            <a:r>
              <a:rPr lang="el-GR" sz="2800"/>
              <a:t>”.</a:t>
            </a:r>
          </a:p>
          <a:p>
            <a:pPr lvl="0" algn="ctr"/>
            <a:r>
              <a:rPr lang="el-GR" sz="2800"/>
              <a:t>Με αυτόν τον τρόπο θα του επιστραφούν σε μορφή Json, ταξινομημένες ως προς το πεδίο Missing Ingredients, οι συνταγές που περιέχουν τα συστατικά που εισήχθηκαν ως τιμή της παραμέτρου Ingredients.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4C94-9D98-43B5-AC4B-DD367BFCEDE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l-GR"/>
              <a:t>Καινοτομία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64800-2082-46B9-83EE-B32520379CD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l-GR"/>
              <a:t>Η υπηρεσία αυτή απευθύνεται ποιο πολύ στους ανθρώπους που κατέχουν, περιορισμένα ή θέλουν να πειραματιστούν με καινούρια, μαγειρικά υλικά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2CCD-003C-475C-A372-805A7AD6082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19998" y="-54361"/>
            <a:ext cx="8460001" cy="2500198"/>
          </a:xfrm>
        </p:spPr>
        <p:txBody>
          <a:bodyPr/>
          <a:lstStyle/>
          <a:p>
            <a:pPr lvl="0"/>
            <a:br>
              <a:rPr lang="el-GR"/>
            </a:br>
            <a:r>
              <a:rPr lang="el-GR"/>
              <a:t>Ποιες υπηρεσίες που μπορούν να σταθούν πάνω στη συγκεκριμένη υπηρεσία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C8CF3-C65D-4F57-8C5B-4C7F2F9F8A1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19998" y="2592003"/>
            <a:ext cx="8855643" cy="3914637"/>
          </a:xfrm>
        </p:spPr>
        <p:txBody>
          <a:bodyPr anchorCtr="1"/>
          <a:lstStyle/>
          <a:p>
            <a:pPr lvl="0" algn="ctr"/>
            <a:r>
              <a:rPr lang="el-GR" sz="2800"/>
              <a:t>Ένα ιδανικό παράδειγμα είναι η χρήση του API της εφαρμογής από ένα έξυπνο ψυγείο. Το έξυπνο ψυγείο θα έχει την δυνατότητα:</a:t>
            </a:r>
          </a:p>
          <a:p>
            <a:pPr lvl="0" algn="ctr">
              <a:buSzPct val="45000"/>
              <a:buFont typeface="StarSymbol"/>
              <a:buChar char="●"/>
            </a:pPr>
            <a:r>
              <a:rPr lang="el-GR" sz="2800"/>
              <a:t>να παρουσιάζει τις συνταγές που μπορούν να υλοποιηθούν με βάση τα συστατικά που περιέχονται σε αυτή</a:t>
            </a:r>
          </a:p>
          <a:p>
            <a:pPr lvl="0" algn="ctr">
              <a:buSzPct val="45000"/>
              <a:buFont typeface="StarSymbol"/>
              <a:buChar char="●"/>
            </a:pPr>
            <a:r>
              <a:rPr lang="el-GR" sz="2800"/>
              <a:t>αλλά και να αγοράζει αυτόματα τα υλικά που χρειάζονται για την υλοποίηση των επιθυμητών συνταγών που έχουν επιλεγεί από τον ιδιοκτήτη.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8E45C-A3CC-414B-9181-B54D914B3C0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19998" y="570603"/>
            <a:ext cx="8460001" cy="1250277"/>
          </a:xfrm>
        </p:spPr>
        <p:txBody>
          <a:bodyPr/>
          <a:lstStyle/>
          <a:p>
            <a:pPr lvl="0"/>
            <a:r>
              <a:rPr lang="el-GR"/>
              <a:t>Πιθανές επερχόμενες ροές εσόδων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9C366-C42A-43A6-919F-BCB92534171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endParaRPr lang="el-GR"/>
          </a:p>
          <a:p>
            <a:pPr lvl="0">
              <a:buSzPct val="45000"/>
              <a:buFont typeface="StarSymbol"/>
              <a:buChar char="●"/>
            </a:pPr>
            <a:r>
              <a:rPr lang="el-GR"/>
              <a:t>Σύστημα διαφημίσεων</a:t>
            </a:r>
          </a:p>
          <a:p>
            <a:pPr lvl="0">
              <a:buSzPct val="45000"/>
              <a:buFont typeface="StarSymbol"/>
              <a:buChar char="●"/>
            </a:pPr>
            <a:r>
              <a:rPr lang="el-GR"/>
              <a:t>Χρέωση των χρηστών που επιθυμούν να κάνουν χρήση του API της εφαρμογής</a:t>
            </a:r>
          </a:p>
          <a:p>
            <a:pPr lvl="0">
              <a:buSzPct val="45000"/>
              <a:buFont typeface="StarSymbol"/>
              <a:buChar char="●"/>
            </a:pPr>
            <a:r>
              <a:rPr lang="el-GR"/>
              <a:t>Χρέωση κάποιας Premium λειτουργείας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74096519-13C4-42C0-812B-F484DDBCAE3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95203" y="1885675"/>
            <a:ext cx="6076800" cy="41623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B9FD35E-579F-4EBC-8336-19C35D1884D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20000" y="2948757"/>
            <a:ext cx="4392000" cy="1875242"/>
          </a:xfrm>
        </p:spPr>
        <p:txBody>
          <a:bodyPr/>
          <a:lstStyle/>
          <a:p>
            <a:endParaRPr lang="el-G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0CCF6A-BD08-4AF0-AE1E-A3461060FD2F}"/>
              </a:ext>
            </a:extLst>
          </p:cNvPr>
          <p:cNvSpPr txBox="1"/>
          <p:nvPr/>
        </p:nvSpPr>
        <p:spPr>
          <a:xfrm>
            <a:off x="3816001" y="3194282"/>
            <a:ext cx="5255998" cy="15577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4400" b="1" i="0" u="none" strike="noStrike" kern="1200" cap="none" spc="0" baseline="0">
                <a:solidFill>
                  <a:srgbClr val="000000"/>
                </a:solidFill>
                <a:uFillTx/>
                <a:latin typeface="Comic Sans MS" pitchFamily="66"/>
                <a:ea typeface="Andale Sans UI" pitchFamily="2"/>
                <a:cs typeface="Tahoma" pitchFamily="2"/>
              </a:rPr>
              <a:t>Ευχαριστώ για την προσοχή σας!!!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24677-770B-4F97-A766-F632F0C615B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l-GR"/>
              <a:t>Τι είναι το MyRecipeList;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629CD-81CB-4516-8285-63CA995CA07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anchorCtr="1"/>
          <a:lstStyle/>
          <a:p>
            <a:pPr lvl="0" algn="ctr"/>
            <a:endParaRPr lang="el-GR"/>
          </a:p>
          <a:p>
            <a:pPr lvl="0" algn="ctr"/>
            <a:r>
              <a:rPr lang="el-GR"/>
              <a:t>Είναι για μια υπηρεσία υλοποιημένη ως Ιστοσελίδα στην οποία ο χρήστης μπορεί να αναζητήσει συνταγές με βάση τα μαγειρικά συστατικά που έχει διαθέσιμα.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4B9F-6BD2-47F4-B2D2-6DB18AABE27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l-GR"/>
              <a:t>Πως λειτουργεί;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F94CF-E39E-443F-A62A-3ACB032F18C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3826443"/>
          </a:xfrm>
        </p:spPr>
        <p:txBody>
          <a:bodyPr/>
          <a:lstStyle/>
          <a:p>
            <a:pPr lvl="0" algn="l">
              <a:buSzPct val="45000"/>
              <a:buFont typeface="StarSymbol"/>
              <a:buChar char="●"/>
            </a:pPr>
            <a:r>
              <a:rPr lang="el-GR"/>
              <a:t>Στην κύρια σελίδα υπάρχει ένα Input box στο οποίο ο χρήστης καλείται να εισάγει τα συστατικά που που έχει διαθέσιμα διαχωρισμένα με κόμμα.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el-GR"/>
              <a:t>Αφού πατηθεί το κουμπί “Search By Ingredients” θα εμφανιστεί στον χρήστη μια λίστα με συνταγές που περιέχουν τα συστατικά που εισήγαγε στο παραπάνω input.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B35A-614F-4D9C-80FC-29B1F06ECCC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19998" y="570603"/>
            <a:ext cx="8460001" cy="1250277"/>
          </a:xfrm>
        </p:spPr>
        <p:txBody>
          <a:bodyPr/>
          <a:lstStyle/>
          <a:p>
            <a:pPr lvl="0"/>
            <a:r>
              <a:rPr lang="el-GR"/>
              <a:t>Γιατί Input box;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DA75C-5095-4B27-85BB-15F4D89CD21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672081"/>
          </a:xfrm>
        </p:spPr>
        <p:txBody>
          <a:bodyPr/>
          <a:lstStyle/>
          <a:p>
            <a:pPr lvl="0" algn="ctr"/>
            <a:r>
              <a:rPr lang="el-GR"/>
              <a:t>Η επιλογή της μεθόδου εισαγωγής αυτής έναντι κάποιας ανταλλακτικής μεθόδου όπως Checkboxes έγινε για τους εξής λόγους:</a:t>
            </a:r>
          </a:p>
          <a:p>
            <a:pPr lvl="0" algn="ctr"/>
            <a:endParaRPr lang="el-GR" sz="2800"/>
          </a:p>
          <a:p>
            <a:pPr lvl="0" algn="l">
              <a:buSzPct val="45000"/>
              <a:buFont typeface="StarSymbol"/>
              <a:buChar char="●"/>
            </a:pPr>
            <a:r>
              <a:rPr lang="el-GR" sz="2800"/>
              <a:t>Υπάρχει μεγαλύτερη ελευθερία στην εισαγωγή των συστατικών από την πλευρά του χρήστη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el-GR" sz="2800"/>
              <a:t>Ο χρήστης μπορεί να εισάγει κατευθείαν τα συστατικά που έχει στο μυαλό του χωρίς να χρειάζεται να τα εντοπίσει σε μία λίστα από π.χ. checkboxes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61C7E-2966-4880-A99E-7E5D8DF0FE5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l-GR"/>
              <a:t>Πως εμφανίζονται η συνταγές;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4B963-9460-437C-B367-7C4B7E85CBA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l">
              <a:buSzPct val="45000"/>
              <a:buFont typeface="StarSymbol"/>
              <a:buChar char="●"/>
            </a:pPr>
            <a:r>
              <a:rPr lang="el-GR"/>
              <a:t>Αφού γίνει η αναζήτηση οι συνταγές εμφανίζονται με την μορφή καρτών.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el-GR"/>
              <a:t>Στο μπροστινό μέρος της της κάρτας υπάρχει ο τίτλος και η εικόνα της συνταγής ενώ στο πίσω μέρος το link της συνταγής και 3 πεδία Miss, Have, Don't Need.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3248-23EE-41A8-9DC0-8092C7FDF73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l-GR"/>
              <a:t>Πως εμφανίζονται η συνταγές;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D92BF-5603-4E27-8AE1-FEA9A5D096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462198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l-GR"/>
              <a:t>Στο πεδίο Miss εμφανίζονται τα συστατικά που </a:t>
            </a:r>
            <a:r>
              <a:rPr lang="el-GR" u="sng"/>
              <a:t>χρειάζονται</a:t>
            </a:r>
            <a:r>
              <a:rPr lang="el-GR"/>
              <a:t> στη συνταγή αλλά </a:t>
            </a:r>
            <a:r>
              <a:rPr lang="el-GR" u="sng"/>
              <a:t>δεν κατέχει</a:t>
            </a:r>
            <a:r>
              <a:rPr lang="el-GR"/>
              <a:t> ο χρήστης.</a:t>
            </a:r>
          </a:p>
          <a:p>
            <a:pPr lvl="0">
              <a:buSzPct val="45000"/>
              <a:buFont typeface="StarSymbol"/>
              <a:buChar char="●"/>
            </a:pPr>
            <a:r>
              <a:rPr lang="el-GR"/>
              <a:t>Στο πεδίο Have εμφανίζονται τα συστατικά που </a:t>
            </a:r>
            <a:r>
              <a:rPr lang="el-GR" u="sng"/>
              <a:t>χρειάζονται</a:t>
            </a:r>
            <a:r>
              <a:rPr lang="el-GR"/>
              <a:t> στη συνταγή και </a:t>
            </a:r>
            <a:r>
              <a:rPr lang="el-GR" u="sng"/>
              <a:t>κατέχει</a:t>
            </a:r>
            <a:r>
              <a:rPr lang="el-GR"/>
              <a:t> ο χρήστης</a:t>
            </a:r>
          </a:p>
          <a:p>
            <a:pPr lvl="0">
              <a:buSzPct val="45000"/>
              <a:buFont typeface="StarSymbol"/>
              <a:buChar char="●"/>
            </a:pPr>
            <a:r>
              <a:rPr lang="el-GR"/>
              <a:t>Στο πεδίο Don't Need εμφανίζονται τα συστατικά που </a:t>
            </a:r>
            <a:r>
              <a:rPr lang="el-GR" u="sng"/>
              <a:t>δεν χρειάζονται</a:t>
            </a:r>
            <a:r>
              <a:rPr lang="el-GR"/>
              <a:t> στη συνταγή και </a:t>
            </a:r>
            <a:r>
              <a:rPr lang="el-GR" u="sng"/>
              <a:t>κατέχει</a:t>
            </a:r>
            <a:r>
              <a:rPr lang="el-GR"/>
              <a:t> ο χρήστης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E9B3B-90E0-4E78-8E3B-B7282062766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l-GR"/>
              <a:t>Ταξινόμηση των συνταγών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0FBD-9F26-4CF3-AD65-2D364E92969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anchorCtr="1"/>
          <a:lstStyle/>
          <a:p>
            <a:pPr lvl="0" algn="ctr"/>
            <a:endParaRPr lang="el-GR"/>
          </a:p>
          <a:p>
            <a:pPr lvl="0" algn="ctr"/>
            <a:r>
              <a:rPr lang="el-GR"/>
              <a:t>Οι συνταγές στη λίστα είναι ταξινομημένες έτσι ώστε να εμφανίζονται πρώτα αυτές, που για να τις υλοποιήσει ο χρήστης, απαιτούν τα λιγότερα ελλιπή συστατικά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C3E23-7CC7-41A3-9264-CC4674CB027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l-GR"/>
              <a:t>Επιπλέον λειτουργίες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9163E-8A06-42DC-80A7-B62D4A55909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ctr"/>
            <a:r>
              <a:rPr lang="el-GR"/>
              <a:t>Στην ιστοσελίδα υπάρχουν επίσης δύο επιπλέον λειτουργίες: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el-GR"/>
              <a:t>Login System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el-GR"/>
              <a:t>Η δυνατότητα να εισάγει ο χρήστης στη βάση τις δικές του συνταγές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6B887-1DB8-4D32-B208-3BE8B576312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l-GR"/>
              <a:t>Η σελίδα Add Recipe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A06BF-F607-41D2-A1AD-3C8F3AFD376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anchorCtr="1"/>
          <a:lstStyle/>
          <a:p>
            <a:pPr lvl="0" algn="ctr"/>
            <a:endParaRPr lang="el-GR"/>
          </a:p>
          <a:p>
            <a:pPr lvl="0" algn="ctr"/>
            <a:r>
              <a:rPr lang="el-GR"/>
              <a:t>Στη σελίδα αυτή το χρήστης έχει τη δυνατότητα να εισάγει στη βάση τις δικές του συνταγές, με μοναδική προϋπόθεση να έχει εγγραφεί προηγουμένως στη σελίδα.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yt blackand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808</Words>
  <Application>Microsoft Office PowerPoint</Application>
  <PresentationFormat>Widescreen</PresentationFormat>
  <Paragraphs>88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Albany</vt:lpstr>
      <vt:lpstr>Arial</vt:lpstr>
      <vt:lpstr>Calibri</vt:lpstr>
      <vt:lpstr>Comic Sans MS</vt:lpstr>
      <vt:lpstr>StarSymbol</vt:lpstr>
      <vt:lpstr>Times New Roman</vt:lpstr>
      <vt:lpstr>Default</vt:lpstr>
      <vt:lpstr>lyt blackandwhite</vt:lpstr>
      <vt:lpstr>MyRecipeList</vt:lpstr>
      <vt:lpstr>Τι είναι το MyRecipeList;</vt:lpstr>
      <vt:lpstr>Πως λειτουργεί;</vt:lpstr>
      <vt:lpstr>Γιατί Input box;</vt:lpstr>
      <vt:lpstr>Πως εμφανίζονται η συνταγές;</vt:lpstr>
      <vt:lpstr>Πως εμφανίζονται η συνταγές;</vt:lpstr>
      <vt:lpstr>Ταξινόμηση των συνταγών</vt:lpstr>
      <vt:lpstr>Επιπλέον λειτουργίες</vt:lpstr>
      <vt:lpstr>Η σελίδα Add Recipe</vt:lpstr>
      <vt:lpstr>Η σελίδα Add Recipe</vt:lpstr>
      <vt:lpstr>Τεχνικά Χαρακτηριστικά Υλοποίηση</vt:lpstr>
      <vt:lpstr>Τεχνικά Χαρακτηριστικά Το API</vt:lpstr>
      <vt:lpstr>Τεχνικά Χαρακτηριστικά Το API</vt:lpstr>
      <vt:lpstr>Τεχνικά Χαρακτηριστικά Το API</vt:lpstr>
      <vt:lpstr>Καινοτομία</vt:lpstr>
      <vt:lpstr> Ποιες υπηρεσίες που μπορούν να σταθούν πάνω στη συγκεκριμένη υπηρεσία</vt:lpstr>
      <vt:lpstr>Πιθανές επερχόμενες ροές εσόδων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MyRecipeList</dc:title>
  <dc:creator>Βασίλης Μάρτσης</dc:creator>
  <cp:lastModifiedBy>Βασίλης Μάρτσης</cp:lastModifiedBy>
  <cp:revision>16</cp:revision>
  <dcterms:created xsi:type="dcterms:W3CDTF">2020-04-18T18:42:37Z</dcterms:created>
  <dcterms:modified xsi:type="dcterms:W3CDTF">2021-10-06T11:17:41Z</dcterms:modified>
</cp:coreProperties>
</file>