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sldIdLst>
    <p:sldId id="256" r:id="rId5"/>
    <p:sldId id="291" r:id="rId6"/>
    <p:sldId id="259" r:id="rId7"/>
    <p:sldId id="292" r:id="rId8"/>
    <p:sldId id="306" r:id="rId9"/>
    <p:sldId id="293" r:id="rId10"/>
    <p:sldId id="296" r:id="rId11"/>
    <p:sldId id="307" r:id="rId12"/>
    <p:sldId id="300" r:id="rId13"/>
    <p:sldId id="298" r:id="rId14"/>
    <p:sldId id="299" r:id="rId15"/>
    <p:sldId id="320" r:id="rId16"/>
    <p:sldId id="311" r:id="rId17"/>
    <p:sldId id="312" r:id="rId18"/>
    <p:sldId id="309" r:id="rId19"/>
    <p:sldId id="294" r:id="rId20"/>
    <p:sldId id="297" r:id="rId21"/>
    <p:sldId id="301" r:id="rId22"/>
    <p:sldId id="302" r:id="rId23"/>
    <p:sldId id="303" r:id="rId24"/>
    <p:sldId id="304" r:id="rId25"/>
    <p:sldId id="318" r:id="rId26"/>
    <p:sldId id="319" r:id="rId27"/>
    <p:sldId id="305" r:id="rId28"/>
    <p:sldId id="290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  <p15:guide id="3" pos="53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565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0742" autoAdjust="0"/>
    <p:restoredTop sz="73002" autoAdjust="0"/>
  </p:normalViewPr>
  <p:slideViewPr>
    <p:cSldViewPr snapToGrid="0" snapToObjects="1">
      <p:cViewPr varScale="1">
        <p:scale>
          <a:sx n="49" d="100"/>
          <a:sy n="49" d="100"/>
        </p:scale>
        <p:origin x="-1668" y="-90"/>
      </p:cViewPr>
      <p:guideLst>
        <p:guide orient="horz" pos="2160"/>
        <p:guide/>
        <p:guide pos="53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E7C4-328C-457B-8CA2-EE381C323794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77D70-F193-4353-836F-31B604DF4B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8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lang/Class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37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setAcessible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(true) –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inhiba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verificarile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field-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Astfel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via Reflection,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orice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modificator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83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1200" dirty="0" smtClean="0"/>
              <a:t>getParameterTypes()</a:t>
            </a:r>
            <a:r>
              <a:rPr lang="en-US" sz="1200" baseline="0" dirty="0" smtClean="0"/>
              <a:t> -  din </a:t>
            </a:r>
            <a:r>
              <a:rPr lang="en-US" sz="1200" baseline="0" dirty="0" err="1" smtClean="0"/>
              <a:t>clasa</a:t>
            </a:r>
            <a:r>
              <a:rPr lang="en-US" sz="1200" baseline="0" dirty="0" smtClean="0"/>
              <a:t> Method, </a:t>
            </a:r>
            <a:r>
              <a:rPr lang="en-US" sz="1200" baseline="0" dirty="0" err="1" smtClean="0"/>
              <a:t>returneaza</a:t>
            </a:r>
            <a:r>
              <a:rPr lang="en-US" sz="1200" baseline="0" dirty="0" smtClean="0"/>
              <a:t> Class[]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1200" dirty="0" smtClean="0"/>
              <a:t>invoke()</a:t>
            </a:r>
            <a:r>
              <a:rPr lang="en-US" sz="1200" baseline="0" dirty="0" smtClean="0"/>
              <a:t> – </a:t>
            </a:r>
            <a:r>
              <a:rPr lang="en-US" sz="1200" baseline="0" dirty="0" err="1" smtClean="0"/>
              <a:t>primeste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obiectul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pe</a:t>
            </a:r>
            <a:r>
              <a:rPr lang="en-US" sz="1200" baseline="0" dirty="0" smtClean="0"/>
              <a:t> care se </a:t>
            </a:r>
            <a:r>
              <a:rPr lang="en-US" sz="1200" baseline="0" dirty="0" err="1" smtClean="0"/>
              <a:t>apeleaza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metoda</a:t>
            </a:r>
            <a:r>
              <a:rPr lang="en-US" sz="1200" baseline="0" dirty="0" smtClean="0"/>
              <a:t>, </a:t>
            </a:r>
            <a:r>
              <a:rPr lang="en-US" sz="1200" baseline="0" dirty="0" err="1" smtClean="0"/>
              <a:t>si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parametrii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ei</a:t>
            </a:r>
            <a:endParaRPr lang="en-US" sz="12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getCanonicalName</a:t>
            </a:r>
            <a:r>
              <a:rPr lang="en-US" sz="1200" dirty="0" smtClean="0"/>
              <a:t>()</a:t>
            </a:r>
            <a:r>
              <a:rPr lang="en-US" sz="1200" baseline="0" dirty="0" smtClean="0"/>
              <a:t> – </a:t>
            </a:r>
            <a:r>
              <a:rPr lang="en-US" sz="1200" baseline="0" dirty="0" err="1" smtClean="0"/>
              <a:t>numele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clase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precedat</a:t>
            </a:r>
            <a:r>
              <a:rPr lang="en-US" sz="1200" baseline="0" dirty="0" smtClean="0"/>
              <a:t> de </a:t>
            </a:r>
            <a:r>
              <a:rPr lang="en-US" sz="1200" baseline="0" dirty="0" err="1" smtClean="0"/>
              <a:t>pachet</a:t>
            </a:r>
            <a:endParaRPr lang="ro-RO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99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 smtClean="0"/>
              <a:t>SecurityException</a:t>
            </a:r>
            <a:r>
              <a:rPr lang="en-US" sz="1200" dirty="0" smtClean="0"/>
              <a:t> - </a:t>
            </a:r>
            <a:r>
              <a:rPr lang="en-US" dirty="0" err="1" smtClean="0"/>
              <a:t>Permisiunile</a:t>
            </a:r>
            <a:r>
              <a:rPr lang="en-US" dirty="0" smtClean="0"/>
              <a:t> de </a:t>
            </a:r>
            <a:r>
              <a:rPr lang="en-US" dirty="0" err="1" smtClean="0"/>
              <a:t>acces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diferite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resurse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pachete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clase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sunt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oferite</a:t>
            </a:r>
            <a:r>
              <a:rPr lang="en-US" baseline="0" dirty="0" smtClean="0"/>
              <a:t> de un security manager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84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Exemple</a:t>
            </a:r>
            <a:r>
              <a:rPr lang="en-US" dirty="0" smtClean="0"/>
              <a:t> de </a:t>
            </a:r>
            <a:r>
              <a:rPr lang="en-US" dirty="0" err="1" smtClean="0"/>
              <a:t>adnotari</a:t>
            </a:r>
            <a:r>
              <a:rPr lang="en-US" dirty="0" smtClean="0"/>
              <a:t>: @override,</a:t>
            </a:r>
            <a:r>
              <a:rPr lang="en-US" baseline="0" dirty="0" smtClean="0"/>
              <a:t> @test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89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16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dirty="0" smtClean="0"/>
              <a:t>@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din fata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marcheaza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adnotare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Odata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folosita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codul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Java.</a:t>
            </a:r>
          </a:p>
          <a:p>
            <a:endParaRPr lang="en-US" sz="1200" dirty="0" smtClean="0"/>
          </a:p>
          <a:p>
            <a:r>
              <a:rPr lang="en-US" sz="1200" dirty="0" smtClean="0"/>
              <a:t>@Retention </a:t>
            </a:r>
            <a:r>
              <a:rPr lang="en-US" sz="1200" dirty="0" err="1" smtClean="0"/>
              <a:t>si</a:t>
            </a:r>
            <a:r>
              <a:rPr lang="en-US" sz="1200" dirty="0" smtClean="0"/>
              <a:t> @Target </a:t>
            </a:r>
            <a:r>
              <a:rPr lang="en-US" sz="1200" dirty="0" smtClean="0"/>
              <a:t>– 2 directive din </a:t>
            </a:r>
            <a:r>
              <a:rPr lang="en-US" sz="1200" dirty="0" err="1" smtClean="0"/>
              <a:t>definitia</a:t>
            </a:r>
            <a:r>
              <a:rPr lang="en-US" sz="1200" dirty="0" smtClean="0"/>
              <a:t> </a:t>
            </a:r>
            <a:r>
              <a:rPr lang="en-US" sz="1200" dirty="0" err="1" smtClean="0"/>
              <a:t>adnotarii</a:t>
            </a:r>
            <a:r>
              <a:rPr lang="en-US" sz="1200" dirty="0" smtClean="0"/>
              <a:t> </a:t>
            </a:r>
            <a:r>
              <a:rPr lang="en-US" sz="1200" dirty="0" err="1" smtClean="0"/>
              <a:t>ce</a:t>
            </a:r>
            <a:r>
              <a:rPr lang="en-US" sz="1200" dirty="0" smtClean="0"/>
              <a:t> </a:t>
            </a:r>
            <a:r>
              <a:rPr lang="en-US" sz="1200" dirty="0" err="1" smtClean="0"/>
              <a:t>specifica</a:t>
            </a:r>
            <a:r>
              <a:rPr lang="en-US" sz="1200" dirty="0" smtClean="0"/>
              <a:t> in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ce</a:t>
            </a:r>
            <a:r>
              <a:rPr lang="en-US" sz="1200" baseline="0" dirty="0" smtClean="0"/>
              <a:t> mod </a:t>
            </a:r>
            <a:r>
              <a:rPr lang="en-US" sz="1200" baseline="0" dirty="0" err="1" smtClean="0"/>
              <a:t>poate</a:t>
            </a:r>
            <a:r>
              <a:rPr lang="en-US" sz="1200" baseline="0" dirty="0" smtClean="0"/>
              <a:t> fi </a:t>
            </a:r>
            <a:r>
              <a:rPr lang="en-US" sz="1200" baseline="0" dirty="0" err="1" smtClean="0"/>
              <a:t>folosita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49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dirty="0" smtClean="0"/>
              <a:t>RetentionPolicy – determina pana</a:t>
            </a:r>
            <a:r>
              <a:rPr lang="ro-RO" baseline="0" dirty="0" smtClean="0"/>
              <a:t> in ce punct este adnotarea vizbila</a:t>
            </a:r>
            <a:endParaRPr lang="en-US" dirty="0" smtClean="0"/>
          </a:p>
          <a:p>
            <a:endParaRPr lang="en-US" sz="1200" dirty="0" smtClean="0"/>
          </a:p>
          <a:p>
            <a:r>
              <a:rPr lang="en-US" sz="1200" dirty="0" err="1" smtClean="0"/>
              <a:t>RetentionPolicy</a:t>
            </a:r>
            <a:r>
              <a:rPr lang="en-US" sz="1200" dirty="0" smtClean="0"/>
              <a:t>.</a:t>
            </a:r>
            <a:r>
              <a:rPr lang="ro-RO" sz="1200" dirty="0" smtClean="0"/>
              <a:t>SOURCE</a:t>
            </a:r>
            <a:r>
              <a:rPr lang="ro-RO" sz="1200" baseline="0" dirty="0" smtClean="0"/>
              <a:t> – adnotarea nu se mai ia in considerare la compile time</a:t>
            </a:r>
          </a:p>
          <a:p>
            <a:r>
              <a:rPr lang="ro-RO" sz="1200" baseline="0" dirty="0" smtClean="0"/>
              <a:t>RetentionPolicy.CLASS - adnotarea nu se mai ia in considerare la runtime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1200" baseline="0" dirty="0" smtClean="0"/>
              <a:t>RetentionPolicy.CLASS - adnotarea va fi vizibila pe tot parcusul rularii JVM</a:t>
            </a:r>
            <a:endParaRPr lang="en-US" sz="120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1200" dirty="0" smtClean="0"/>
              <a:t>RetentionPolicy.RUNTIME</a:t>
            </a:r>
            <a:r>
              <a:rPr lang="en-US" sz="1200" dirty="0" smtClean="0"/>
              <a:t> - </a:t>
            </a:r>
            <a:r>
              <a:rPr lang="ro-RO" sz="1200" baseline="0" dirty="0" smtClean="0"/>
              <a:t>adnotarea se ia in considerare la </a:t>
            </a:r>
            <a:r>
              <a:rPr lang="ro-RO" sz="1200" baseline="0" dirty="0" smtClean="0"/>
              <a:t>runtime</a:t>
            </a:r>
            <a:endParaRPr lang="ro-RO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67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@target – </a:t>
            </a:r>
            <a:r>
              <a:rPr lang="en-US" dirty="0" err="1" smtClean="0"/>
              <a:t>specifica</a:t>
            </a:r>
            <a:r>
              <a:rPr lang="en-US" dirty="0" smtClean="0"/>
              <a:t> </a:t>
            </a:r>
            <a:r>
              <a:rPr lang="en-US" dirty="0" err="1" smtClean="0"/>
              <a:t>peste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folosi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adnotarea</a:t>
            </a:r>
            <a:endParaRPr lang="en-US" dirty="0" smtClean="0"/>
          </a:p>
          <a:p>
            <a:r>
              <a:rPr lang="en-US" dirty="0" err="1" smtClean="0"/>
              <a:t>ElementType.TYPE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adnotarea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fi </a:t>
            </a:r>
            <a:r>
              <a:rPr lang="en-US" dirty="0" err="1" smtClean="0"/>
              <a:t>folosita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, </a:t>
            </a:r>
            <a:r>
              <a:rPr lang="en-US" dirty="0" err="1" smtClean="0"/>
              <a:t>interfete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enumuri</a:t>
            </a:r>
            <a:endParaRPr lang="en-US" dirty="0" smtClean="0"/>
          </a:p>
          <a:p>
            <a:r>
              <a:rPr lang="en-US" dirty="0" err="1" smtClean="0"/>
              <a:t>ElementType.FIELD</a:t>
            </a:r>
            <a:r>
              <a:rPr lang="en-US" dirty="0" smtClean="0"/>
              <a:t> - </a:t>
            </a:r>
            <a:r>
              <a:rPr lang="en-US" dirty="0" err="1" smtClean="0"/>
              <a:t>adnotarea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fi </a:t>
            </a:r>
            <a:r>
              <a:rPr lang="en-US" dirty="0" err="1" smtClean="0"/>
              <a:t>folosita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campurile</a:t>
            </a:r>
            <a:r>
              <a:rPr lang="en-US" dirty="0" smtClean="0"/>
              <a:t> </a:t>
            </a:r>
            <a:r>
              <a:rPr lang="en-US" dirty="0" err="1" smtClean="0"/>
              <a:t>dintr</a:t>
            </a:r>
            <a:r>
              <a:rPr lang="en-US" dirty="0" smtClean="0"/>
              <a:t>-o </a:t>
            </a:r>
            <a:r>
              <a:rPr lang="en-US" dirty="0" err="1" smtClean="0"/>
              <a:t>clasa</a:t>
            </a:r>
            <a:r>
              <a:rPr lang="en-US" dirty="0" smtClean="0"/>
              <a:t>,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constante</a:t>
            </a:r>
            <a:r>
              <a:rPr lang="en-US" baseline="0" dirty="0" smtClean="0"/>
              <a:t> din </a:t>
            </a:r>
            <a:r>
              <a:rPr lang="en-US" baseline="0" dirty="0" err="1" smtClean="0"/>
              <a:t>enumuri</a:t>
            </a:r>
            <a:endParaRPr lang="en-US" dirty="0" smtClean="0"/>
          </a:p>
          <a:p>
            <a:r>
              <a:rPr lang="en-US" dirty="0" err="1" smtClean="0"/>
              <a:t>ElementType.METHOD</a:t>
            </a:r>
            <a:r>
              <a:rPr lang="en-US" dirty="0" smtClean="0"/>
              <a:t> - </a:t>
            </a:r>
            <a:r>
              <a:rPr lang="en-US" dirty="0" err="1" smtClean="0"/>
              <a:t>adnotarea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fi </a:t>
            </a:r>
            <a:r>
              <a:rPr lang="en-US" dirty="0" err="1" smtClean="0"/>
              <a:t>folosita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endParaRPr lang="en-US" dirty="0" smtClean="0"/>
          </a:p>
          <a:p>
            <a:r>
              <a:rPr lang="en-US" dirty="0" err="1" smtClean="0"/>
              <a:t>ElementType.PARAMETER</a:t>
            </a:r>
            <a:r>
              <a:rPr lang="en-US" dirty="0" smtClean="0"/>
              <a:t> - </a:t>
            </a:r>
            <a:r>
              <a:rPr lang="en-US" dirty="0" err="1" smtClean="0"/>
              <a:t>adnotarea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fi </a:t>
            </a:r>
            <a:r>
              <a:rPr lang="en-US" dirty="0" err="1" smtClean="0"/>
              <a:t>folosita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parametri</a:t>
            </a:r>
            <a:r>
              <a:rPr lang="en-US" dirty="0" smtClean="0"/>
              <a:t> </a:t>
            </a:r>
            <a:r>
              <a:rPr lang="en-US" dirty="0" err="1" smtClean="0"/>
              <a:t>formali</a:t>
            </a:r>
            <a:endParaRPr lang="en-US" dirty="0" smtClean="0"/>
          </a:p>
          <a:p>
            <a:r>
              <a:rPr lang="en-US" dirty="0" err="1" smtClean="0"/>
              <a:t>ElementType.CONSTRUCTOR</a:t>
            </a:r>
            <a:r>
              <a:rPr lang="en-US" dirty="0" smtClean="0"/>
              <a:t> - </a:t>
            </a:r>
            <a:r>
              <a:rPr lang="en-US" dirty="0" err="1" smtClean="0"/>
              <a:t>adnotarea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fi </a:t>
            </a:r>
            <a:r>
              <a:rPr lang="en-US" dirty="0" err="1" smtClean="0"/>
              <a:t>folosita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constructori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ElementType.ANNOTATION_TYPE</a:t>
            </a:r>
            <a:r>
              <a:rPr lang="en-US" dirty="0" smtClean="0"/>
              <a:t> - </a:t>
            </a:r>
            <a:r>
              <a:rPr lang="en-US" dirty="0" err="1" smtClean="0"/>
              <a:t>adnotarea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fi </a:t>
            </a:r>
            <a:r>
              <a:rPr lang="en-US" dirty="0" err="1" smtClean="0"/>
              <a:t>folosita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adnotari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@TARGET SI</a:t>
            </a:r>
            <a:r>
              <a:rPr lang="en-US" baseline="0" dirty="0" smtClean="0"/>
              <a:t> @RETENTION NU SUNT REPETABILE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143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sz="1200" dirty="0" smtClean="0"/>
              <a:t>getDeclaredAnnotations()</a:t>
            </a:r>
            <a:r>
              <a:rPr lang="ro-RO" sz="1200" baseline="0" dirty="0" smtClean="0"/>
              <a:t> – returneaza toate adnotarile din clasa curenta/field/metoda</a:t>
            </a:r>
          </a:p>
          <a:p>
            <a:r>
              <a:rPr lang="en-US" sz="1200" dirty="0" err="1" smtClean="0"/>
              <a:t>getAnnotations</a:t>
            </a:r>
            <a:r>
              <a:rPr lang="en-US" sz="1200" dirty="0" smtClean="0"/>
              <a:t>()</a:t>
            </a:r>
            <a:r>
              <a:rPr lang="ro-RO" sz="1200" baseline="0" dirty="0" smtClean="0"/>
              <a:t> – returneaza adnotarile din clasa curenta si clasa pe care o </a:t>
            </a:r>
            <a:r>
              <a:rPr lang="ro-RO" sz="1200" baseline="0" dirty="0" smtClean="0"/>
              <a:t>mosteneste</a:t>
            </a:r>
            <a:endParaRPr lang="en-US" sz="1200" baseline="0" dirty="0" smtClean="0"/>
          </a:p>
          <a:p>
            <a:endParaRPr lang="en-US" sz="1200" baseline="0" dirty="0" smtClean="0"/>
          </a:p>
          <a:p>
            <a:r>
              <a:rPr lang="en-US" sz="1200" baseline="0" dirty="0" smtClean="0"/>
              <a:t>Annotation – </a:t>
            </a:r>
            <a:r>
              <a:rPr lang="en-US" sz="1200" baseline="0" dirty="0" err="1" smtClean="0"/>
              <a:t>java.lang.annotation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92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Java.lang.reflect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21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JVM – este o masina</a:t>
            </a:r>
            <a:r>
              <a:rPr lang="ro-RO" baseline="0" dirty="0" smtClean="0"/>
              <a:t> virtuala pe care poti rula cod java;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70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Framework-uri</a:t>
            </a:r>
            <a:r>
              <a:rPr lang="ro-RO" baseline="0" dirty="0" smtClean="0"/>
              <a:t> care folosesc reflection: Junit</a:t>
            </a:r>
            <a:r>
              <a:rPr lang="en-US" baseline="0" dirty="0" smtClean="0"/>
              <a:t>, Spring</a:t>
            </a:r>
            <a:r>
              <a:rPr lang="ro-RO" baseline="0" dirty="0" smtClean="0"/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22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Jvm</a:t>
            </a:r>
            <a:r>
              <a:rPr lang="en-US" dirty="0" smtClean="0"/>
              <a:t> are un </a:t>
            </a:r>
            <a:r>
              <a:rPr lang="en-US" dirty="0" err="1" smtClean="0"/>
              <a:t>sistem</a:t>
            </a:r>
            <a:r>
              <a:rPr lang="en-US" dirty="0" smtClean="0"/>
              <a:t> de </a:t>
            </a:r>
            <a:r>
              <a:rPr lang="en-US" dirty="0" err="1" smtClean="0"/>
              <a:t>restrictionare</a:t>
            </a:r>
            <a:r>
              <a:rPr lang="en-US" dirty="0" smtClean="0"/>
              <a:t> a </a:t>
            </a:r>
            <a:r>
              <a:rPr lang="en-US" dirty="0" err="1" smtClean="0"/>
              <a:t>anumitor</a:t>
            </a:r>
            <a:r>
              <a:rPr lang="en-US" dirty="0" smtClean="0"/>
              <a:t> </a:t>
            </a:r>
            <a:r>
              <a:rPr lang="en-US" dirty="0" err="1" smtClean="0"/>
              <a:t>operatii</a:t>
            </a:r>
            <a:r>
              <a:rPr lang="en-US" dirty="0" smtClean="0"/>
              <a:t> (reflection, </a:t>
            </a:r>
            <a:r>
              <a:rPr lang="en-US" dirty="0" err="1" smtClean="0"/>
              <a:t>scriere</a:t>
            </a:r>
            <a:r>
              <a:rPr lang="en-US" dirty="0" smtClean="0"/>
              <a:t>/</a:t>
            </a:r>
            <a:r>
              <a:rPr lang="en-US" dirty="0" err="1" smtClean="0"/>
              <a:t>citire</a:t>
            </a:r>
            <a:r>
              <a:rPr lang="en-US" dirty="0" smtClean="0"/>
              <a:t> </a:t>
            </a:r>
            <a:r>
              <a:rPr lang="en-US" dirty="0" err="1" smtClean="0"/>
              <a:t>fisiere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By default,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jvm</a:t>
            </a:r>
            <a:r>
              <a:rPr lang="en-US" baseline="0" dirty="0" smtClean="0"/>
              <a:t> nu are </a:t>
            </a:r>
            <a:r>
              <a:rPr lang="en-US" baseline="0" dirty="0" err="1" smtClean="0"/>
              <a:t>setat</a:t>
            </a:r>
            <a:r>
              <a:rPr lang="en-US" baseline="0" dirty="0" smtClean="0"/>
              <a:t> un security manager; </a:t>
            </a:r>
            <a:r>
              <a:rPr lang="en-US" baseline="0" dirty="0" err="1" smtClean="0"/>
              <a:t>acesta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poate</a:t>
            </a:r>
            <a:r>
              <a:rPr lang="en-US" baseline="0" dirty="0" smtClean="0"/>
              <a:t> fi </a:t>
            </a:r>
            <a:r>
              <a:rPr lang="en-US" baseline="0" dirty="0" err="1" smtClean="0"/>
              <a:t>setat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setari</a:t>
            </a:r>
            <a:r>
              <a:rPr lang="en-US" baseline="0" dirty="0" smtClean="0"/>
              <a:t> ale </a:t>
            </a:r>
            <a:r>
              <a:rPr lang="en-US" baseline="0" dirty="0" err="1" smtClean="0"/>
              <a:t>jvm-ului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linie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comanda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direct din cod.</a:t>
            </a:r>
            <a:endParaRPr lang="en-US" dirty="0" smtClean="0"/>
          </a:p>
          <a:p>
            <a:r>
              <a:rPr lang="ro-RO" dirty="0" smtClean="0"/>
              <a:t>Security restriction:</a:t>
            </a:r>
            <a:r>
              <a:rPr lang="ro-RO" baseline="0" dirty="0" smtClean="0"/>
              <a:t> poti sa setezi in jvm restrictii de read only, </a:t>
            </a:r>
            <a:r>
              <a:rPr lang="en-US" baseline="0" dirty="0" err="1" smtClean="0"/>
              <a:t>pt</a:t>
            </a:r>
            <a:r>
              <a:rPr lang="en-US" baseline="0" dirty="0" smtClean="0"/>
              <a:t> a nu </a:t>
            </a:r>
            <a:r>
              <a:rPr lang="en-US" baseline="0" dirty="0" err="1" smtClean="0"/>
              <a:t>mai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putea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folosi</a:t>
            </a:r>
            <a:r>
              <a:rPr lang="en-US" baseline="0" dirty="0" smtClean="0"/>
              <a:t> </a:t>
            </a:r>
            <a:r>
              <a:rPr lang="ro-RO" baseline="0" dirty="0" smtClean="0"/>
              <a:t>reflection.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Expune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nu </a:t>
            </a:r>
            <a:r>
              <a:rPr lang="en-US" baseline="0" dirty="0" err="1" smtClean="0"/>
              <a:t>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trebui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expuna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campuri</a:t>
            </a:r>
            <a:r>
              <a:rPr lang="en-US" baseline="0" dirty="0" smtClean="0"/>
              <a:t>/</a:t>
            </a:r>
            <a:r>
              <a:rPr lang="en-US" baseline="0" dirty="0" err="1" smtClean="0"/>
              <a:t>metode</a:t>
            </a:r>
            <a:r>
              <a:rPr lang="en-US" baseline="0" dirty="0" smtClean="0"/>
              <a:t> private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3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clasele</a:t>
            </a:r>
            <a:r>
              <a:rPr lang="en-US" dirty="0" smtClean="0"/>
              <a:t> wrapper au un camp static TYPE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reprezinta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clasa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primitiva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asociata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Daca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primitiva</a:t>
            </a:r>
            <a:r>
              <a:rPr lang="en-US" baseline="0" dirty="0" smtClean="0"/>
              <a:t> e field </a:t>
            </a:r>
            <a:r>
              <a:rPr lang="en-US" baseline="0" dirty="0" err="1" smtClean="0"/>
              <a:t>intr</a:t>
            </a:r>
            <a:r>
              <a:rPr lang="en-US" baseline="0" dirty="0" smtClean="0"/>
              <a:t>-o </a:t>
            </a:r>
            <a:r>
              <a:rPr lang="en-US" baseline="0" dirty="0" err="1" smtClean="0"/>
              <a:t>clasa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iau</a:t>
            </a:r>
            <a:r>
              <a:rPr lang="en-US" baseline="0" dirty="0" smtClean="0"/>
              <a:t> field-</a:t>
            </a:r>
            <a:r>
              <a:rPr lang="en-US" baseline="0" dirty="0" err="1" smtClean="0"/>
              <a:t>ul</a:t>
            </a:r>
            <a:r>
              <a:rPr lang="en-US" baseline="0" dirty="0" smtClean="0"/>
              <a:t> cu reflection,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apelez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getType</a:t>
            </a:r>
            <a:r>
              <a:rPr lang="en-US" baseline="0" dirty="0" smtClean="0"/>
              <a:t>() </a:t>
            </a:r>
            <a:r>
              <a:rPr lang="en-US" baseline="0" dirty="0" err="1" smtClean="0"/>
              <a:t>pe</a:t>
            </a:r>
            <a:r>
              <a:rPr lang="en-US" baseline="0" dirty="0" smtClean="0"/>
              <a:t> 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getDeclaredConstructor() – retuneaza toti constructorii, fara sa tina cont de modificatorul</a:t>
            </a:r>
            <a:r>
              <a:rPr lang="ro-RO" baseline="0" dirty="0" smtClean="0"/>
              <a:t> de acces</a:t>
            </a:r>
            <a:endParaRPr lang="en-US" baseline="0" dirty="0" smtClean="0"/>
          </a:p>
          <a:p>
            <a:r>
              <a:rPr lang="en-US" baseline="0" dirty="0" smtClean="0"/>
              <a:t>		- </a:t>
            </a:r>
            <a:r>
              <a:rPr lang="en-US" baseline="0" dirty="0" err="1" smtClean="0"/>
              <a:t>primeste</a:t>
            </a:r>
            <a:r>
              <a:rPr lang="en-US" baseline="0" dirty="0" smtClean="0"/>
              <a:t> Class..., </a:t>
            </a:r>
            <a:r>
              <a:rPr lang="en-US" baseline="0" dirty="0" err="1" smtClean="0"/>
              <a:t>reprezentand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parametrilor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constructorului</a:t>
            </a:r>
            <a:endParaRPr lang="ro-RO" baseline="0" dirty="0" smtClean="0"/>
          </a:p>
          <a:p>
            <a:r>
              <a:rPr lang="ro-RO" baseline="0" dirty="0" smtClean="0"/>
              <a:t>getConstructor() – returneaza numai constructorul public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01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getDeclaredField</a:t>
            </a:r>
            <a:r>
              <a:rPr lang="ro-RO" baseline="0" dirty="0" smtClean="0"/>
              <a:t>() – returneaza campul din clasa curenta, fara sa tina cont de nivelul de accesibilitate</a:t>
            </a:r>
          </a:p>
          <a:p>
            <a:r>
              <a:rPr lang="ro-RO" baseline="0" dirty="0" smtClean="0"/>
              <a:t>getField() – retuneza campurile publice din clasele pe care le  mostenesc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25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1200" dirty="0" smtClean="0">
                <a:hlinkClick r:id="rId3"/>
              </a:rPr>
              <a:t>getDeclaredMethod()</a:t>
            </a:r>
            <a:r>
              <a:rPr lang="en-US" sz="1200" baseline="0" dirty="0" smtClean="0"/>
              <a:t> – </a:t>
            </a:r>
            <a:r>
              <a:rPr lang="en-US" sz="1200" baseline="0" dirty="0" err="1" smtClean="0"/>
              <a:t>primeste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numele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metodei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si</a:t>
            </a:r>
            <a:r>
              <a:rPr lang="en-US" sz="1200" baseline="0" dirty="0" smtClean="0"/>
              <a:t> Class... </a:t>
            </a:r>
            <a:r>
              <a:rPr lang="en-US" sz="1200" baseline="0" dirty="0" err="1" smtClean="0"/>
              <a:t>Ce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reprezinta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tipul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parametrilor</a:t>
            </a:r>
            <a:endParaRPr lang="ro-RO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58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6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zentare-capitol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36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787650"/>
            <a:ext cx="7704138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8" name="Picture 7" descr="teamnet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6520295"/>
            <a:ext cx="1080000" cy="126868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83139" y="835025"/>
            <a:ext cx="1413962" cy="129857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1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63948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00200"/>
            <a:ext cx="7704139" cy="4690169"/>
          </a:xfrm>
        </p:spPr>
        <p:txBody>
          <a:bodyPr lIns="0" tIns="0" rIns="0" bIns="0" anchor="ctr" anchorCtr="0">
            <a:normAutofit/>
          </a:bodyPr>
          <a:lstStyle>
            <a:lvl1pPr marL="285750" indent="-285750" algn="just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/>
            </a:lvl1pPr>
            <a:lvl2pPr algn="just">
              <a:spcBef>
                <a:spcPts val="0"/>
              </a:spcBef>
              <a:buClr>
                <a:srgbClr val="E60000"/>
              </a:buClr>
              <a:defRPr sz="1600"/>
            </a:lvl2pPr>
            <a:lvl3pPr algn="just">
              <a:spcBef>
                <a:spcPts val="0"/>
              </a:spcBef>
              <a:defRPr sz="1600"/>
            </a:lvl3pPr>
            <a:lvl4pPr algn="just">
              <a:spcBef>
                <a:spcPts val="0"/>
              </a:spcBef>
              <a:buClr>
                <a:srgbClr val="E60000"/>
              </a:buClr>
              <a:defRPr sz="1600"/>
            </a:lvl4pPr>
            <a:lvl5pPr algn="just">
              <a:spcBef>
                <a:spcPts val="0"/>
              </a:spcBef>
              <a:defRPr sz="1600"/>
            </a:lvl5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6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ezentare-bkg-domeni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5771337" cy="593092"/>
          </a:xfrm>
          <a:solidFill>
            <a:schemeClr val="bg1"/>
          </a:solidFill>
        </p:spPr>
        <p:txBody>
          <a:bodyPr lIns="36000" tIns="0" rIns="0" bIns="0">
            <a:no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863" y="1701801"/>
            <a:ext cx="2952000" cy="3930650"/>
          </a:xfrm>
        </p:spPr>
        <p:txBody>
          <a:bodyPr lIns="0" tIns="0" rIns="0" bIns="0" anchor="ctr" anchorCtr="0">
            <a:normAutofit/>
          </a:bodyPr>
          <a:lstStyle>
            <a:lvl1pPr marL="0" indent="0" algn="just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rezentare-bkg-rosu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05" y="1419826"/>
            <a:ext cx="4591095" cy="502630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20725" y="1419826"/>
            <a:ext cx="3712366" cy="3471758"/>
          </a:xfrm>
        </p:spPr>
        <p:txBody>
          <a:bodyPr lIns="0" tIns="0" rIns="0" bIns="0" anchor="ctr" anchorCtr="0"/>
          <a:lstStyle>
            <a:lvl1pPr marL="0" indent="0" algn="l">
              <a:spcAft>
                <a:spcPts val="1200"/>
              </a:spcAft>
              <a:buNone/>
              <a:defRPr sz="30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6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2525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1"/>
            <a:ext cx="3779838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54804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4648202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83578" y="766826"/>
            <a:ext cx="57843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4499026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0"/>
            <a:ext cx="3779838" cy="4499027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8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91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4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DDD1723-F08C-BC4A-A158-087EDAF93B47}" type="datetimeFigureOut">
              <a:rPr lang="en-US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CA058A1-CBA4-D04F-93B6-1CEDCCC568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7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5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lang/Clas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lang/Class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lang/Class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lang/Clas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lang/Clas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Reflection API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3189" y="6001555"/>
            <a:ext cx="7381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b="1" dirty="0">
                <a:solidFill>
                  <a:schemeClr val="bg1"/>
                </a:solidFill>
                <a:cs typeface="Arial"/>
              </a:rPr>
              <a:t>Mihaela Scripcaru </a:t>
            </a:r>
            <a:r>
              <a:rPr lang="ro-RO" sz="14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			</a:t>
            </a:r>
            <a:r>
              <a:rPr lang="en-US" sz="1400" b="1" dirty="0" smtClean="0">
                <a:solidFill>
                  <a:schemeClr val="bg1"/>
                </a:solidFill>
                <a:latin typeface="Arial"/>
                <a:ea typeface="+mj-ea"/>
                <a:cs typeface="Arial"/>
              </a:rPr>
              <a:t>Andrei </a:t>
            </a:r>
            <a:r>
              <a:rPr lang="en-US" sz="1400" b="1" dirty="0" err="1" smtClean="0">
                <a:solidFill>
                  <a:schemeClr val="bg1"/>
                </a:solidFill>
                <a:latin typeface="Arial"/>
                <a:ea typeface="+mj-ea"/>
                <a:cs typeface="Arial"/>
              </a:rPr>
              <a:t>Marica</a:t>
            </a:r>
            <a:r>
              <a:rPr lang="en-US" sz="1400" b="1" dirty="0" smtClean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				</a:t>
            </a:r>
            <a:r>
              <a:rPr lang="en-US" sz="1400" b="1" dirty="0" err="1" smtClean="0">
                <a:solidFill>
                  <a:schemeClr val="bg1"/>
                </a:solidFill>
                <a:latin typeface="Arial"/>
                <a:ea typeface="+mj-ea"/>
                <a:cs typeface="Arial"/>
              </a:rPr>
              <a:t>Radu</a:t>
            </a:r>
            <a:r>
              <a:rPr lang="en-US" sz="1400" b="1" dirty="0" smtClean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Arial"/>
                <a:ea typeface="+mj-ea"/>
                <a:cs typeface="Arial"/>
              </a:rPr>
              <a:t>Hoaghe</a:t>
            </a:r>
            <a:endParaRPr lang="ro-RO" sz="1400" b="1" dirty="0">
              <a:solidFill>
                <a:schemeClr val="bg1"/>
              </a:solidFill>
              <a:latin typeface="Arial"/>
              <a:ea typeface="+mj-ea"/>
              <a:cs typeface="Arial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Arial"/>
                <a:ea typeface="+mj-ea"/>
                <a:cs typeface="Arial"/>
              </a:rPr>
              <a:t>Mihai </a:t>
            </a:r>
            <a:r>
              <a:rPr lang="en-US" sz="1400" b="1" dirty="0" err="1" smtClean="0">
                <a:solidFill>
                  <a:schemeClr val="bg1"/>
                </a:solidFill>
                <a:latin typeface="Arial"/>
                <a:ea typeface="+mj-ea"/>
                <a:cs typeface="Arial"/>
              </a:rPr>
              <a:t>Vaduva</a:t>
            </a:r>
            <a:r>
              <a:rPr lang="ro-RO" sz="14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				</a:t>
            </a:r>
            <a:r>
              <a:rPr lang="en-US" sz="1400" b="1" dirty="0" smtClean="0">
                <a:solidFill>
                  <a:schemeClr val="bg1"/>
                </a:solidFill>
                <a:latin typeface="Arial"/>
                <a:ea typeface="+mj-ea"/>
                <a:cs typeface="Arial"/>
              </a:rPr>
              <a:t>Cristian </a:t>
            </a:r>
            <a:r>
              <a:rPr lang="en-US" sz="1400" b="1" dirty="0" err="1" smtClean="0">
                <a:solidFill>
                  <a:schemeClr val="bg1"/>
                </a:solidFill>
                <a:latin typeface="Arial"/>
                <a:ea typeface="+mj-ea"/>
                <a:cs typeface="Arial"/>
              </a:rPr>
              <a:t>Dumitru</a:t>
            </a:r>
            <a:r>
              <a:rPr lang="en-US" sz="1400" b="1" dirty="0" smtClean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    			</a:t>
            </a:r>
            <a:r>
              <a:rPr lang="en-US" sz="1400" b="1" dirty="0" err="1" smtClean="0">
                <a:solidFill>
                  <a:schemeClr val="bg1"/>
                </a:solidFill>
                <a:latin typeface="Arial"/>
                <a:ea typeface="+mj-ea"/>
                <a:cs typeface="Arial"/>
              </a:rPr>
              <a:t>Ioan</a:t>
            </a:r>
            <a:r>
              <a:rPr lang="en-US" sz="1400" b="1" dirty="0" smtClean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Arial"/>
                <a:ea typeface="+mj-ea"/>
                <a:cs typeface="Arial"/>
              </a:rPr>
              <a:t>Dinu</a:t>
            </a:r>
            <a:r>
              <a:rPr lang="en-US" sz="1400" b="1" dirty="0" smtClean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  </a:t>
            </a:r>
            <a:endParaRPr lang="en-US" sz="1400" b="1" dirty="0">
              <a:solidFill>
                <a:schemeClr val="bg1"/>
              </a:solidFill>
              <a:latin typeface="Arial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82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Discovering Class Members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Class Methods for Locating Fields</a:t>
            </a:r>
            <a:endParaRPr lang="ro-RO" sz="2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20725" y="2208810"/>
          <a:ext cx="770414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9363"/>
                <a:gridCol w="1710047"/>
                <a:gridCol w="1757548"/>
                <a:gridCol w="1727182"/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Class</a:t>
                      </a:r>
                      <a:r>
                        <a:rPr lang="ro-RO" sz="2000" dirty="0"/>
                        <a:t> 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sz="2000" dirty="0"/>
                        <a:t>List of members?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sz="2000" dirty="0"/>
                        <a:t>Inherited members?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sz="2000" dirty="0"/>
                        <a:t>Private members?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2000" dirty="0">
                          <a:hlinkClick r:id="rId3"/>
                        </a:rPr>
                        <a:t>getDeclaredField()</a:t>
                      </a:r>
                      <a:endParaRPr lang="ro-RO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dirty="0"/>
                        <a:t>yes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2000" dirty="0">
                          <a:hlinkClick r:id="rId3"/>
                        </a:rPr>
                        <a:t>getField()</a:t>
                      </a:r>
                      <a:endParaRPr lang="ro-RO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no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2000">
                          <a:hlinkClick r:id="rId3"/>
                        </a:rPr>
                        <a:t>getDeclaredFields()</a:t>
                      </a:r>
                      <a:endParaRPr lang="ro-RO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dirty="0" smtClean="0"/>
                        <a:t>Yes</a:t>
                      </a:r>
                      <a:endParaRPr lang="ro-RO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dirty="0"/>
                        <a:t>yes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2000" dirty="0">
                          <a:hlinkClick r:id="rId3"/>
                        </a:rPr>
                        <a:t>getFields()</a:t>
                      </a:r>
                      <a:endParaRPr lang="ro-RO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dirty="0" smtClean="0"/>
                        <a:t>Yes</a:t>
                      </a:r>
                      <a:endParaRPr lang="ro-RO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dirty="0"/>
                        <a:t>no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Discovering Class Members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Class Methods for Locating Methods</a:t>
            </a:r>
            <a:endParaRPr lang="ro-RO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20725" y="2244436"/>
          <a:ext cx="770414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870"/>
                <a:gridCol w="1579418"/>
                <a:gridCol w="1579418"/>
                <a:gridCol w="1798434"/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2000" dirty="0">
                          <a:hlinkClick r:id="rId3"/>
                        </a:rPr>
                        <a:t>Class</a:t>
                      </a:r>
                      <a:r>
                        <a:rPr lang="ro-RO" sz="2000" dirty="0"/>
                        <a:t> 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sz="2000" dirty="0"/>
                        <a:t>List of members?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sz="2000" dirty="0"/>
                        <a:t>Inherited members?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sz="2000" dirty="0"/>
                        <a:t>Private members?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2000" dirty="0">
                          <a:hlinkClick r:id="rId3"/>
                        </a:rPr>
                        <a:t>getDeclaredMethod()</a:t>
                      </a:r>
                      <a:endParaRPr lang="ro-RO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yes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2000">
                          <a:hlinkClick r:id="rId3"/>
                        </a:rPr>
                        <a:t>getMethod()</a:t>
                      </a:r>
                      <a:endParaRPr lang="ro-RO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no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2000">
                          <a:hlinkClick r:id="rId3"/>
                        </a:rPr>
                        <a:t>getDeclaredMethods()</a:t>
                      </a:r>
                      <a:endParaRPr lang="ro-RO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yes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2000">
                          <a:hlinkClick r:id="rId3"/>
                        </a:rPr>
                        <a:t>getMethods()</a:t>
                      </a:r>
                      <a:endParaRPr lang="ro-RO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dirty="0"/>
                        <a:t>no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Discovering Class Members</a:t>
            </a:r>
            <a:br>
              <a:rPr lang="en-US" dirty="0"/>
            </a:br>
            <a:r>
              <a:rPr lang="en-US" sz="2000" dirty="0" smtClean="0"/>
              <a:t>Private </a:t>
            </a:r>
            <a:r>
              <a:rPr lang="en-US" sz="2000" dirty="0"/>
              <a:t>F</a:t>
            </a:r>
            <a:r>
              <a:rPr lang="en-US" sz="2000" dirty="0" smtClean="0"/>
              <a:t>ields and Methods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 err="1"/>
              <a:t>PrivateObject</a:t>
            </a:r>
            <a:r>
              <a:rPr lang="en-US" sz="2400" dirty="0"/>
              <a:t> </a:t>
            </a:r>
            <a:r>
              <a:rPr lang="en-US" sz="2400" dirty="0" err="1"/>
              <a:t>privateObject</a:t>
            </a:r>
            <a:r>
              <a:rPr lang="en-US" sz="2400" dirty="0"/>
              <a:t> = new </a:t>
            </a:r>
            <a:r>
              <a:rPr lang="en-US" sz="2400" dirty="0" err="1"/>
              <a:t>PrivateObject</a:t>
            </a:r>
            <a:r>
              <a:rPr lang="en-US" sz="2400" dirty="0"/>
              <a:t>("The Private Value"); </a:t>
            </a:r>
            <a:endParaRPr lang="en-US" sz="2400" dirty="0" smtClean="0"/>
          </a:p>
          <a:p>
            <a:pPr marL="0" indent="0" algn="l">
              <a:buNone/>
            </a:pPr>
            <a:r>
              <a:rPr lang="en-US" sz="2400" dirty="0" smtClean="0"/>
              <a:t>Field </a:t>
            </a:r>
            <a:r>
              <a:rPr lang="en-US" sz="2400" dirty="0" err="1"/>
              <a:t>privateStringField</a:t>
            </a:r>
            <a:r>
              <a:rPr lang="en-US" sz="2400" dirty="0"/>
              <a:t> = </a:t>
            </a:r>
            <a:r>
              <a:rPr lang="en-US" sz="2400" dirty="0" err="1"/>
              <a:t>PrivateObject.class</a:t>
            </a:r>
            <a:r>
              <a:rPr lang="en-US" sz="2400" dirty="0"/>
              <a:t>. </a:t>
            </a:r>
            <a:r>
              <a:rPr lang="en-US" sz="2400" dirty="0" err="1"/>
              <a:t>getDeclaredField</a:t>
            </a:r>
            <a:r>
              <a:rPr lang="en-US" sz="2400" dirty="0"/>
              <a:t>("</a:t>
            </a:r>
            <a:r>
              <a:rPr lang="en-US" sz="2400" dirty="0" err="1"/>
              <a:t>privateString</a:t>
            </a:r>
            <a:r>
              <a:rPr lang="en-US" sz="2400" dirty="0"/>
              <a:t>"); </a:t>
            </a:r>
            <a:r>
              <a:rPr lang="en-US" sz="2400" b="1" dirty="0" err="1"/>
              <a:t>privateStringField.setAccessible</a:t>
            </a:r>
            <a:r>
              <a:rPr lang="en-US" sz="2400" b="1" dirty="0"/>
              <a:t>(true);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 algn="l">
              <a:buNone/>
            </a:pPr>
            <a:r>
              <a:rPr lang="en-US" sz="2400" dirty="0" smtClean="0"/>
              <a:t>String </a:t>
            </a:r>
            <a:r>
              <a:rPr lang="en-US" sz="2400" dirty="0" err="1"/>
              <a:t>fieldValue</a:t>
            </a:r>
            <a:r>
              <a:rPr lang="en-US" sz="2400" dirty="0"/>
              <a:t> = (</a:t>
            </a:r>
            <a:r>
              <a:rPr lang="en-US" sz="2400" dirty="0" smtClean="0"/>
              <a:t>String) </a:t>
            </a:r>
            <a:r>
              <a:rPr lang="en-US" sz="2400" dirty="0" err="1" smtClean="0"/>
              <a:t>privateStringField.get</a:t>
            </a:r>
            <a:r>
              <a:rPr lang="en-US" sz="2400" dirty="0" smtClean="0"/>
              <a:t>(</a:t>
            </a:r>
            <a:r>
              <a:rPr lang="en-US" sz="2400" dirty="0" err="1" smtClean="0"/>
              <a:t>privateObject</a:t>
            </a:r>
            <a:r>
              <a:rPr lang="en-US" sz="2400" dirty="0"/>
              <a:t>); </a:t>
            </a:r>
            <a:r>
              <a:rPr lang="en-US" sz="2400" dirty="0" err="1"/>
              <a:t>System.out.println</a:t>
            </a:r>
            <a:r>
              <a:rPr lang="en-US" sz="2400" dirty="0"/>
              <a:t>("</a:t>
            </a:r>
            <a:r>
              <a:rPr lang="en-US" sz="2400" dirty="0" err="1"/>
              <a:t>fieldValue</a:t>
            </a:r>
            <a:r>
              <a:rPr lang="en-US" sz="2400" dirty="0"/>
              <a:t> = " + </a:t>
            </a:r>
            <a:r>
              <a:rPr lang="en-US" sz="2400" dirty="0" err="1"/>
              <a:t>fieldValue</a:t>
            </a:r>
            <a:r>
              <a:rPr lang="en-US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56582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2755" y="766826"/>
            <a:ext cx="4816525" cy="593092"/>
          </a:xfrm>
        </p:spPr>
        <p:txBody>
          <a:bodyPr/>
          <a:lstStyle/>
          <a:p>
            <a:r>
              <a:rPr lang="en-US" dirty="0"/>
              <a:t>Other Reflection methods</a:t>
            </a:r>
            <a:endParaRPr lang="ro-R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sz="4400" dirty="0"/>
              <a:t>getParameterTypes()</a:t>
            </a:r>
          </a:p>
          <a:p>
            <a:r>
              <a:rPr lang="ro-RO" sz="4400" dirty="0"/>
              <a:t>getReturnType()</a:t>
            </a:r>
          </a:p>
          <a:p>
            <a:r>
              <a:rPr lang="ro-RO" sz="4400" dirty="0"/>
              <a:t>invoke</a:t>
            </a:r>
            <a:r>
              <a:rPr lang="ro-RO" sz="4400" dirty="0" smtClean="0"/>
              <a:t>()</a:t>
            </a:r>
            <a:endParaRPr lang="en-US" sz="4400" dirty="0" smtClean="0"/>
          </a:p>
          <a:p>
            <a:r>
              <a:rPr lang="en-US" sz="4400" dirty="0" err="1"/>
              <a:t>n</a:t>
            </a:r>
            <a:r>
              <a:rPr lang="en-US" sz="4400" dirty="0" err="1" smtClean="0"/>
              <a:t>ewInstance</a:t>
            </a:r>
            <a:r>
              <a:rPr lang="en-US" sz="4400" dirty="0" smtClean="0"/>
              <a:t>()</a:t>
            </a:r>
          </a:p>
          <a:p>
            <a:r>
              <a:rPr lang="ro-RO" sz="4400" dirty="0" smtClean="0"/>
              <a:t>getPackage</a:t>
            </a:r>
            <a:r>
              <a:rPr lang="en-US" sz="4400" dirty="0" smtClean="0"/>
              <a:t>()</a:t>
            </a:r>
          </a:p>
          <a:p>
            <a:pPr algn="l"/>
            <a:r>
              <a:rPr lang="en-US" sz="4400" dirty="0" err="1" smtClean="0"/>
              <a:t>getSimpleName</a:t>
            </a:r>
            <a:r>
              <a:rPr lang="en-US" sz="4400" dirty="0" smtClean="0"/>
              <a:t>() vs </a:t>
            </a:r>
            <a:r>
              <a:rPr lang="en-US" sz="4400" dirty="0" err="1" smtClean="0"/>
              <a:t>getCanonicalName</a:t>
            </a:r>
            <a:r>
              <a:rPr lang="en-US" sz="4400" dirty="0" smtClean="0"/>
              <a:t>()</a:t>
            </a:r>
            <a:endParaRPr lang="ro-RO" sz="4400" dirty="0"/>
          </a:p>
        </p:txBody>
      </p:sp>
    </p:spTree>
    <p:extLst>
      <p:ext uri="{BB962C8B-B14F-4D97-AF65-F5344CB8AC3E}">
        <p14:creationId xmlns:p14="http://schemas.microsoft.com/office/powerpoint/2010/main" val="416646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6" y="917434"/>
            <a:ext cx="5160770" cy="4918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Reflection specific Exceptions</a:t>
            </a:r>
            <a:br>
              <a:rPr lang="en-US" dirty="0" smtClean="0"/>
            </a:br>
            <a:endParaRPr lang="ro-RO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8403070"/>
              </p:ext>
            </p:extLst>
          </p:nvPr>
        </p:nvGraphicFramePr>
        <p:xfrm>
          <a:off x="720725" y="2244436"/>
          <a:ext cx="771327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2484"/>
                <a:gridCol w="4270786"/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2000" dirty="0">
                          <a:hlinkClick r:id="rId3"/>
                        </a:rPr>
                        <a:t>Class</a:t>
                      </a:r>
                      <a:r>
                        <a:rPr lang="ro-RO" sz="2000" dirty="0"/>
                        <a:t> 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When</a:t>
                      </a:r>
                      <a:r>
                        <a:rPr lang="ro-RO" sz="2000" dirty="0" smtClean="0"/>
                        <a:t>?</a:t>
                      </a:r>
                      <a:endParaRPr lang="ro-RO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SecurityException</a:t>
                      </a:r>
                      <a:endParaRPr lang="ro-RO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When you don’t have access permission</a:t>
                      </a:r>
                      <a:endParaRPr lang="ro-RO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2000" dirty="0" smtClean="0"/>
                        <a:t>NoSuchFieldException</a:t>
                      </a:r>
                      <a:endParaRPr lang="ro-RO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when a field with the specified name is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not found</a:t>
                      </a:r>
                      <a:endParaRPr lang="ro-RO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2000" dirty="0" smtClean="0"/>
                        <a:t>NoSuchMethodException</a:t>
                      </a:r>
                      <a:endParaRPr lang="ro-RO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When a method with the specified name</a:t>
                      </a:r>
                      <a:r>
                        <a:rPr lang="en-US" sz="2000" baseline="0" dirty="0" smtClean="0"/>
                        <a:t> and parameters </a:t>
                      </a:r>
                      <a:r>
                        <a:rPr lang="en-US" sz="2000" dirty="0" smtClean="0"/>
                        <a:t>is not found</a:t>
                      </a:r>
                      <a:endParaRPr lang="ro-RO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2000" dirty="0" smtClean="0"/>
                        <a:t>IllegalAccessException</a:t>
                      </a:r>
                      <a:endParaRPr lang="ro-RO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When trying to access a private member of a class</a:t>
                      </a:r>
                      <a:endParaRPr lang="ro-RO" sz="2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351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73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Retrieving Class Objects</a:t>
            </a:r>
            <a:r>
              <a:rPr lang="en-US" dirty="0"/>
              <a:t> and </a:t>
            </a:r>
            <a:r>
              <a:rPr lang="en-US" dirty="0" smtClean="0"/>
              <a:t>Members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Workshop </a:t>
            </a:r>
            <a:r>
              <a:rPr lang="ro-RO" dirty="0" smtClean="0"/>
              <a:t>ClassReflectionDemo</a:t>
            </a:r>
            <a:endParaRPr lang="ro-R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ro-R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From Java 5. </a:t>
            </a:r>
          </a:p>
          <a:p>
            <a:r>
              <a:rPr lang="en-US" sz="3200" dirty="0" smtClean="0"/>
              <a:t>Annotations are a kind of comment or meta data you can insert in your Java code. </a:t>
            </a:r>
          </a:p>
          <a:p>
            <a:endParaRPr lang="en-US" sz="3200" dirty="0" smtClean="0"/>
          </a:p>
          <a:p>
            <a:pPr>
              <a:buNone/>
            </a:pPr>
            <a:r>
              <a:rPr lang="en-US" sz="3200" i="1" dirty="0" smtClean="0"/>
              <a:t>@</a:t>
            </a:r>
            <a:r>
              <a:rPr lang="en-US" sz="3200" i="1" dirty="0" err="1" smtClean="0"/>
              <a:t>MyAnnotation</a:t>
            </a:r>
            <a:endParaRPr lang="en-US" sz="3200" i="1" dirty="0" smtClean="0"/>
          </a:p>
          <a:p>
            <a:pPr>
              <a:buNone/>
            </a:pPr>
            <a:r>
              <a:rPr lang="en-US" sz="3200" i="1" dirty="0" smtClean="0"/>
              <a:t> public class </a:t>
            </a:r>
            <a:r>
              <a:rPr lang="en-US" sz="3200" i="1" dirty="0" err="1" smtClean="0"/>
              <a:t>MyClass</a:t>
            </a:r>
            <a:r>
              <a:rPr lang="en-US" sz="3200" i="1" dirty="0" smtClean="0"/>
              <a:t> { }</a:t>
            </a:r>
            <a:endParaRPr lang="ro-RO" sz="3200" i="1" dirty="0" smtClean="0"/>
          </a:p>
          <a:p>
            <a:endParaRPr lang="ro-RO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Annotations</a:t>
            </a:r>
            <a:br>
              <a:rPr lang="en-US" dirty="0" smtClean="0"/>
            </a:br>
            <a:r>
              <a:rPr lang="en-US" sz="2000" dirty="0" smtClean="0"/>
              <a:t>Process time</a:t>
            </a:r>
            <a:endParaRPr lang="ro-RO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At </a:t>
            </a:r>
            <a:r>
              <a:rPr lang="en-US" sz="2800" b="1" dirty="0"/>
              <a:t>compile </a:t>
            </a:r>
            <a:r>
              <a:rPr lang="en-US" sz="2800" b="1" dirty="0" smtClean="0"/>
              <a:t>time </a:t>
            </a:r>
            <a:r>
              <a:rPr lang="en-US" sz="2800" dirty="0" smtClean="0"/>
              <a:t>-</a:t>
            </a:r>
            <a:r>
              <a:rPr lang="en-US" sz="2800" b="1" dirty="0" smtClean="0"/>
              <a:t> </a:t>
            </a:r>
            <a:r>
              <a:rPr lang="en-US" sz="2800" dirty="0" smtClean="0"/>
              <a:t>by </a:t>
            </a:r>
            <a:r>
              <a:rPr lang="en-US" sz="2800" dirty="0"/>
              <a:t>pre-compiler </a:t>
            </a:r>
            <a:r>
              <a:rPr lang="en-US" sz="2800" dirty="0" smtClean="0"/>
              <a:t>tools, </a:t>
            </a:r>
            <a:r>
              <a:rPr lang="en-US" sz="2800" dirty="0" smtClean="0"/>
              <a:t>to </a:t>
            </a:r>
            <a:r>
              <a:rPr lang="en-US" sz="2800" dirty="0" smtClean="0"/>
              <a:t>generate code, XML files, and so forth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b="1" dirty="0"/>
              <a:t>A</a:t>
            </a:r>
            <a:r>
              <a:rPr lang="en-US" sz="2800" b="1" dirty="0" smtClean="0"/>
              <a:t>t </a:t>
            </a:r>
            <a:r>
              <a:rPr lang="en-US" sz="2800" b="1" dirty="0"/>
              <a:t>runtime </a:t>
            </a:r>
            <a:r>
              <a:rPr lang="en-US" sz="2800" dirty="0" smtClean="0"/>
              <a:t>-</a:t>
            </a:r>
            <a:r>
              <a:rPr lang="en-US" sz="2800" b="1" dirty="0" smtClean="0"/>
              <a:t> </a:t>
            </a:r>
            <a:r>
              <a:rPr lang="en-US" sz="2800" dirty="0" smtClean="0"/>
              <a:t>via </a:t>
            </a:r>
            <a:r>
              <a:rPr lang="en-US" sz="2800" dirty="0"/>
              <a:t>Java </a:t>
            </a:r>
            <a:r>
              <a:rPr lang="en-US" sz="2800" dirty="0" smtClean="0"/>
              <a:t>Reflection</a:t>
            </a:r>
            <a:r>
              <a:rPr lang="en-US" sz="2800" dirty="0" smtClean="0"/>
              <a:t>.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ro-R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3200" dirty="0" smtClean="0"/>
              <a:t>Uses of Reflection</a:t>
            </a:r>
            <a:endParaRPr lang="en-US" sz="3200" dirty="0" smtClean="0"/>
          </a:p>
          <a:p>
            <a:r>
              <a:rPr lang="ro-RO" sz="3200" dirty="0"/>
              <a:t>Drawbacks of </a:t>
            </a:r>
            <a:r>
              <a:rPr lang="ro-RO" sz="3200" dirty="0" smtClean="0"/>
              <a:t>Reflection</a:t>
            </a:r>
            <a:endParaRPr lang="en-US" sz="3200" dirty="0" smtClean="0"/>
          </a:p>
          <a:p>
            <a:r>
              <a:rPr lang="ro-RO" sz="3200" dirty="0"/>
              <a:t>Discovering Class </a:t>
            </a:r>
            <a:r>
              <a:rPr lang="ro-RO" sz="3200" dirty="0" smtClean="0"/>
              <a:t>Object</a:t>
            </a:r>
            <a:r>
              <a:rPr lang="en-US" sz="3200" dirty="0" smtClean="0"/>
              <a:t>s</a:t>
            </a:r>
          </a:p>
          <a:p>
            <a:r>
              <a:rPr lang="ro-RO" sz="3200" dirty="0" smtClean="0"/>
              <a:t>Discovering Class Members</a:t>
            </a:r>
            <a:endParaRPr lang="en-US" sz="3200" dirty="0" smtClean="0"/>
          </a:p>
          <a:p>
            <a:r>
              <a:rPr lang="en-US" sz="3200" dirty="0"/>
              <a:t>Reflection specific Exceptions</a:t>
            </a:r>
            <a:endParaRPr lang="en-US" sz="3200" dirty="0" smtClean="0"/>
          </a:p>
          <a:p>
            <a:r>
              <a:rPr lang="en-US" sz="3200" dirty="0" smtClean="0"/>
              <a:t>Annotations</a:t>
            </a:r>
            <a:endParaRPr lang="ro-RO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3353485" cy="593092"/>
          </a:xfrm>
        </p:spPr>
        <p:txBody>
          <a:bodyPr/>
          <a:lstStyle/>
          <a:p>
            <a:r>
              <a:rPr lang="en-US" dirty="0" smtClean="0"/>
              <a:t>Annotation types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b="1" dirty="0" smtClean="0"/>
              <a:t>Class Annotations</a:t>
            </a:r>
            <a:endParaRPr lang="en-US" sz="2800" b="1" dirty="0" smtClean="0"/>
          </a:p>
          <a:p>
            <a:endParaRPr lang="ro-RO" sz="2800" b="1" dirty="0" smtClean="0"/>
          </a:p>
          <a:p>
            <a:r>
              <a:rPr lang="ro-RO" sz="2800" b="1" dirty="0" smtClean="0"/>
              <a:t>Method Annotations</a:t>
            </a:r>
            <a:endParaRPr lang="en-US" sz="2800" b="1" dirty="0" smtClean="0"/>
          </a:p>
          <a:p>
            <a:endParaRPr lang="ro-RO" sz="2800" b="1" dirty="0" smtClean="0"/>
          </a:p>
          <a:p>
            <a:r>
              <a:rPr lang="ro-RO" sz="2800" b="1" dirty="0" smtClean="0"/>
              <a:t>Parameter Annotations</a:t>
            </a:r>
            <a:endParaRPr lang="en-US" sz="2800" b="1" dirty="0" smtClean="0"/>
          </a:p>
          <a:p>
            <a:endParaRPr lang="en-US" sz="2800" b="1" dirty="0" smtClean="0"/>
          </a:p>
          <a:p>
            <a:r>
              <a:rPr lang="ro-RO" sz="2800" b="1" dirty="0" smtClean="0"/>
              <a:t>Field Annotations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 - example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@Retention(</a:t>
            </a:r>
            <a:r>
              <a:rPr lang="en-US" sz="2400" dirty="0" err="1" smtClean="0"/>
              <a:t>RetentionPolicy.RUNTIME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@Target(</a:t>
            </a:r>
            <a:r>
              <a:rPr lang="en-US" sz="2400" dirty="0" err="1" smtClean="0"/>
              <a:t>ElementType.METHOD</a:t>
            </a:r>
            <a:r>
              <a:rPr lang="en-US" sz="2400" dirty="0" smtClean="0"/>
              <a:t>) </a:t>
            </a:r>
          </a:p>
          <a:p>
            <a:pPr>
              <a:buNone/>
            </a:pPr>
            <a:r>
              <a:rPr lang="en-US" sz="2400" dirty="0" smtClean="0"/>
              <a:t>public @interface </a:t>
            </a:r>
            <a:r>
              <a:rPr lang="en-US" sz="2400" dirty="0" err="1" smtClean="0"/>
              <a:t>MyAnnotation</a:t>
            </a:r>
            <a:r>
              <a:rPr lang="en-US" sz="2400" dirty="0" smtClean="0"/>
              <a:t>{   </a:t>
            </a:r>
          </a:p>
          <a:p>
            <a:pPr>
              <a:buNone/>
            </a:pPr>
            <a:r>
              <a:rPr lang="en-US" sz="2400" b="1" dirty="0" smtClean="0"/>
              <a:t>		</a:t>
            </a:r>
            <a:r>
              <a:rPr lang="en-US" sz="2400" dirty="0" smtClean="0"/>
              <a:t>String </a:t>
            </a:r>
            <a:r>
              <a:rPr lang="en-US" sz="2400" dirty="0" err="1" smtClean="0"/>
              <a:t>someValue</a:t>
            </a:r>
            <a:r>
              <a:rPr lang="en-US" sz="2400" dirty="0" smtClean="0"/>
              <a:t>;   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ro-RO" sz="2400" b="1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@ </a:t>
            </a:r>
            <a:r>
              <a:rPr lang="en-US" sz="2400" dirty="0" err="1" smtClean="0"/>
              <a:t>MyAnnotation</a:t>
            </a:r>
            <a:r>
              <a:rPr lang="en-US" sz="2400" dirty="0" smtClean="0"/>
              <a:t> (</a:t>
            </a:r>
            <a:r>
              <a:rPr lang="en-US" sz="2400" dirty="0" err="1" smtClean="0"/>
              <a:t>someValue</a:t>
            </a:r>
            <a:r>
              <a:rPr lang="en-US" sz="2400" dirty="0" smtClean="0"/>
              <a:t> = “test”) </a:t>
            </a:r>
          </a:p>
          <a:p>
            <a:pPr>
              <a:buNone/>
            </a:pPr>
            <a:r>
              <a:rPr lang="en-US" sz="2400" dirty="0" smtClean="0"/>
              <a:t>void </a:t>
            </a:r>
            <a:r>
              <a:rPr lang="en-US" sz="2400" dirty="0" err="1" smtClean="0"/>
              <a:t>myMethod</a:t>
            </a:r>
            <a:r>
              <a:rPr lang="en-US" sz="2400" dirty="0" smtClean="0"/>
              <a:t>() { </a:t>
            </a:r>
          </a:p>
          <a:p>
            <a:pPr>
              <a:buNone/>
            </a:pPr>
            <a:r>
              <a:rPr lang="en-US" sz="2400" dirty="0" smtClean="0"/>
              <a:t>…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ro-RO" sz="2400" dirty="0" smtClean="0"/>
          </a:p>
          <a:p>
            <a:endParaRPr lang="ro-RO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Annotations</a:t>
            </a:r>
            <a:br>
              <a:rPr lang="en-US" dirty="0" smtClean="0"/>
            </a:br>
            <a:r>
              <a:rPr lang="en-US" sz="2000" dirty="0" smtClean="0"/>
              <a:t>@Retention</a:t>
            </a:r>
            <a:endParaRPr lang="ro-RO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@</a:t>
            </a:r>
            <a:r>
              <a:rPr lang="en-US" sz="2400" dirty="0" smtClean="0"/>
              <a:t>Retention means </a:t>
            </a:r>
            <a:r>
              <a:rPr lang="en-US" sz="2400" dirty="0"/>
              <a:t>that the annotation can be accessed via reflection at runtime. If you do not set this directive, the annotation will not be preserved at </a:t>
            </a:r>
            <a:r>
              <a:rPr lang="en-US" sz="2400" dirty="0" smtClean="0"/>
              <a:t>runtime.</a:t>
            </a:r>
            <a:endParaRPr lang="en-US" sz="2400" dirty="0" smtClean="0"/>
          </a:p>
          <a:p>
            <a:endParaRPr lang="en-US" sz="2000" dirty="0" smtClean="0"/>
          </a:p>
          <a:p>
            <a:pPr lvl="1"/>
            <a:r>
              <a:rPr lang="ro-RO" sz="1800" dirty="0" smtClean="0"/>
              <a:t>RetentionPolicy.RUNTIME</a:t>
            </a:r>
            <a:endParaRPr lang="en-US" sz="1800" dirty="0" smtClean="0"/>
          </a:p>
          <a:p>
            <a:pPr lvl="1"/>
            <a:r>
              <a:rPr lang="ro-RO" sz="1800" dirty="0" smtClean="0"/>
              <a:t>RetentionPolicy.</a:t>
            </a:r>
            <a:r>
              <a:rPr lang="en-US" sz="1800" dirty="0" smtClean="0"/>
              <a:t>CLASS</a:t>
            </a:r>
          </a:p>
          <a:p>
            <a:pPr lvl="1"/>
            <a:r>
              <a:rPr lang="ro-RO" sz="1800" dirty="0" smtClean="0"/>
              <a:t>RetentionPolicy.</a:t>
            </a:r>
            <a:r>
              <a:rPr lang="en-US" sz="1800" dirty="0" smtClean="0"/>
              <a:t>SOURCE</a:t>
            </a:r>
            <a:endParaRPr lang="ro-RO" sz="1800" dirty="0"/>
          </a:p>
        </p:txBody>
      </p:sp>
    </p:spTree>
    <p:extLst>
      <p:ext uri="{BB962C8B-B14F-4D97-AF65-F5344CB8AC3E}">
        <p14:creationId xmlns:p14="http://schemas.microsoft.com/office/powerpoint/2010/main" val="4181321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Annotations</a:t>
            </a:r>
            <a:br>
              <a:rPr lang="en-US" dirty="0" smtClean="0"/>
            </a:br>
            <a:r>
              <a:rPr lang="en-US" sz="2000" dirty="0" smtClean="0"/>
              <a:t>@Target</a:t>
            </a:r>
            <a:endParaRPr lang="ro-RO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@</a:t>
            </a:r>
            <a:r>
              <a:rPr lang="en-US" sz="2400" dirty="0"/>
              <a:t>Target means that the annotation can only be used </a:t>
            </a:r>
            <a:r>
              <a:rPr lang="en-US" sz="2400" dirty="0" err="1"/>
              <a:t>ontop</a:t>
            </a:r>
            <a:r>
              <a:rPr lang="en-US" sz="2400" dirty="0"/>
              <a:t> of types (classes and interfaces typically</a:t>
            </a:r>
            <a:r>
              <a:rPr lang="en-US" sz="2400" dirty="0" smtClean="0"/>
              <a:t>). </a:t>
            </a:r>
            <a:r>
              <a:rPr lang="en-US" sz="2400" dirty="0"/>
              <a:t>When there is no @Target, the annotation can be used for classes, methods and fields.</a:t>
            </a:r>
          </a:p>
          <a:p>
            <a:endParaRPr lang="en-US" sz="2400" dirty="0" smtClean="0"/>
          </a:p>
          <a:p>
            <a:endParaRPr lang="en-US" sz="2000" dirty="0"/>
          </a:p>
          <a:p>
            <a:pPr lvl="1"/>
            <a:r>
              <a:rPr lang="ro-RO" sz="1800" dirty="0" smtClean="0"/>
              <a:t>ElementType.TYPE</a:t>
            </a:r>
            <a:endParaRPr lang="en-US" sz="1800" dirty="0" smtClean="0"/>
          </a:p>
          <a:p>
            <a:pPr lvl="1"/>
            <a:r>
              <a:rPr lang="en-US" sz="1800" dirty="0" err="1" smtClean="0"/>
              <a:t>ElementType.FIELD</a:t>
            </a:r>
            <a:endParaRPr lang="en-US" sz="1800" dirty="0" smtClean="0"/>
          </a:p>
          <a:p>
            <a:pPr lvl="1"/>
            <a:r>
              <a:rPr lang="en-US" sz="1800" dirty="0" err="1" smtClean="0"/>
              <a:t>ElementType.METHOD</a:t>
            </a:r>
            <a:endParaRPr lang="en-US" sz="1800" dirty="0" smtClean="0"/>
          </a:p>
          <a:p>
            <a:pPr lvl="1"/>
            <a:r>
              <a:rPr lang="en-US" sz="1800" dirty="0" err="1" smtClean="0"/>
              <a:t>ElementType.PARAMETER</a:t>
            </a:r>
            <a:endParaRPr lang="en-US" sz="1800" dirty="0" smtClean="0"/>
          </a:p>
          <a:p>
            <a:pPr lvl="1"/>
            <a:r>
              <a:rPr lang="en-US" sz="1800" dirty="0" err="1" smtClean="0"/>
              <a:t>ElementType.CONSTRUCTOR</a:t>
            </a:r>
            <a:endParaRPr lang="en-US" sz="1800" dirty="0" smtClean="0"/>
          </a:p>
          <a:p>
            <a:pPr lvl="1"/>
            <a:r>
              <a:rPr lang="en-US" sz="1800" dirty="0" err="1" smtClean="0"/>
              <a:t>ElementType.LOCAL_VARIABLE</a:t>
            </a:r>
            <a:endParaRPr lang="en-US" sz="1800" dirty="0" smtClean="0"/>
          </a:p>
          <a:p>
            <a:pPr lvl="1"/>
            <a:r>
              <a:rPr lang="en-US" sz="1800" dirty="0" err="1" smtClean="0"/>
              <a:t>ElementType.ANNOTATION_TYPE</a:t>
            </a:r>
            <a:endParaRPr lang="en-US" sz="1800" dirty="0" smtClean="0"/>
          </a:p>
          <a:p>
            <a:pPr lvl="1"/>
            <a:r>
              <a:rPr lang="en-US" sz="1800" dirty="0" err="1" smtClean="0"/>
              <a:t>ElementType.PACKAGE</a:t>
            </a:r>
            <a:endParaRPr lang="en-US"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LOCAL_VARIABLE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Annotations</a:t>
            </a:r>
            <a:br>
              <a:rPr lang="en-US" dirty="0" smtClean="0"/>
            </a:br>
            <a:r>
              <a:rPr lang="en-US" sz="2000" dirty="0" smtClean="0"/>
              <a:t>Reflection methods</a:t>
            </a:r>
            <a:endParaRPr lang="ro-RO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/>
              <a:t>Class/Method/Constructor/Field:</a:t>
            </a:r>
          </a:p>
          <a:p>
            <a:endParaRPr lang="en-US" sz="3200" dirty="0" smtClean="0"/>
          </a:p>
          <a:p>
            <a:r>
              <a:rPr lang="en-US" sz="3200" dirty="0" smtClean="0"/>
              <a:t>.</a:t>
            </a:r>
            <a:r>
              <a:rPr lang="ro-RO" sz="3200" dirty="0" smtClean="0"/>
              <a:t>getDeclaredAnnotations();</a:t>
            </a:r>
            <a:endParaRPr lang="en-US" sz="3200" dirty="0" smtClean="0"/>
          </a:p>
          <a:p>
            <a:r>
              <a:rPr lang="en-US" sz="3200" dirty="0" smtClean="0"/>
              <a:t>.</a:t>
            </a:r>
            <a:r>
              <a:rPr lang="en-US" sz="3200" dirty="0" err="1" smtClean="0"/>
              <a:t>getAnnotations</a:t>
            </a:r>
            <a:r>
              <a:rPr lang="en-US" sz="3200" dirty="0" smtClean="0"/>
              <a:t>();</a:t>
            </a:r>
          </a:p>
          <a:p>
            <a:r>
              <a:rPr lang="en-US" sz="3200" dirty="0" smtClean="0"/>
              <a:t>.</a:t>
            </a:r>
            <a:r>
              <a:rPr lang="en-US" sz="3200" dirty="0" err="1" smtClean="0"/>
              <a:t>getAnnotation</a:t>
            </a:r>
            <a:r>
              <a:rPr lang="en-US" sz="3200" dirty="0" smtClean="0"/>
              <a:t>(</a:t>
            </a:r>
            <a:r>
              <a:rPr lang="en-US" sz="3200" dirty="0" err="1" smtClean="0"/>
              <a:t>SomeAnnotationClass</a:t>
            </a:r>
            <a:r>
              <a:rPr lang="en-US" sz="3200" dirty="0" smtClean="0"/>
              <a:t>);</a:t>
            </a:r>
          </a:p>
          <a:p>
            <a:endParaRPr lang="ro-RO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68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Uses of Reflection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402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Uses of Reflection</a:t>
            </a:r>
            <a:endParaRPr lang="ro-R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Reflection is commonly used by programs which require the ability to examine or modify the runtime behavior of applications running in the JVM. 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Reflection is a powerful technique and can enable applications to perform operations which would otherwise be impossible.</a:t>
            </a:r>
            <a:endParaRPr lang="ro-RO" sz="2800" dirty="0" smtClean="0"/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Why do we need reflection?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Reflection enables us to: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400" dirty="0" smtClean="0"/>
              <a:t>Examine an object's class at runtime</a:t>
            </a:r>
          </a:p>
          <a:p>
            <a:r>
              <a:rPr lang="en-US" sz="2400" dirty="0" smtClean="0"/>
              <a:t>Construct an object for a class at runtime</a:t>
            </a:r>
          </a:p>
          <a:p>
            <a:r>
              <a:rPr lang="en-US" sz="2400" dirty="0" smtClean="0"/>
              <a:t>Examine a class's field and method at runtime</a:t>
            </a:r>
          </a:p>
          <a:p>
            <a:r>
              <a:rPr lang="en-US" sz="2400" dirty="0" smtClean="0"/>
              <a:t>Invoke any method of an object at runtime</a:t>
            </a:r>
          </a:p>
          <a:p>
            <a:r>
              <a:rPr lang="en-US" sz="2400" dirty="0" smtClean="0"/>
              <a:t>Change accessibility flag of Constructor, Method and Field</a:t>
            </a:r>
          </a:p>
          <a:p>
            <a:r>
              <a:rPr lang="en-US" sz="2400" dirty="0" smtClean="0"/>
              <a:t>etc.</a:t>
            </a:r>
          </a:p>
          <a:p>
            <a:endParaRPr lang="ro-RO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4622887" cy="593092"/>
          </a:xfrm>
        </p:spPr>
        <p:txBody>
          <a:bodyPr/>
          <a:lstStyle/>
          <a:p>
            <a:r>
              <a:rPr lang="ro-RO" dirty="0" smtClean="0"/>
              <a:t>Drawbacks of Reflection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Performance Overhead</a:t>
            </a:r>
          </a:p>
          <a:p>
            <a:pPr lvl="1"/>
            <a:r>
              <a:rPr lang="en-US" dirty="0" smtClean="0"/>
              <a:t> Because reflection involves types that are dynamically resolved, certain JVM optimizations can not be performed. Consequently, reflective operations have slower performance than their non-reflective counterparts, and should be avoided in sections of code which are called frequently in performance-sensitive applications.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Security Restrictions </a:t>
            </a:r>
          </a:p>
          <a:p>
            <a:pPr lvl="1"/>
            <a:r>
              <a:rPr lang="en-US" dirty="0" smtClean="0"/>
              <a:t>Reflection requires a runtime permission which may not be present when running under a Security </a:t>
            </a:r>
            <a:r>
              <a:rPr lang="en-US" dirty="0"/>
              <a:t>M</a:t>
            </a:r>
            <a:r>
              <a:rPr lang="en-US" dirty="0" smtClean="0"/>
              <a:t>anager. 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Exposure of Internals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Since reflection allows code to perform operations that would be illegal in non-reflective code, such as accessing private fields and methods, the use of reflection can result in unexpected side-effects. Reflective code breaks abstractions and therefore may change behavior with upgrades of the platform.</a:t>
            </a:r>
            <a:endParaRPr lang="ro-RO" dirty="0" smtClean="0"/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Discovering Class </a:t>
            </a:r>
            <a:r>
              <a:rPr lang="en-US" dirty="0" smtClean="0"/>
              <a:t>Objects and </a:t>
            </a:r>
            <a:r>
              <a:rPr lang="ro-RO" dirty="0" smtClean="0"/>
              <a:t>Members</a:t>
            </a:r>
            <a:endParaRPr lang="ro-R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Discovering Class </a:t>
            </a:r>
            <a:r>
              <a:rPr lang="en-US" dirty="0" smtClean="0"/>
              <a:t>Objects</a:t>
            </a:r>
            <a:endParaRPr lang="ro-RO" sz="2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082590"/>
              </p:ext>
            </p:extLst>
          </p:nvPr>
        </p:nvGraphicFramePr>
        <p:xfrm>
          <a:off x="720725" y="2208810"/>
          <a:ext cx="7802386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364"/>
                <a:gridCol w="5159022"/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Class</a:t>
                      </a:r>
                      <a:r>
                        <a:rPr lang="ro-RO" sz="2000" dirty="0"/>
                        <a:t> 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sz="2000" dirty="0"/>
                        <a:t>List of members?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2000" dirty="0" smtClean="0">
                          <a:hlinkClick r:id="rId3"/>
                        </a:rPr>
                        <a:t>getClass()</a:t>
                      </a:r>
                      <a:endParaRPr lang="ro-RO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returns the runtime class of an object</a:t>
                      </a:r>
                      <a:endParaRPr lang="ro-RO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2000" dirty="0" smtClean="0">
                          <a:hlinkClick r:id="rId3"/>
                        </a:rPr>
                        <a:t>.class </a:t>
                      </a:r>
                      <a:endParaRPr lang="ro-RO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returns the runtime class of a primitive</a:t>
                      </a:r>
                      <a:endParaRPr lang="ro-RO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2000" dirty="0" smtClean="0">
                          <a:hlinkClick r:id="rId3"/>
                        </a:rPr>
                        <a:t>Class.forName()</a:t>
                      </a:r>
                      <a:endParaRPr lang="ro-RO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returns the class associated with the class or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interface with a given string name</a:t>
                      </a:r>
                      <a:endParaRPr lang="ro-RO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2000" dirty="0" smtClean="0">
                          <a:hlinkClick r:id="rId3"/>
                        </a:rPr>
                        <a:t>getSuperclass()</a:t>
                      </a:r>
                      <a:endParaRPr lang="ro-RO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returns the superclass of some</a:t>
                      </a:r>
                      <a:r>
                        <a:rPr lang="en-US" sz="2000" baseline="0" dirty="0" smtClean="0"/>
                        <a:t> class</a:t>
                      </a:r>
                      <a:endParaRPr lang="ro-RO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2000" dirty="0" smtClean="0">
                          <a:hlinkClick r:id="rId3"/>
                        </a:rPr>
                        <a:t>getDeclaredClasses</a:t>
                      </a:r>
                      <a:r>
                        <a:rPr lang="en-US" sz="2000" dirty="0" smtClean="0">
                          <a:hlinkClick r:id="rId3"/>
                        </a:rPr>
                        <a:t>()</a:t>
                      </a:r>
                      <a:endParaRPr lang="ro-RO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returns the classes and interfaces declared as members of some</a:t>
                      </a:r>
                      <a:r>
                        <a:rPr lang="en-US" sz="2000" baseline="0" dirty="0" smtClean="0"/>
                        <a:t> class</a:t>
                      </a:r>
                      <a:endParaRPr lang="ro-RO" sz="20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hlinkClick r:id="rId3"/>
                        </a:rPr>
                        <a:t>.</a:t>
                      </a:r>
                      <a:r>
                        <a:rPr lang="ro-RO" sz="2000" dirty="0" smtClean="0">
                          <a:hlinkClick r:id="rId3"/>
                        </a:rPr>
                        <a:t>TYPE</a:t>
                      </a:r>
                      <a:endParaRPr lang="ro-RO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returns the runtime class of a primitive type, using the wrapper class</a:t>
                      </a:r>
                      <a:endParaRPr lang="ro-RO" sz="20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75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Discovering Class Members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Class Methods for Locating Constructors</a:t>
            </a:r>
            <a:endParaRPr lang="ro-RO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20725" y="2244436"/>
          <a:ext cx="7704140" cy="218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501"/>
                <a:gridCol w="1579418"/>
                <a:gridCol w="1531917"/>
                <a:gridCol w="1620304"/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2000" dirty="0">
                          <a:hlinkClick r:id="rId3"/>
                        </a:rPr>
                        <a:t>Class</a:t>
                      </a:r>
                      <a:r>
                        <a:rPr lang="ro-RO" sz="2000" dirty="0"/>
                        <a:t> 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sz="2000" dirty="0"/>
                        <a:t>List of members?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sz="2000" dirty="0"/>
                        <a:t>Inherited members?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sz="2000" dirty="0"/>
                        <a:t>Private members?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hlinkClick r:id="rId3"/>
                        </a:rPr>
                        <a:t>getDeclaredConstructor()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mtClean="0"/>
                        <a:t>no</a:t>
                      </a:r>
                      <a:endParaRPr lang="ro-R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mtClean="0"/>
                        <a:t>N/A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yes</a:t>
                      </a:r>
                      <a:endParaRPr lang="ro-RO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mtClean="0">
                          <a:hlinkClick r:id="rId3"/>
                        </a:rPr>
                        <a:t>getConstructor()</a:t>
                      </a:r>
                      <a:endParaRPr lang="ro-R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mtClean="0"/>
                        <a:t>no</a:t>
                      </a:r>
                      <a:endParaRPr lang="ro-R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mtClean="0"/>
                        <a:t>N/A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mtClean="0"/>
                        <a:t>no</a:t>
                      </a:r>
                      <a:endParaRPr lang="ro-RO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mtClean="0">
                          <a:hlinkClick r:id="rId3"/>
                        </a:rPr>
                        <a:t>getDeclaredConstructors()</a:t>
                      </a:r>
                      <a:endParaRPr lang="ro-R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mtClean="0"/>
                        <a:t>yes</a:t>
                      </a:r>
                      <a:endParaRPr lang="ro-R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mtClean="0"/>
                        <a:t>N/A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mtClean="0"/>
                        <a:t>yes</a:t>
                      </a:r>
                      <a:endParaRPr lang="ro-RO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mtClean="0">
                          <a:hlinkClick r:id="rId3"/>
                        </a:rPr>
                        <a:t>getConstructors()</a:t>
                      </a:r>
                      <a:endParaRPr lang="ro-R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mtClean="0"/>
                        <a:t>yes</a:t>
                      </a:r>
                      <a:endParaRPr lang="ro-R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mtClean="0"/>
                        <a:t>N/A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no</a:t>
                      </a:r>
                      <a:endParaRPr lang="ro-RO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rgbClr val="565A5C"/>
      </a:dk1>
      <a:lt1>
        <a:sysClr val="window" lastClr="FFFFFF"/>
      </a:lt1>
      <a:dk2>
        <a:srgbClr val="E60000"/>
      </a:dk2>
      <a:lt2>
        <a:srgbClr val="FFFFFF"/>
      </a:lt2>
      <a:accent1>
        <a:srgbClr val="E83424"/>
      </a:accent1>
      <a:accent2>
        <a:srgbClr val="98C000"/>
      </a:accent2>
      <a:accent3>
        <a:srgbClr val="00A3CA"/>
      </a:accent3>
      <a:accent4>
        <a:srgbClr val="FBC100"/>
      </a:accent4>
      <a:accent5>
        <a:srgbClr val="F18E00"/>
      </a:accent5>
      <a:accent6>
        <a:srgbClr val="6A1485"/>
      </a:accent6>
      <a:hlink>
        <a:srgbClr val="00A3CA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AB9993CCBF73478E12853278F3FB5C" ma:contentTypeVersion="1" ma:contentTypeDescription="Create a new document." ma:contentTypeScope="" ma:versionID="4db10d317033d09fed4d0297d17c663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3E8851E-A513-4DE1-BFEA-60B7444A35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9AC310-E4D3-4181-8DC8-8BCBD631C9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1424CC9-255C-4972-B5F2-6F19B32F3DE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2333</TotalTime>
  <Words>1183</Words>
  <Application>Microsoft Office PowerPoint</Application>
  <PresentationFormat>On-screen Show (4:3)</PresentationFormat>
  <Paragraphs>259</Paragraphs>
  <Slides>25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Reflection API</vt:lpstr>
      <vt:lpstr>Topics</vt:lpstr>
      <vt:lpstr>Uses of Reflection</vt:lpstr>
      <vt:lpstr>Uses of Reflection</vt:lpstr>
      <vt:lpstr>Why do we need reflection?</vt:lpstr>
      <vt:lpstr>Drawbacks of Reflection</vt:lpstr>
      <vt:lpstr>Discovering Class Objects and Members</vt:lpstr>
      <vt:lpstr>Discovering Class Objects</vt:lpstr>
      <vt:lpstr>Discovering Class Members Class Methods for Locating Constructors</vt:lpstr>
      <vt:lpstr>Discovering Class Members Class Methods for Locating Fields</vt:lpstr>
      <vt:lpstr>Discovering Class Members Class Methods for Locating Methods</vt:lpstr>
      <vt:lpstr>Discovering Class Members Private Fields and Methods</vt:lpstr>
      <vt:lpstr>Other Reflection methods</vt:lpstr>
      <vt:lpstr>Reflection specific Exceptions </vt:lpstr>
      <vt:lpstr>Questions?</vt:lpstr>
      <vt:lpstr>Retrieving Class Objects and Members  Workshop ClassReflectionDemo</vt:lpstr>
      <vt:lpstr>Annotations</vt:lpstr>
      <vt:lpstr>Annotations</vt:lpstr>
      <vt:lpstr>Annotations Process time</vt:lpstr>
      <vt:lpstr>Annotation types</vt:lpstr>
      <vt:lpstr>Annotations - example</vt:lpstr>
      <vt:lpstr>Annotations @Retention</vt:lpstr>
      <vt:lpstr>Annotations @Target</vt:lpstr>
      <vt:lpstr>Annotations Reflection methods</vt:lpstr>
      <vt:lpstr>Thank you!</vt:lpstr>
    </vt:vector>
  </TitlesOfParts>
  <Company>Brandtailors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Părpălea</dc:creator>
  <cp:lastModifiedBy>Miha</cp:lastModifiedBy>
  <cp:revision>159</cp:revision>
  <dcterms:created xsi:type="dcterms:W3CDTF">2013-12-09T08:38:16Z</dcterms:created>
  <dcterms:modified xsi:type="dcterms:W3CDTF">2017-07-12T05:14:57Z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0x0101002EAB9993CCBF73478E12853278F3FB5C</vt:lpwstr>
  </property>
</Properties>
</file>