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5" r:id="rId1"/>
  </p:sldMasterIdLst>
  <p:notesMasterIdLst>
    <p:notesMasterId r:id="rId56"/>
  </p:notesMasterIdLst>
  <p:sldIdLst>
    <p:sldId id="256" r:id="rId2"/>
    <p:sldId id="257" r:id="rId3"/>
    <p:sldId id="321" r:id="rId4"/>
    <p:sldId id="293" r:id="rId5"/>
    <p:sldId id="258" r:id="rId6"/>
    <p:sldId id="260" r:id="rId7"/>
    <p:sldId id="295" r:id="rId8"/>
    <p:sldId id="365" r:id="rId9"/>
    <p:sldId id="296" r:id="rId10"/>
    <p:sldId id="271" r:id="rId11"/>
    <p:sldId id="304" r:id="rId12"/>
    <p:sldId id="272" r:id="rId13"/>
    <p:sldId id="306" r:id="rId14"/>
    <p:sldId id="307" r:id="rId15"/>
    <p:sldId id="314" r:id="rId16"/>
    <p:sldId id="315" r:id="rId17"/>
    <p:sldId id="316" r:id="rId18"/>
    <p:sldId id="312" r:id="rId19"/>
    <p:sldId id="317" r:id="rId20"/>
    <p:sldId id="313" r:id="rId21"/>
    <p:sldId id="319" r:id="rId22"/>
    <p:sldId id="320" r:id="rId23"/>
    <p:sldId id="322" r:id="rId24"/>
    <p:sldId id="323" r:id="rId25"/>
    <p:sldId id="324" r:id="rId26"/>
    <p:sldId id="325" r:id="rId27"/>
    <p:sldId id="327" r:id="rId28"/>
    <p:sldId id="328" r:id="rId29"/>
    <p:sldId id="329" r:id="rId30"/>
    <p:sldId id="330" r:id="rId31"/>
    <p:sldId id="331" r:id="rId32"/>
    <p:sldId id="336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6" r:id="rId41"/>
    <p:sldId id="347" r:id="rId42"/>
    <p:sldId id="348" r:id="rId43"/>
    <p:sldId id="351" r:id="rId44"/>
    <p:sldId id="352" r:id="rId45"/>
    <p:sldId id="353" r:id="rId46"/>
    <p:sldId id="354" r:id="rId47"/>
    <p:sldId id="357" r:id="rId48"/>
    <p:sldId id="358" r:id="rId49"/>
    <p:sldId id="359" r:id="rId50"/>
    <p:sldId id="360" r:id="rId51"/>
    <p:sldId id="361" r:id="rId52"/>
    <p:sldId id="363" r:id="rId53"/>
    <p:sldId id="366" r:id="rId54"/>
    <p:sldId id="367" r:id="rId5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99" autoAdjust="0"/>
  </p:normalViewPr>
  <p:slideViewPr>
    <p:cSldViewPr snapToGrid="0">
      <p:cViewPr>
        <p:scale>
          <a:sx n="75" d="100"/>
          <a:sy n="75" d="100"/>
        </p:scale>
        <p:origin x="1236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86477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1749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9012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6042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4254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5361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8944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9933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3620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1340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2745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3153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3281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4603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6951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5768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58901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0640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9270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1511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38633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04365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222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0081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66885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97031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70139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7042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81809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21729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24044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74002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0282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4604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8937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37091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22734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385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1753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 Manager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driver that recognizes a certain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subprotocol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under JDBC will be used to establish a database Connection.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814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8197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87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3935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are-titlu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teamnet transformig technology logo rgb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687388"/>
            <a:ext cx="30813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4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2266575"/>
            <a:ext cx="6400799" cy="1333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3600451"/>
            <a:ext cx="6400799" cy="900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477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capitol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3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64039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242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>
            <a:normAutofit/>
          </a:bodyPr>
          <a:lstStyle>
            <a:lvl1pPr algn="just">
              <a:defRPr sz="1000"/>
            </a:lvl1pPr>
            <a:lvl2pPr algn="just">
              <a:defRPr sz="1000"/>
            </a:lvl2pPr>
            <a:lvl3pPr algn="just">
              <a:defRPr sz="1000"/>
            </a:lvl3pPr>
            <a:lvl4pPr algn="just">
              <a:defRPr sz="1000"/>
            </a:lvl4pPr>
            <a:lvl5pPr algn="just"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bkg-domeni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>
            <a:normAutofit/>
          </a:bodyPr>
          <a:lstStyle>
            <a:lvl1pPr marL="0" indent="0" algn="just">
              <a:buNone/>
              <a:defRPr sz="1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951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rezentare-bkg-rosu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-1"/>
            <a:ext cx="4591095" cy="644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/>
          <a:lstStyle>
            <a:lvl1pPr marL="0" indent="0" algn="l"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2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8710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86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997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77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are-titlu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teamnet transformig technology logo rgb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687388"/>
            <a:ext cx="30813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7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04B2F578-92FC-406E-BFBE-77036A566176}" type="datetimeFigureOut">
              <a:rPr lang="en-US"/>
              <a:pPr>
                <a:defRPr/>
              </a:pPr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E9D0DAD-764C-4585-A81D-CF807CA18B42}" type="slidenum">
              <a:rPr lang="en-US" altLang="ro-RO"/>
              <a:pPr>
                <a:defRPr/>
              </a:pPr>
              <a:t>‹#›</a:t>
            </a:fld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43710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dirty="0" smtClean="0"/>
              <a:t>Introduction to JDBC</a:t>
            </a:r>
            <a:endParaRPr lang="en" sz="3000" dirty="0"/>
          </a:p>
        </p:txBody>
      </p:sp>
      <p:sp>
        <p:nvSpPr>
          <p:cNvPr id="90" name="Shape 90"/>
          <p:cNvSpPr txBox="1">
            <a:spLocks noGrp="1"/>
          </p:cNvSpPr>
          <p:nvPr>
            <p:ph type="subTitle" idx="4294967295"/>
          </p:nvPr>
        </p:nvSpPr>
        <p:spPr>
          <a:xfrm>
            <a:off x="614149" y="5822950"/>
            <a:ext cx="8428251" cy="900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 rtl="0">
              <a:spcBef>
                <a:spcPts val="0"/>
              </a:spcBef>
              <a:buNone/>
            </a:pPr>
            <a:endParaRPr lang="en" sz="1400" dirty="0">
              <a:solidFill>
                <a:schemeClr val="bg1">
                  <a:lumMod val="95000"/>
                </a:schemeClr>
              </a:solidFill>
            </a:endParaRPr>
          </a:p>
          <a:p>
            <a:pPr algn="r" rtl="0">
              <a:spcBef>
                <a:spcPts val="0"/>
              </a:spcBef>
              <a:buNone/>
            </a:pPr>
            <a:endParaRPr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4149" y="5822950"/>
            <a:ext cx="770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Diana Diaconu				Mihaela Scripcaru</a:t>
            </a:r>
          </a:p>
          <a:p>
            <a:r>
              <a:rPr lang="ro-RO" dirty="0" smtClean="0">
                <a:solidFill>
                  <a:schemeClr val="bg1"/>
                </a:solidFill>
              </a:rPr>
              <a:t>Raluca Turcu				Raluca Russindilar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402944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Environment configuration</a:t>
            </a:r>
            <a:endParaRPr lang="en" sz="2300" dirty="0"/>
          </a:p>
        </p:txBody>
      </p:sp>
      <p:sp>
        <p:nvSpPr>
          <p:cNvPr id="183" name="Shape 18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 smtClean="0"/>
              <a:t>Make </a:t>
            </a:r>
            <a:r>
              <a:rPr lang="en-US" sz="2000" dirty="0"/>
              <a:t>sure you have done following setup: </a:t>
            </a:r>
            <a:endParaRPr lang="en-US" sz="2000" dirty="0" smtClean="0"/>
          </a:p>
          <a:p>
            <a:endParaRPr lang="en-US" sz="2000" dirty="0"/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/>
              <a:t>Core JAVA Installation 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/>
              <a:t>SQL or MySQL Database Installation </a:t>
            </a:r>
            <a:r>
              <a:rPr lang="en-US" sz="2000" dirty="0" smtClean="0"/>
              <a:t>(e.g. Oracle 11g Database )</a:t>
            </a:r>
            <a:endParaRPr lang="en-US" sz="2000" dirty="0"/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" sz="2000" dirty="0" smtClean="0"/>
              <a:t> Install database driver (e.g. ojdbc6 for Oracle database)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" sz="2000" dirty="0"/>
              <a:t> </a:t>
            </a:r>
            <a:r>
              <a:rPr lang="en" sz="2000" dirty="0" smtClean="0"/>
              <a:t>Set database credentials (user ID and password)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" sz="2000" dirty="0"/>
              <a:t> </a:t>
            </a:r>
            <a:r>
              <a:rPr lang="en" sz="2000" dirty="0" smtClean="0"/>
              <a:t>Create database 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" sz="2000" dirty="0"/>
              <a:t> </a:t>
            </a:r>
            <a:r>
              <a:rPr lang="en" sz="2000" dirty="0" smtClean="0"/>
              <a:t>Create tables </a:t>
            </a:r>
            <a:endParaRPr lang="en-US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Creating JDBC application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728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930293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Creating JDBC application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xfrm>
            <a:off x="843554" y="1600200"/>
            <a:ext cx="7704139" cy="46901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 lang="en-US" sz="1800" dirty="0"/>
          </a:p>
          <a:p>
            <a:pPr marL="342900" indent="-342900">
              <a:spcBef>
                <a:spcPts val="0"/>
              </a:spcBef>
              <a:buClr>
                <a:schemeClr val="tx2"/>
              </a:buClr>
              <a:buFont typeface="+mj-lt"/>
              <a:buAutoNum type="arabicParenR"/>
            </a:pPr>
            <a:r>
              <a:rPr lang="en-US" sz="1800" b="1" dirty="0"/>
              <a:t>Import the </a:t>
            </a:r>
            <a:r>
              <a:rPr lang="en-US" sz="1800" b="1" dirty="0" smtClean="0"/>
              <a:t>packages</a:t>
            </a:r>
            <a:r>
              <a:rPr lang="en-US" sz="1800" dirty="0"/>
              <a:t> 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i="1" dirty="0" smtClean="0">
                <a:solidFill>
                  <a:srgbClr val="FF0000"/>
                </a:solidFill>
              </a:rPr>
              <a:t>e.g. import </a:t>
            </a:r>
            <a:r>
              <a:rPr lang="en-US" sz="1800" b="1" i="1" dirty="0">
                <a:solidFill>
                  <a:srgbClr val="FF0000"/>
                </a:solidFill>
              </a:rPr>
              <a:t>java.sql</a:t>
            </a:r>
            <a:r>
              <a:rPr lang="en-US" sz="1800" b="1" i="1" dirty="0" smtClean="0">
                <a:solidFill>
                  <a:srgbClr val="FF0000"/>
                </a:solidFill>
              </a:rPr>
              <a:t>.*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smtClean="0">
                <a:solidFill>
                  <a:schemeClr val="tx2"/>
                </a:solidFill>
              </a:rPr>
              <a:t>2) </a:t>
            </a:r>
            <a:r>
              <a:rPr lang="en-US" sz="1800" b="1" dirty="0"/>
              <a:t>Register the JDBC driver </a:t>
            </a:r>
            <a:r>
              <a:rPr lang="en-US" sz="1800" dirty="0"/>
              <a:t> 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ro-RO" sz="1800" b="1" dirty="0" smtClean="0">
                <a:solidFill>
                  <a:schemeClr val="tx2"/>
                </a:solidFill>
              </a:rPr>
              <a:t>Class.forName(”oracle.jdbc.driver.OracleDriver”)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smtClean="0">
                <a:solidFill>
                  <a:schemeClr val="tx2"/>
                </a:solidFill>
              </a:rPr>
              <a:t>3)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 a connection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err="1" smtClean="0">
                <a:solidFill>
                  <a:srgbClr val="FF0000"/>
                </a:solidFill>
              </a:rPr>
              <a:t>DriverManager.getConnection</a:t>
            </a:r>
            <a:r>
              <a:rPr lang="en-US" sz="1800" b="1" dirty="0">
                <a:solidFill>
                  <a:srgbClr val="FF0000"/>
                </a:solidFill>
              </a:rPr>
              <a:t>()</a:t>
            </a:r>
            <a:r>
              <a:rPr lang="en-US" sz="1800" dirty="0">
                <a:solidFill>
                  <a:srgbClr val="FF0000"/>
                </a:solidFill>
              </a:rPr>
              <a:t> 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>
                <a:solidFill>
                  <a:schemeClr val="tx2"/>
                </a:solidFill>
              </a:rPr>
              <a:t>4)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Execute a query</a:t>
            </a:r>
            <a:endParaRPr lang="en-US" sz="18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ro-RO" sz="1800" b="1" dirty="0">
                <a:solidFill>
                  <a:srgbClr val="FF0000"/>
                </a:solidFill>
              </a:rPr>
              <a:t>statement.executeQuery(”sqlString”)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>
                <a:solidFill>
                  <a:schemeClr val="tx2"/>
                </a:solidFill>
              </a:rPr>
              <a:t>5) </a:t>
            </a:r>
            <a:r>
              <a:rPr lang="en-US" sz="1800" b="1" dirty="0"/>
              <a:t>Extract data from result set</a:t>
            </a:r>
            <a:r>
              <a:rPr lang="en-US" sz="1800" dirty="0"/>
              <a:t> 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i="1" dirty="0" err="1">
                <a:solidFill>
                  <a:srgbClr val="FF0000"/>
                </a:solidFill>
              </a:rPr>
              <a:t>ResultSet.getXXX</a:t>
            </a:r>
            <a:r>
              <a:rPr lang="en-US" sz="1800" b="1" i="1" dirty="0">
                <a:solidFill>
                  <a:srgbClr val="FF0000"/>
                </a:solidFill>
              </a:rPr>
              <a:t>()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>
                <a:solidFill>
                  <a:schemeClr val="tx2"/>
                </a:solidFill>
              </a:rPr>
              <a:t>6)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Clean up the environment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JDBC Drivers 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247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47860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What is a JDBC Driver?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JDBC </a:t>
            </a:r>
            <a:r>
              <a:rPr lang="en-US" sz="1800" dirty="0"/>
              <a:t>drivers implement the defined interfaces in the JDBC API for interacting with your database server</a:t>
            </a:r>
            <a:r>
              <a:rPr lang="en-US" sz="1800" dirty="0" smtClean="0"/>
              <a:t>.   </a:t>
            </a:r>
          </a:p>
          <a:p>
            <a:endParaRPr lang="en-US" sz="1800" dirty="0"/>
          </a:p>
          <a:p>
            <a:r>
              <a:rPr lang="en-US" sz="1800" dirty="0"/>
              <a:t>For example, using JDBC drivers enable you to open database connections and to interact with it by sending SQL or database commands then receiving results with Java.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39139647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24724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Register JDBC Driver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You must register </a:t>
            </a:r>
            <a:r>
              <a:rPr lang="en-US" sz="1800" dirty="0" smtClean="0"/>
              <a:t>the </a:t>
            </a:r>
            <a:r>
              <a:rPr lang="en-US" sz="1800" dirty="0"/>
              <a:t>driver in your program before you use it. 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Registering </a:t>
            </a:r>
            <a:r>
              <a:rPr lang="en-US" sz="1800" dirty="0"/>
              <a:t>the driver is the process by which the Oracle driver's class file is loaded into memory so it can be utilized as an implementation of the JDBC interfaces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You need to do this registration only once in your program. You can register a driver in one of two </a:t>
            </a:r>
            <a:r>
              <a:rPr lang="en-US" sz="1800" dirty="0" smtClean="0"/>
              <a:t>ways.</a:t>
            </a: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27340370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321830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First approach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Use </a:t>
            </a:r>
            <a:r>
              <a:rPr lang="en-US" sz="1800" dirty="0"/>
              <a:t>Java's </a:t>
            </a:r>
            <a:r>
              <a:rPr lang="en-US" sz="1800" b="1" dirty="0" err="1">
                <a:solidFill>
                  <a:schemeClr val="tx2"/>
                </a:solidFill>
              </a:rPr>
              <a:t>Class.forName</a:t>
            </a:r>
            <a:r>
              <a:rPr lang="en-US" sz="1800" b="1" dirty="0" smtClean="0">
                <a:solidFill>
                  <a:schemeClr val="tx2"/>
                </a:solidFill>
              </a:rPr>
              <a:t>() </a:t>
            </a:r>
            <a:r>
              <a:rPr lang="en-US" sz="1800" dirty="0" smtClean="0"/>
              <a:t>method</a:t>
            </a:r>
            <a:r>
              <a:rPr lang="en-US" sz="1800" b="1" dirty="0" smtClean="0"/>
              <a:t> :</a:t>
            </a: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try {</a:t>
            </a: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   </a:t>
            </a:r>
            <a:r>
              <a:rPr lang="en-US" sz="1800" dirty="0" err="1" smtClean="0">
                <a:solidFill>
                  <a:schemeClr val="tx2"/>
                </a:solidFill>
              </a:rPr>
              <a:t>Class.forName</a:t>
            </a:r>
            <a:r>
              <a:rPr lang="en-US" sz="1800" dirty="0" smtClean="0">
                <a:solidFill>
                  <a:schemeClr val="tx2"/>
                </a:solidFill>
              </a:rPr>
              <a:t>("</a:t>
            </a:r>
            <a:r>
              <a:rPr lang="en-US" sz="1800" dirty="0" err="1" smtClean="0">
                <a:solidFill>
                  <a:schemeClr val="tx2"/>
                </a:solidFill>
              </a:rPr>
              <a:t>oracle.jdbc.driver.OracleDriver</a:t>
            </a:r>
            <a:r>
              <a:rPr lang="en-US" sz="1800" dirty="0" smtClean="0">
                <a:solidFill>
                  <a:schemeClr val="tx2"/>
                </a:solidFill>
              </a:rPr>
              <a:t>");</a:t>
            </a: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}</a:t>
            </a: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catch(</a:t>
            </a:r>
            <a:r>
              <a:rPr lang="en-US" sz="1800" dirty="0" err="1" smtClean="0">
                <a:solidFill>
                  <a:schemeClr val="tx2"/>
                </a:solidFill>
              </a:rPr>
              <a:t>ClassNotFoundException</a:t>
            </a:r>
            <a:r>
              <a:rPr lang="en-US" sz="1800" dirty="0" smtClean="0">
                <a:solidFill>
                  <a:schemeClr val="tx2"/>
                </a:solidFill>
              </a:rPr>
              <a:t> ex) {</a:t>
            </a: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   </a:t>
            </a:r>
            <a:r>
              <a:rPr lang="en-US" sz="1800" dirty="0" err="1" smtClean="0">
                <a:solidFill>
                  <a:schemeClr val="tx2"/>
                </a:solidFill>
              </a:rPr>
              <a:t>System.out.println</a:t>
            </a:r>
            <a:r>
              <a:rPr lang="en-US" sz="1800" dirty="0" smtClean="0">
                <a:solidFill>
                  <a:schemeClr val="tx2"/>
                </a:solidFill>
              </a:rPr>
              <a:t>("Error: unable to load driver class!");</a:t>
            </a: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   </a:t>
            </a:r>
            <a:r>
              <a:rPr lang="en-US" sz="1800" dirty="0" err="1" smtClean="0">
                <a:solidFill>
                  <a:schemeClr val="tx2"/>
                </a:solidFill>
              </a:rPr>
              <a:t>System.exit</a:t>
            </a:r>
            <a:r>
              <a:rPr lang="en-US" sz="1800" dirty="0" smtClean="0">
                <a:solidFill>
                  <a:schemeClr val="tx2"/>
                </a:solidFill>
              </a:rPr>
              <a:t>(1);</a:t>
            </a: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}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23734003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2751488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Second approach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r>
              <a:rPr lang="en-US" sz="1800" dirty="0" smtClean="0"/>
              <a:t>Use </a:t>
            </a:r>
            <a:r>
              <a:rPr lang="en-US" sz="1800" b="1" dirty="0" err="1">
                <a:solidFill>
                  <a:schemeClr val="tx2"/>
                </a:solidFill>
              </a:rPr>
              <a:t>DriverManager.registerDriver</a:t>
            </a:r>
            <a:r>
              <a:rPr lang="en-US" sz="1800" b="1" dirty="0" smtClean="0">
                <a:solidFill>
                  <a:schemeClr val="tx2"/>
                </a:solidFill>
              </a:rPr>
              <a:t>() :</a:t>
            </a:r>
            <a:endParaRPr lang="en-US" sz="18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 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try {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   Driver </a:t>
            </a:r>
            <a:r>
              <a:rPr lang="en-US" sz="1800" dirty="0" err="1">
                <a:solidFill>
                  <a:schemeClr val="tx2"/>
                </a:solidFill>
              </a:rPr>
              <a:t>myDriver</a:t>
            </a:r>
            <a:r>
              <a:rPr lang="en-US" sz="1800" dirty="0">
                <a:solidFill>
                  <a:schemeClr val="tx2"/>
                </a:solidFill>
              </a:rPr>
              <a:t> = new </a:t>
            </a:r>
            <a:r>
              <a:rPr lang="en-US" sz="1800" dirty="0" err="1" smtClean="0">
                <a:solidFill>
                  <a:schemeClr val="tx2"/>
                </a:solidFill>
              </a:rPr>
              <a:t>oracle.jdbc.driver.OracleDriver</a:t>
            </a:r>
            <a:r>
              <a:rPr lang="en-US" sz="1800" dirty="0" smtClean="0">
                <a:solidFill>
                  <a:schemeClr val="tx2"/>
                </a:solidFill>
              </a:rPr>
              <a:t>();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   </a:t>
            </a:r>
            <a:r>
              <a:rPr lang="en-US" sz="1800" dirty="0" err="1">
                <a:solidFill>
                  <a:schemeClr val="tx2"/>
                </a:solidFill>
              </a:rPr>
              <a:t>DriverManager.registerDriver</a:t>
            </a:r>
            <a:r>
              <a:rPr lang="en-US" sz="1800" dirty="0">
                <a:solidFill>
                  <a:schemeClr val="tx2"/>
                </a:solidFill>
              </a:rPr>
              <a:t>( </a:t>
            </a:r>
            <a:r>
              <a:rPr lang="en-US" sz="1800" dirty="0" err="1">
                <a:solidFill>
                  <a:schemeClr val="tx2"/>
                </a:solidFill>
              </a:rPr>
              <a:t>myDriver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chemeClr val="tx2"/>
                </a:solidFill>
              </a:rPr>
              <a:t>);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}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catch(</a:t>
            </a:r>
            <a:r>
              <a:rPr lang="en-US" sz="1800" dirty="0" err="1">
                <a:solidFill>
                  <a:schemeClr val="tx2"/>
                </a:solidFill>
              </a:rPr>
              <a:t>ClassNotFoundException</a:t>
            </a:r>
            <a:r>
              <a:rPr lang="en-US" sz="1800" dirty="0">
                <a:solidFill>
                  <a:schemeClr val="tx2"/>
                </a:solidFill>
              </a:rPr>
              <a:t> ex) {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   </a:t>
            </a:r>
            <a:r>
              <a:rPr lang="en-US" sz="1800" dirty="0" err="1">
                <a:solidFill>
                  <a:schemeClr val="tx2"/>
                </a:solidFill>
              </a:rPr>
              <a:t>System.out.println</a:t>
            </a:r>
            <a:r>
              <a:rPr lang="en-US" sz="1800" dirty="0">
                <a:solidFill>
                  <a:schemeClr val="tx2"/>
                </a:solidFill>
              </a:rPr>
              <a:t>("Error: unable to load driver class!");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   </a:t>
            </a:r>
            <a:r>
              <a:rPr lang="en-US" sz="1800" dirty="0" err="1">
                <a:solidFill>
                  <a:schemeClr val="tx2"/>
                </a:solidFill>
              </a:rPr>
              <a:t>System.exit</a:t>
            </a:r>
            <a:r>
              <a:rPr lang="en-US" sz="1800" dirty="0">
                <a:solidFill>
                  <a:schemeClr val="tx2"/>
                </a:solidFill>
              </a:rPr>
              <a:t>(1);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}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23133205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Connection 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133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24724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Static connection(1) 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After you have loaded the driver you can establish a connection.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 can use </a:t>
            </a:r>
            <a:r>
              <a:rPr lang="en-US" sz="1800" dirty="0" err="1">
                <a:solidFill>
                  <a:schemeClr val="tx2"/>
                </a:solidFill>
              </a:rPr>
              <a:t>DriverManager.getConnection</a:t>
            </a:r>
            <a:r>
              <a:rPr lang="en-US" sz="1800" dirty="0">
                <a:solidFill>
                  <a:schemeClr val="tx2"/>
                </a:solidFill>
              </a:rPr>
              <a:t>()</a:t>
            </a:r>
            <a:r>
              <a:rPr lang="en-US" sz="1800" dirty="0"/>
              <a:t> </a:t>
            </a:r>
            <a:r>
              <a:rPr lang="en-US" sz="1800" dirty="0" smtClean="0"/>
              <a:t>method.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There are three overloaded methods by which you can get a connection: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tx2"/>
                </a:solidFill>
              </a:rPr>
              <a:t>getConnection</a:t>
            </a:r>
            <a:r>
              <a:rPr lang="en-US" sz="1800" dirty="0">
                <a:solidFill>
                  <a:schemeClr val="tx2"/>
                </a:solidFill>
              </a:rPr>
              <a:t>(String </a:t>
            </a:r>
            <a:r>
              <a:rPr lang="en-US" sz="1800" dirty="0" err="1">
                <a:solidFill>
                  <a:schemeClr val="tx2"/>
                </a:solidFill>
              </a:rPr>
              <a:t>url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tx2"/>
                </a:solidFill>
              </a:rPr>
              <a:t>getConnection</a:t>
            </a:r>
            <a:r>
              <a:rPr lang="en-US" sz="1800" dirty="0">
                <a:solidFill>
                  <a:schemeClr val="tx2"/>
                </a:solidFill>
              </a:rPr>
              <a:t>(String </a:t>
            </a:r>
            <a:r>
              <a:rPr lang="en-US" sz="1800" dirty="0" err="1">
                <a:solidFill>
                  <a:schemeClr val="tx2"/>
                </a:solidFill>
              </a:rPr>
              <a:t>url</a:t>
            </a:r>
            <a:r>
              <a:rPr lang="en-US" sz="1800" dirty="0">
                <a:solidFill>
                  <a:schemeClr val="tx2"/>
                </a:solidFill>
              </a:rPr>
              <a:t>, Properties prop)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tx2"/>
                </a:solidFill>
              </a:rPr>
              <a:t>getConnection</a:t>
            </a:r>
            <a:r>
              <a:rPr lang="en-US" sz="1800" dirty="0">
                <a:solidFill>
                  <a:schemeClr val="tx2"/>
                </a:solidFill>
              </a:rPr>
              <a:t>(String </a:t>
            </a:r>
            <a:r>
              <a:rPr lang="en-US" sz="1800" dirty="0" err="1">
                <a:solidFill>
                  <a:schemeClr val="tx2"/>
                </a:solidFill>
              </a:rPr>
              <a:t>url</a:t>
            </a:r>
            <a:r>
              <a:rPr lang="en-US" sz="1800" dirty="0">
                <a:solidFill>
                  <a:schemeClr val="tx2"/>
                </a:solidFill>
              </a:rPr>
              <a:t>, String user, String password</a:t>
            </a:r>
            <a:r>
              <a:rPr lang="en-US" sz="1800" dirty="0" smtClean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URL example for Oracle: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err="1"/>
              <a:t>jdbc:oracle:thin</a:t>
            </a:r>
            <a:r>
              <a:rPr lang="en-US" sz="1800" b="1" dirty="0"/>
              <a:t>:@</a:t>
            </a:r>
            <a:r>
              <a:rPr lang="en-US" sz="1800" dirty="0" err="1"/>
              <a:t>hostname:port</a:t>
            </a:r>
            <a:r>
              <a:rPr lang="en-US" sz="1800" dirty="0"/>
              <a:t> </a:t>
            </a:r>
            <a:r>
              <a:rPr lang="en-US" sz="1800" dirty="0" err="1"/>
              <a:t>Number:databaseName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8207821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1638785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Outline(1)</a:t>
            </a:r>
            <a:endParaRPr lang="en" sz="2300" dirty="0"/>
          </a:p>
        </p:txBody>
      </p:sp>
      <p:sp>
        <p:nvSpPr>
          <p:cNvPr id="96" name="Shape 9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What is JDBC?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Common JDBC components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Environment configuration</a:t>
            </a:r>
            <a:endParaRPr lang="en" sz="2400"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Creating JDBC application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JDBC Drivers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Connection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Statement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endParaRPr lang="en" sz="2400" dirty="0"/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r>
              <a:rPr lang="en" sz="2400" dirty="0"/>
              <a:t>	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35741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 Static connection(2) 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String URL = "</a:t>
            </a:r>
            <a:r>
              <a:rPr lang="en-US" sz="1800" dirty="0" err="1">
                <a:solidFill>
                  <a:schemeClr val="tx2"/>
                </a:solidFill>
              </a:rPr>
              <a:t>jdbc:oracle:thin</a:t>
            </a:r>
            <a:r>
              <a:rPr lang="en-US" sz="1800" dirty="0" smtClean="0">
                <a:solidFill>
                  <a:schemeClr val="tx2"/>
                </a:solidFill>
              </a:rPr>
              <a:t>:@localhost:1521:EMP</a:t>
            </a:r>
            <a:r>
              <a:rPr lang="en-US" sz="1800" dirty="0">
                <a:solidFill>
                  <a:schemeClr val="tx2"/>
                </a:solidFill>
              </a:rPr>
              <a:t>";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String USER = "username";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String PASS = "</a:t>
            </a:r>
            <a:r>
              <a:rPr lang="en-US" sz="1800" dirty="0" smtClean="0">
                <a:solidFill>
                  <a:schemeClr val="tx2"/>
                </a:solidFill>
              </a:rPr>
              <a:t>password“;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Connection conn = </a:t>
            </a:r>
            <a:r>
              <a:rPr lang="en-US" sz="1800" dirty="0" err="1">
                <a:solidFill>
                  <a:schemeClr val="tx2"/>
                </a:solidFill>
              </a:rPr>
              <a:t>DriverManager.getConnection</a:t>
            </a:r>
            <a:r>
              <a:rPr lang="en-US" sz="1800" dirty="0">
                <a:solidFill>
                  <a:schemeClr val="tx2"/>
                </a:solidFill>
              </a:rPr>
              <a:t>(URL, USER, PASS</a:t>
            </a:r>
            <a:r>
              <a:rPr lang="en-US" sz="1800" dirty="0" smtClean="0">
                <a:solidFill>
                  <a:schemeClr val="tx2"/>
                </a:solidFill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String URL = "</a:t>
            </a:r>
            <a:r>
              <a:rPr lang="en-US" sz="1800" dirty="0" err="1" smtClean="0">
                <a:solidFill>
                  <a:schemeClr val="tx2"/>
                </a:solidFill>
              </a:rPr>
              <a:t>jdbc:oracle:thin:username</a:t>
            </a:r>
            <a:r>
              <a:rPr lang="en-US" sz="1800" dirty="0" smtClean="0">
                <a:solidFill>
                  <a:schemeClr val="tx2"/>
                </a:solidFill>
              </a:rPr>
              <a:t>/password@localhost:1521:EMP</a:t>
            </a:r>
            <a:r>
              <a:rPr lang="en-US" sz="1800" dirty="0">
                <a:solidFill>
                  <a:schemeClr val="tx2"/>
                </a:solidFill>
              </a:rPr>
              <a:t>";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Connection conn = </a:t>
            </a:r>
            <a:r>
              <a:rPr lang="en-US" sz="1800" dirty="0" err="1">
                <a:solidFill>
                  <a:schemeClr val="tx2"/>
                </a:solidFill>
              </a:rPr>
              <a:t>DriverManager.getConnection</a:t>
            </a:r>
            <a:r>
              <a:rPr lang="en-US" sz="1800" dirty="0">
                <a:solidFill>
                  <a:schemeClr val="tx2"/>
                </a:solidFill>
              </a:rPr>
              <a:t>(URL</a:t>
            </a:r>
            <a:r>
              <a:rPr lang="en-US" sz="1800" dirty="0" smtClean="0">
                <a:solidFill>
                  <a:schemeClr val="tx2"/>
                </a:solidFill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String URL = "</a:t>
            </a:r>
            <a:r>
              <a:rPr lang="en-US" sz="1800" dirty="0" err="1">
                <a:solidFill>
                  <a:schemeClr val="tx2"/>
                </a:solidFill>
              </a:rPr>
              <a:t>jdbc:oracle:thin</a:t>
            </a:r>
            <a:r>
              <a:rPr lang="en-US" sz="1800" dirty="0">
                <a:solidFill>
                  <a:schemeClr val="tx2"/>
                </a:solidFill>
              </a:rPr>
              <a:t>:@amrood:1521:EMP";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Properties info = new Properties( 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err="1">
                <a:solidFill>
                  <a:schemeClr val="tx2"/>
                </a:solidFill>
              </a:rPr>
              <a:t>info.put</a:t>
            </a:r>
            <a:r>
              <a:rPr lang="en-US" sz="1800" dirty="0">
                <a:solidFill>
                  <a:schemeClr val="tx2"/>
                </a:solidFill>
              </a:rPr>
              <a:t>( "user", "username" 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err="1">
                <a:solidFill>
                  <a:schemeClr val="tx2"/>
                </a:solidFill>
              </a:rPr>
              <a:t>info.put</a:t>
            </a:r>
            <a:r>
              <a:rPr lang="en-US" sz="1800" dirty="0">
                <a:solidFill>
                  <a:schemeClr val="tx2"/>
                </a:solidFill>
              </a:rPr>
              <a:t>( "password", "password" </a:t>
            </a:r>
            <a:r>
              <a:rPr lang="en-US" sz="1800" dirty="0" smtClean="0">
                <a:solidFill>
                  <a:schemeClr val="tx2"/>
                </a:solidFill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Connection conn = </a:t>
            </a:r>
            <a:r>
              <a:rPr lang="en-US" sz="1800" dirty="0" err="1">
                <a:solidFill>
                  <a:schemeClr val="tx2"/>
                </a:solidFill>
              </a:rPr>
              <a:t>DriverManager.getConnection</a:t>
            </a:r>
            <a:r>
              <a:rPr lang="en-US" sz="1800" dirty="0">
                <a:solidFill>
                  <a:schemeClr val="tx2"/>
                </a:solidFill>
              </a:rPr>
              <a:t>(URL, info);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17346482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489619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Closing the connection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  <p:sp>
        <p:nvSpPr>
          <p:cNvPr id="2" name="Cloud Callout 1"/>
          <p:cNvSpPr/>
          <p:nvPr/>
        </p:nvSpPr>
        <p:spPr>
          <a:xfrm>
            <a:off x="1718631" y="2346593"/>
            <a:ext cx="5629620" cy="3084723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It is a good programming practice to close the connection using </a:t>
            </a:r>
            <a:r>
              <a:rPr lang="en-US" sz="1800" b="1" dirty="0" smtClean="0">
                <a:solidFill>
                  <a:schemeClr val="tx1"/>
                </a:solidFill>
              </a:rPr>
              <a:t>close() </a:t>
            </a:r>
            <a:r>
              <a:rPr lang="en-US" sz="1800" b="1" dirty="0" smtClean="0">
                <a:solidFill>
                  <a:schemeClr val="tx2"/>
                </a:solidFill>
              </a:rPr>
              <a:t>method at the end of your JDBC program.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8905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Statement 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5978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65050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Statement types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Statement interfaces </a:t>
            </a:r>
            <a:r>
              <a:rPr lang="en-US" sz="1800" dirty="0"/>
              <a:t>define the methods and properties that enable you to send SQL or PL/SQL commands and receive data from your database.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You should know that there are three types of statements: 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2"/>
                </a:solidFill>
              </a:rPr>
              <a:t>Statement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 smtClean="0">
                <a:solidFill>
                  <a:schemeClr val="tx2"/>
                </a:solidFill>
              </a:rPr>
              <a:t>PreparedStatement</a:t>
            </a:r>
            <a:endParaRPr lang="en-US" sz="1800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 smtClean="0">
                <a:solidFill>
                  <a:schemeClr val="tx2"/>
                </a:solidFill>
              </a:rPr>
              <a:t>CallableStatement</a:t>
            </a:r>
            <a:endParaRPr lang="en-US" sz="1800" dirty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19349017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59978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Which interface to use ?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Statement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Use for general-purpose access to your database</a:t>
            </a:r>
            <a:r>
              <a:rPr lang="en-US" sz="1800" dirty="0" smtClean="0"/>
              <a:t>.</a:t>
            </a:r>
            <a:r>
              <a:rPr lang="en-US" sz="1800" dirty="0"/>
              <a:t> Useful when you are using static SQL statements at </a:t>
            </a:r>
            <a:r>
              <a:rPr lang="en-US" sz="1800" dirty="0" smtClean="0"/>
              <a:t>runtime. It cannot accept parameters.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 err="1" smtClean="0">
                <a:solidFill>
                  <a:srgbClr val="FF0000"/>
                </a:solidFill>
              </a:rPr>
              <a:t>PreparedStatement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/>
              <a:t>Use when you plan to use the SQL statements many times. The </a:t>
            </a:r>
            <a:r>
              <a:rPr lang="en-US" sz="1800" dirty="0" err="1"/>
              <a:t>PreparedStatement</a:t>
            </a:r>
            <a:r>
              <a:rPr lang="en-US" sz="1800" dirty="0"/>
              <a:t> interface accepts </a:t>
            </a:r>
            <a:r>
              <a:rPr lang="en-US" sz="1800" dirty="0">
                <a:solidFill>
                  <a:schemeClr val="tx2"/>
                </a:solidFill>
              </a:rPr>
              <a:t>input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/>
                </a:solidFill>
              </a:rPr>
              <a:t>parameters at runtime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</a:rPr>
              <a:t>Callable Statement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Use when you want to access database stored procedures. The </a:t>
            </a:r>
            <a:r>
              <a:rPr lang="en-US" sz="1800" dirty="0" err="1"/>
              <a:t>CallableStatement</a:t>
            </a:r>
            <a:r>
              <a:rPr lang="en-US" sz="1800" dirty="0"/>
              <a:t> interface can also accept runtime </a:t>
            </a:r>
            <a:r>
              <a:rPr lang="ro-RO" sz="1800" dirty="0" smtClean="0"/>
              <a:t>output </a:t>
            </a:r>
            <a:r>
              <a:rPr lang="en-US" sz="1800" dirty="0" smtClean="0"/>
              <a:t>parameters</a:t>
            </a:r>
            <a:r>
              <a:rPr lang="en-US" sz="1800" dirty="0"/>
              <a:t>.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8148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024374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Statement(1) 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Before you can use a Statement object to execute a SQL statement, you need to create one using the Connection object's </a:t>
            </a:r>
            <a:r>
              <a:rPr lang="en-US" sz="1800" dirty="0" err="1">
                <a:solidFill>
                  <a:srgbClr val="FF0000"/>
                </a:solidFill>
              </a:rPr>
              <a:t>createStatement</a:t>
            </a:r>
            <a:r>
              <a:rPr lang="en-US" sz="1800" dirty="0" smtClean="0">
                <a:solidFill>
                  <a:srgbClr val="FF0000"/>
                </a:solidFill>
              </a:rPr>
              <a:t>() </a:t>
            </a:r>
            <a:r>
              <a:rPr lang="en-US" sz="1800" dirty="0" smtClean="0"/>
              <a:t>method: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</a:rPr>
              <a:t>try </a:t>
            </a:r>
            <a:r>
              <a:rPr lang="ro-RO" sz="1800" b="1" dirty="0" smtClean="0">
                <a:solidFill>
                  <a:srgbClr val="FF0000"/>
                </a:solidFill>
              </a:rPr>
              <a:t>(</a:t>
            </a:r>
            <a:r>
              <a:rPr lang="en-US" sz="1800" b="1" dirty="0">
                <a:solidFill>
                  <a:srgbClr val="FF0000"/>
                </a:solidFill>
              </a:rPr>
              <a:t>Statement </a:t>
            </a:r>
            <a:r>
              <a:rPr lang="ro-RO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stmt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= </a:t>
            </a:r>
            <a:r>
              <a:rPr lang="en-US" sz="1800" b="1" dirty="0" err="1">
                <a:solidFill>
                  <a:srgbClr val="FF0000"/>
                </a:solidFill>
              </a:rPr>
              <a:t>conn.createStatement</a:t>
            </a:r>
            <a:r>
              <a:rPr lang="en-US" sz="1800" b="1" dirty="0">
                <a:solidFill>
                  <a:srgbClr val="FF0000"/>
                </a:solidFill>
              </a:rPr>
              <a:t>( </a:t>
            </a:r>
            <a:r>
              <a:rPr lang="en-US" sz="1800" b="1" dirty="0" smtClean="0">
                <a:solidFill>
                  <a:srgbClr val="FF0000"/>
                </a:solidFill>
              </a:rPr>
              <a:t>)</a:t>
            </a:r>
            <a:r>
              <a:rPr lang="ro-RO" sz="1800" b="1" dirty="0" smtClean="0">
                <a:solidFill>
                  <a:srgbClr val="FF0000"/>
                </a:solidFill>
              </a:rPr>
              <a:t>)</a:t>
            </a:r>
            <a:r>
              <a:rPr lang="en-US" sz="1800" b="1" dirty="0" smtClean="0">
                <a:solidFill>
                  <a:srgbClr val="FF0000"/>
                </a:solidFill>
              </a:rPr>
              <a:t>{</a:t>
            </a: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</a:rPr>
              <a:t>. </a:t>
            </a:r>
            <a:r>
              <a:rPr lang="en-US" sz="1800" b="1" dirty="0">
                <a:solidFill>
                  <a:srgbClr val="FF0000"/>
                </a:solidFill>
              </a:rPr>
              <a:t>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catch (</a:t>
            </a:r>
            <a:r>
              <a:rPr lang="en-US" sz="1800" b="1" dirty="0" err="1">
                <a:solidFill>
                  <a:srgbClr val="FF0000"/>
                </a:solidFill>
              </a:rPr>
              <a:t>SQLException</a:t>
            </a:r>
            <a:r>
              <a:rPr lang="en-US" sz="1800" b="1" dirty="0">
                <a:solidFill>
                  <a:srgbClr val="FF0000"/>
                </a:solidFill>
              </a:rPr>
              <a:t> e)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8292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024374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Statement(2)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Once you've created a Statement object, you can then use it to execute a SQL statement with one of its three execute </a:t>
            </a:r>
            <a:r>
              <a:rPr lang="en-US" sz="1800" dirty="0" smtClean="0"/>
              <a:t>methods: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rgbClr val="FF0000"/>
                </a:solidFill>
              </a:rPr>
              <a:t>boolean</a:t>
            </a:r>
            <a:r>
              <a:rPr lang="en-US" sz="1800" b="1" dirty="0">
                <a:solidFill>
                  <a:srgbClr val="FF0000"/>
                </a:solidFill>
              </a:rPr>
              <a:t> execute(String SQL</a:t>
            </a:r>
            <a:r>
              <a:rPr lang="en-US" sz="1800" b="1" dirty="0" smtClean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Returns </a:t>
            </a:r>
            <a:r>
              <a:rPr lang="en-US" sz="1800" dirty="0"/>
              <a:t>a </a:t>
            </a:r>
            <a:r>
              <a:rPr lang="en-US" sz="1800" dirty="0" err="1"/>
              <a:t>boolean</a:t>
            </a:r>
            <a:r>
              <a:rPr lang="en-US" sz="1800" dirty="0"/>
              <a:t> value of true if a </a:t>
            </a:r>
            <a:r>
              <a:rPr lang="en-US" sz="1800" dirty="0" err="1"/>
              <a:t>ResultSet</a:t>
            </a:r>
            <a:r>
              <a:rPr lang="en-US" sz="1800" dirty="0"/>
              <a:t> object can be retrieved; otherwise, it returns false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 smtClean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executeUpdate</a:t>
            </a:r>
            <a:r>
              <a:rPr lang="en-US" sz="1800" b="1" dirty="0">
                <a:solidFill>
                  <a:srgbClr val="FF0000"/>
                </a:solidFill>
              </a:rPr>
              <a:t>(String SQL</a:t>
            </a:r>
            <a:r>
              <a:rPr lang="en-US" sz="1800" b="1" dirty="0" smtClean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Returns </a:t>
            </a:r>
            <a:r>
              <a:rPr lang="en-US" sz="1800" dirty="0"/>
              <a:t>the numbers of rows affected by the execution of the SQL statement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rgbClr val="FF0000"/>
                </a:solidFill>
              </a:rPr>
              <a:t>ResultSet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executeQuery</a:t>
            </a:r>
            <a:r>
              <a:rPr lang="en-US" sz="1800" b="1" dirty="0">
                <a:solidFill>
                  <a:srgbClr val="FF0000"/>
                </a:solidFill>
              </a:rPr>
              <a:t>(String SQL)</a:t>
            </a:r>
            <a:r>
              <a:rPr lang="en-US" sz="1800" dirty="0">
                <a:solidFill>
                  <a:srgbClr val="FF0000"/>
                </a:solidFill>
              </a:rPr>
              <a:t> 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Returns a </a:t>
            </a:r>
            <a:r>
              <a:rPr lang="en-US" sz="1800" dirty="0" err="1"/>
              <a:t>ResultSet</a:t>
            </a:r>
            <a:r>
              <a:rPr lang="en-US" sz="1800" dirty="0"/>
              <a:t> </a:t>
            </a:r>
            <a:r>
              <a:rPr lang="en-US" sz="1800" dirty="0" smtClean="0"/>
              <a:t>object.</a:t>
            </a:r>
            <a:endParaRPr lang="en-US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5460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24724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PreparedStatement(1)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xfrm>
            <a:off x="652990" y="1634067"/>
            <a:ext cx="7704139" cy="46901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/>
              <a:t>This interface extends the Statement interface and </a:t>
            </a:r>
            <a:r>
              <a:rPr lang="en-US" sz="1800" dirty="0"/>
              <a:t>gives you the flexibility of supplying arguments dynamically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ro-RO" sz="1800" dirty="0" smtClean="0"/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 String SQL = "Update </a:t>
            </a:r>
            <a:r>
              <a:rPr lang="en-US" sz="1800" b="1" dirty="0" err="1">
                <a:solidFill>
                  <a:schemeClr val="tx2"/>
                </a:solidFill>
              </a:rPr>
              <a:t>table_name</a:t>
            </a:r>
            <a:r>
              <a:rPr lang="en-US" sz="1800" b="1" dirty="0">
                <a:solidFill>
                  <a:schemeClr val="tx2"/>
                </a:solidFill>
              </a:rPr>
              <a:t> SET column1 = ?  WHERE column2 = ?";</a:t>
            </a:r>
            <a:endParaRPr lang="en-US" sz="1800" dirty="0"/>
          </a:p>
          <a:p>
            <a:pPr>
              <a:spcBef>
                <a:spcPts val="0"/>
              </a:spcBef>
            </a:pPr>
            <a:endParaRPr lang="ro-RO" sz="1800" b="1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tx2"/>
                </a:solidFill>
              </a:rPr>
              <a:t>try </a:t>
            </a:r>
            <a:r>
              <a:rPr lang="ro-RO" sz="1800" b="1" dirty="0" smtClean="0">
                <a:solidFill>
                  <a:schemeClr val="tx2"/>
                </a:solidFill>
              </a:rPr>
              <a:t>(</a:t>
            </a:r>
            <a:r>
              <a:rPr lang="en-US" sz="1800" b="1" dirty="0" err="1">
                <a:solidFill>
                  <a:schemeClr val="tx2"/>
                </a:solidFill>
              </a:rPr>
              <a:t>PreparedStatement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pstmt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ro-RO" sz="1800" b="1" dirty="0" smtClean="0">
                <a:solidFill>
                  <a:schemeClr val="tx2"/>
                </a:solidFill>
              </a:rPr>
              <a:t> = </a:t>
            </a:r>
          </a:p>
          <a:p>
            <a:pPr>
              <a:spcBef>
                <a:spcPts val="0"/>
              </a:spcBef>
            </a:pPr>
            <a:r>
              <a:rPr lang="ro-RO" sz="1800" b="1" dirty="0">
                <a:solidFill>
                  <a:schemeClr val="tx2"/>
                </a:solidFill>
              </a:rPr>
              <a:t>	</a:t>
            </a:r>
            <a:r>
              <a:rPr lang="ro-RO" sz="1800" b="1" dirty="0" smtClean="0">
                <a:solidFill>
                  <a:schemeClr val="tx2"/>
                </a:solidFill>
              </a:rPr>
              <a:t>				</a:t>
            </a:r>
            <a:r>
              <a:rPr lang="en-US" sz="1800" b="1" dirty="0" err="1" smtClean="0">
                <a:solidFill>
                  <a:schemeClr val="tx2"/>
                </a:solidFill>
              </a:rPr>
              <a:t>conn.prepareStatement</a:t>
            </a:r>
            <a:r>
              <a:rPr lang="en-US" sz="1800" b="1" dirty="0" smtClean="0">
                <a:solidFill>
                  <a:schemeClr val="tx2"/>
                </a:solidFill>
              </a:rPr>
              <a:t>(SQL)</a:t>
            </a:r>
            <a:r>
              <a:rPr lang="ro-RO" sz="1800" b="1" dirty="0" smtClean="0">
                <a:solidFill>
                  <a:schemeClr val="tx2"/>
                </a:solidFill>
              </a:rPr>
              <a:t>)</a:t>
            </a:r>
            <a:r>
              <a:rPr lang="en-US" sz="1800" b="1" dirty="0" smtClean="0">
                <a:solidFill>
                  <a:schemeClr val="tx2"/>
                </a:solidFill>
              </a:rPr>
              <a:t>{</a:t>
            </a:r>
            <a:endParaRPr lang="en-US" sz="18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tx2"/>
                </a:solidFill>
              </a:rPr>
              <a:t>. </a:t>
            </a:r>
            <a:r>
              <a:rPr lang="en-US" sz="1800" b="1" dirty="0">
                <a:solidFill>
                  <a:schemeClr val="tx2"/>
                </a:solidFill>
              </a:rPr>
              <a:t>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catch (</a:t>
            </a:r>
            <a:r>
              <a:rPr lang="en-US" sz="1800" b="1" dirty="0" err="1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 e)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tx2"/>
                </a:solidFill>
              </a:rPr>
              <a:t>}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6158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24724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PreparedStatement(2)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All parameters in JDBC are represented by the </a:t>
            </a:r>
            <a:r>
              <a:rPr lang="en-US" sz="1800" b="1" dirty="0">
                <a:solidFill>
                  <a:schemeClr val="tx2"/>
                </a:solidFill>
              </a:rPr>
              <a:t>?</a:t>
            </a:r>
            <a:r>
              <a:rPr lang="en-US" sz="1800" dirty="0"/>
              <a:t> symbol, which is known as the parameter marker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smtClean="0"/>
              <a:t>You </a:t>
            </a:r>
            <a:r>
              <a:rPr lang="en-US" sz="1800" dirty="0"/>
              <a:t>must supply values for every parameter before executing the SQL statement</a:t>
            </a:r>
            <a:r>
              <a:rPr lang="en-US" sz="1800" dirty="0" smtClean="0"/>
              <a:t>. </a:t>
            </a:r>
            <a:endParaRPr lang="en-US" sz="1800" dirty="0"/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/>
              <a:t>The </a:t>
            </a:r>
            <a:r>
              <a:rPr lang="en-US" sz="1800" b="1" dirty="0" err="1">
                <a:solidFill>
                  <a:schemeClr val="tx2"/>
                </a:solidFill>
              </a:rPr>
              <a:t>setXXX</a:t>
            </a:r>
            <a:r>
              <a:rPr lang="en-US" sz="1800" b="1" dirty="0">
                <a:solidFill>
                  <a:schemeClr val="tx2"/>
                </a:solidFill>
              </a:rPr>
              <a:t>()</a:t>
            </a:r>
            <a:r>
              <a:rPr lang="en-US" sz="1800" dirty="0"/>
              <a:t> methods bind values to the parameters, where </a:t>
            </a:r>
            <a:r>
              <a:rPr lang="en-US" sz="1800" b="1" dirty="0">
                <a:solidFill>
                  <a:schemeClr val="tx2"/>
                </a:solidFill>
              </a:rPr>
              <a:t>XXX</a:t>
            </a:r>
            <a:r>
              <a:rPr lang="en-US" sz="1800" dirty="0"/>
              <a:t> represents the Java data type of the value you wish to bind to the input parameter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b="1" dirty="0" err="1" smtClean="0">
                <a:solidFill>
                  <a:schemeClr val="tx2"/>
                </a:solidFill>
              </a:rPr>
              <a:t>pstmt.setString</a:t>
            </a:r>
            <a:r>
              <a:rPr lang="en-US" sz="1800" b="1" dirty="0" smtClean="0">
                <a:solidFill>
                  <a:schemeClr val="tx2"/>
                </a:solidFill>
              </a:rPr>
              <a:t>(</a:t>
            </a:r>
            <a:r>
              <a:rPr lang="en-US" sz="1800" b="1" dirty="0" err="1" smtClean="0">
                <a:solidFill>
                  <a:schemeClr val="tx2"/>
                </a:solidFill>
              </a:rPr>
              <a:t>parameter_number,parameter_value</a:t>
            </a:r>
            <a:r>
              <a:rPr lang="en-US" sz="1800" b="1" dirty="0" smtClean="0">
                <a:solidFill>
                  <a:schemeClr val="tx2"/>
                </a:solidFill>
              </a:rPr>
              <a:t>);</a:t>
            </a:r>
            <a:endParaRPr lang="ro-RO" sz="1800" b="1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endParaRPr lang="ro-RO" sz="1800" b="1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r>
              <a:rPr lang="ro-RO" sz="1800" b="1" dirty="0" smtClean="0">
                <a:solidFill>
                  <a:schemeClr val="tx2"/>
                </a:solidFill>
              </a:rPr>
              <a:t>Ex: pstmt.setString(1, ”Gary”)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/>
              <a:t>All of the Statement object's methods for interacting with the </a:t>
            </a:r>
            <a:r>
              <a:rPr lang="en-US" sz="1800" dirty="0" smtClean="0"/>
              <a:t>database also </a:t>
            </a:r>
            <a:r>
              <a:rPr lang="en-US" sz="1800" dirty="0"/>
              <a:t>work with the </a:t>
            </a:r>
            <a:r>
              <a:rPr lang="en-US" sz="1800" dirty="0" err="1"/>
              <a:t>PreparedStatement</a:t>
            </a:r>
            <a:r>
              <a:rPr lang="en-US" sz="1800" dirty="0"/>
              <a:t> object.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1568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77352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CallableStatement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en-US" sz="1800" dirty="0"/>
          </a:p>
          <a:p>
            <a:pPr algn="l">
              <a:spcBef>
                <a:spcPts val="0"/>
              </a:spcBef>
            </a:pPr>
            <a:r>
              <a:rPr lang="en-US" sz="1800" dirty="0" err="1" smtClean="0"/>
              <a:t>CallableStatement</a:t>
            </a:r>
            <a:r>
              <a:rPr lang="en-US" sz="1800" dirty="0" smtClean="0"/>
              <a:t> object would </a:t>
            </a:r>
            <a:r>
              <a:rPr lang="en-US" sz="1800" dirty="0"/>
              <a:t>be used to execute a call to a database stored procedure.</a:t>
            </a: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String SQL = "{call </a:t>
            </a:r>
            <a:r>
              <a:rPr lang="en-US" sz="1800" b="1" dirty="0" err="1">
                <a:solidFill>
                  <a:srgbClr val="FF0000"/>
                </a:solidFill>
              </a:rPr>
              <a:t>getEmpName</a:t>
            </a:r>
            <a:r>
              <a:rPr lang="en-US" sz="1800" b="1" dirty="0">
                <a:solidFill>
                  <a:srgbClr val="FF0000"/>
                </a:solidFill>
              </a:rPr>
              <a:t> (?, ?)}";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</a:rPr>
              <a:t>try </a:t>
            </a:r>
            <a:r>
              <a:rPr lang="ro-RO" sz="1800" b="1" dirty="0" smtClean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CallableStatement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cstmt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ro-RO" sz="1800" b="1" dirty="0" smtClean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conn.prepareCall</a:t>
            </a:r>
            <a:r>
              <a:rPr lang="en-US" sz="1800" b="1" dirty="0">
                <a:solidFill>
                  <a:srgbClr val="FF0000"/>
                </a:solidFill>
              </a:rPr>
              <a:t> (SQL</a:t>
            </a:r>
            <a:r>
              <a:rPr lang="en-US" sz="1800" b="1" dirty="0" smtClean="0">
                <a:solidFill>
                  <a:srgbClr val="FF0000"/>
                </a:solidFill>
              </a:rPr>
              <a:t>)</a:t>
            </a:r>
            <a:r>
              <a:rPr lang="ro-RO" sz="1800" b="1" dirty="0" smtClean="0">
                <a:solidFill>
                  <a:srgbClr val="FF0000"/>
                </a:solidFill>
              </a:rPr>
              <a:t>)</a:t>
            </a:r>
            <a:r>
              <a:rPr lang="en-US" sz="1800" b="1" dirty="0" smtClean="0">
                <a:solidFill>
                  <a:srgbClr val="FF0000"/>
                </a:solidFill>
              </a:rPr>
              <a:t>{</a:t>
            </a: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ro-RO" sz="1800" b="1" dirty="0">
                <a:solidFill>
                  <a:srgbClr val="FF0000"/>
                </a:solidFill>
              </a:rPr>
              <a:t>	</a:t>
            </a:r>
            <a:r>
              <a:rPr lang="en-US" sz="1800" b="1" dirty="0" smtClean="0">
                <a:solidFill>
                  <a:srgbClr val="FF0000"/>
                </a:solidFill>
              </a:rPr>
              <a:t>. </a:t>
            </a:r>
            <a:r>
              <a:rPr lang="en-US" sz="1800" b="1" dirty="0">
                <a:solidFill>
                  <a:srgbClr val="FF0000"/>
                </a:solidFill>
              </a:rPr>
              <a:t>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catch (</a:t>
            </a:r>
            <a:r>
              <a:rPr lang="en-US" sz="1800" b="1" dirty="0" err="1">
                <a:solidFill>
                  <a:srgbClr val="FF0000"/>
                </a:solidFill>
              </a:rPr>
              <a:t>SQLException</a:t>
            </a:r>
            <a:r>
              <a:rPr lang="en-US" sz="1800" b="1" dirty="0">
                <a:solidFill>
                  <a:srgbClr val="FF0000"/>
                </a:solidFill>
              </a:rPr>
              <a:t> e)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</a:t>
            </a:r>
            <a:r>
              <a:rPr lang="ro-RO" sz="1800" b="1" dirty="0" smtClean="0">
                <a:solidFill>
                  <a:srgbClr val="FF0000"/>
                </a:solidFill>
              </a:rPr>
              <a:t>	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. . .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</a:rPr>
              <a:t>}</a:t>
            </a: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1814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161675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Outline(2)</a:t>
            </a:r>
            <a:endParaRPr lang="en" sz="2300" dirty="0"/>
          </a:p>
        </p:txBody>
      </p:sp>
      <p:sp>
        <p:nvSpPr>
          <p:cNvPr id="96" name="Shape 9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dirty="0"/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>
                <a:solidFill>
                  <a:schemeClr val="tx2"/>
                </a:solidFill>
              </a:rPr>
              <a:t>8</a:t>
            </a:r>
            <a:r>
              <a:rPr lang="en" sz="2400" dirty="0" smtClean="0">
                <a:solidFill>
                  <a:schemeClr val="tx2"/>
                </a:solidFill>
              </a:rPr>
              <a:t>.</a:t>
            </a:r>
            <a:r>
              <a:rPr lang="en" sz="2400" b="1" dirty="0" smtClean="0">
                <a:solidFill>
                  <a:schemeClr val="tx2"/>
                </a:solidFill>
              </a:rPr>
              <a:t>   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 Set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>
                <a:solidFill>
                  <a:schemeClr val="tx2"/>
                </a:solidFill>
              </a:rPr>
              <a:t>9</a:t>
            </a:r>
            <a:r>
              <a:rPr lang="en" sz="2400" dirty="0" smtClean="0">
                <a:solidFill>
                  <a:schemeClr val="tx2"/>
                </a:solidFill>
              </a:rPr>
              <a:t>.   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types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 smtClean="0">
                <a:solidFill>
                  <a:schemeClr val="tx2"/>
                </a:solidFill>
              </a:rPr>
              <a:t>10. 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Transactions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 smtClean="0">
                <a:solidFill>
                  <a:schemeClr val="tx2"/>
                </a:solidFill>
              </a:rPr>
              <a:t>11.  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Exceptions Handling</a:t>
            </a:r>
          </a:p>
          <a:p>
            <a:pPr marL="533400" lvl="0" indent="-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AutoNum type="arabicPeriod" startAt="12"/>
            </a:pP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JDBC best practices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b="1" dirty="0">
              <a:solidFill>
                <a:schemeClr val="tx2"/>
              </a:solidFill>
            </a:endParaRP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r>
              <a:rPr lang="en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10828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ResultSet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227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50" y="766826"/>
            <a:ext cx="1649800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ResultSet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smtClean="0"/>
              <a:t>The </a:t>
            </a:r>
            <a:r>
              <a:rPr lang="en-US" sz="1800" dirty="0"/>
              <a:t>SQL statements that read data from a database query return the data in a result set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/>
              <a:t>The </a:t>
            </a:r>
            <a:r>
              <a:rPr lang="en-US" sz="1800" b="1" i="1" dirty="0" err="1" smtClean="0"/>
              <a:t>java.sql.ResultSet</a:t>
            </a:r>
            <a:r>
              <a:rPr lang="en-US" sz="1800" dirty="0"/>
              <a:t> interface represents the result set of a database query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A </a:t>
            </a:r>
            <a:r>
              <a:rPr lang="en-US" sz="1800" b="1" dirty="0" err="1"/>
              <a:t>ResultSet</a:t>
            </a:r>
            <a:r>
              <a:rPr lang="en-US" sz="1800" dirty="0"/>
              <a:t> object maintains a cursor that points to the current row in the result set. The term "result set" refers to the row and column data contained in a </a:t>
            </a:r>
            <a:r>
              <a:rPr lang="en-US" sz="1800" dirty="0" err="1"/>
              <a:t>ResultSet</a:t>
            </a:r>
            <a:r>
              <a:rPr lang="en-US" sz="1800" dirty="0"/>
              <a:t> object.</a:t>
            </a: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5819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412499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Navigating a ResultSet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There </a:t>
            </a:r>
            <a:r>
              <a:rPr lang="en-US" sz="1800" dirty="0"/>
              <a:t>are several methods in the </a:t>
            </a:r>
            <a:r>
              <a:rPr lang="en-US" sz="1800" dirty="0" err="1"/>
              <a:t>ResultSet</a:t>
            </a:r>
            <a:r>
              <a:rPr lang="en-US" sz="1800" dirty="0"/>
              <a:t> interface that involve moving the </a:t>
            </a:r>
            <a:r>
              <a:rPr lang="en-US" sz="1800" dirty="0" smtClean="0"/>
              <a:t>cursor, including: 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</a:rPr>
              <a:t>boolean</a:t>
            </a:r>
            <a:r>
              <a:rPr lang="en-US" sz="1800" b="1" dirty="0">
                <a:solidFill>
                  <a:schemeClr val="tx2"/>
                </a:solidFill>
              </a:rPr>
              <a:t> first() throws </a:t>
            </a:r>
            <a:r>
              <a:rPr lang="en-US" sz="1800" b="1" dirty="0" err="1" smtClean="0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 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dirty="0" err="1" smtClean="0">
                <a:solidFill>
                  <a:schemeClr val="tx2"/>
                </a:solidFill>
              </a:rPr>
              <a:t>boolean</a:t>
            </a:r>
            <a:r>
              <a:rPr lang="en-US" sz="1800" b="1" dirty="0" smtClean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last() throws </a:t>
            </a:r>
            <a:r>
              <a:rPr lang="en-US" sz="1800" b="1" dirty="0" err="1" smtClean="0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 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</a:rPr>
              <a:t>boolean</a:t>
            </a:r>
            <a:r>
              <a:rPr lang="en-US" sz="1800" b="1" dirty="0">
                <a:solidFill>
                  <a:schemeClr val="tx2"/>
                </a:solidFill>
              </a:rPr>
              <a:t> absolute(</a:t>
            </a:r>
            <a:r>
              <a:rPr lang="en-US" sz="1800" b="1" dirty="0" err="1">
                <a:solidFill>
                  <a:schemeClr val="tx2"/>
                </a:solidFill>
              </a:rPr>
              <a:t>int</a:t>
            </a:r>
            <a:r>
              <a:rPr lang="en-US" sz="1800" b="1" dirty="0">
                <a:solidFill>
                  <a:schemeClr val="tx2"/>
                </a:solidFill>
              </a:rPr>
              <a:t> row) throws </a:t>
            </a:r>
            <a:r>
              <a:rPr lang="en-US" sz="1800" b="1" dirty="0" err="1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 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</a:rPr>
              <a:t>boolean</a:t>
            </a:r>
            <a:r>
              <a:rPr lang="en-US" sz="1800" b="1" dirty="0">
                <a:solidFill>
                  <a:schemeClr val="tx2"/>
                </a:solidFill>
              </a:rPr>
              <a:t> relative(</a:t>
            </a:r>
            <a:r>
              <a:rPr lang="en-US" sz="1800" b="1" dirty="0" err="1">
                <a:solidFill>
                  <a:schemeClr val="tx2"/>
                </a:solidFill>
              </a:rPr>
              <a:t>int</a:t>
            </a:r>
            <a:r>
              <a:rPr lang="en-US" sz="1800" b="1" dirty="0">
                <a:solidFill>
                  <a:schemeClr val="tx2"/>
                </a:solidFill>
              </a:rPr>
              <a:t> row) throws </a:t>
            </a:r>
            <a:r>
              <a:rPr lang="en-US" sz="1800" b="1" dirty="0" err="1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 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</a:rPr>
              <a:t>boolean</a:t>
            </a:r>
            <a:r>
              <a:rPr lang="en-US" sz="1800" b="1" dirty="0">
                <a:solidFill>
                  <a:schemeClr val="tx2"/>
                </a:solidFill>
              </a:rPr>
              <a:t> previous() throws </a:t>
            </a:r>
            <a:r>
              <a:rPr lang="en-US" sz="1800" b="1" dirty="0" err="1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 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</a:rPr>
              <a:t>boolean</a:t>
            </a:r>
            <a:r>
              <a:rPr lang="en-US" sz="1800" b="1" dirty="0">
                <a:solidFill>
                  <a:schemeClr val="tx2"/>
                </a:solidFill>
              </a:rPr>
              <a:t> next() throws </a:t>
            </a:r>
            <a:r>
              <a:rPr lang="en-US" sz="1800" b="1" dirty="0" err="1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 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</a:rPr>
              <a:t>int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getRow</a:t>
            </a:r>
            <a:r>
              <a:rPr lang="en-US" sz="1800" b="1" dirty="0">
                <a:solidFill>
                  <a:schemeClr val="tx2"/>
                </a:solidFill>
              </a:rPr>
              <a:t>() throws </a:t>
            </a:r>
            <a:r>
              <a:rPr lang="en-US" sz="1800" b="1" dirty="0" err="1">
                <a:solidFill>
                  <a:schemeClr val="tx2"/>
                </a:solidFill>
              </a:rPr>
              <a:t>SQLException</a:t>
            </a:r>
            <a:r>
              <a:rPr lang="en-US" sz="1800" b="1" dirty="0"/>
              <a:t> </a:t>
            </a:r>
            <a:endParaRPr lang="en-US" sz="1800" dirty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03215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50" y="766826"/>
            <a:ext cx="303792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Viewing a ResultSet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There is a get method for each of the possible data types, and each get method has two </a:t>
            </a:r>
            <a:r>
              <a:rPr lang="en-US" sz="1800" dirty="0" smtClean="0"/>
              <a:t>versions: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0000"/>
                </a:solidFill>
              </a:rPr>
              <a:t>public 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getInt</a:t>
            </a:r>
            <a:r>
              <a:rPr lang="en-US" sz="1800" b="1" dirty="0">
                <a:solidFill>
                  <a:srgbClr val="FF0000"/>
                </a:solidFill>
              </a:rPr>
              <a:t>(String </a:t>
            </a:r>
            <a:r>
              <a:rPr lang="en-US" sz="1800" b="1" dirty="0" err="1">
                <a:solidFill>
                  <a:srgbClr val="FF0000"/>
                </a:solidFill>
              </a:rPr>
              <a:t>columnName</a:t>
            </a:r>
            <a:r>
              <a:rPr lang="en-US" sz="1800" b="1" dirty="0">
                <a:solidFill>
                  <a:srgbClr val="FF0000"/>
                </a:solidFill>
              </a:rPr>
              <a:t>) throws </a:t>
            </a:r>
            <a:r>
              <a:rPr lang="en-US" sz="1800" b="1" dirty="0" err="1" smtClean="0">
                <a:solidFill>
                  <a:srgbClr val="FF0000"/>
                </a:solidFill>
              </a:rPr>
              <a:t>SQLException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Returns the </a:t>
            </a:r>
            <a:r>
              <a:rPr lang="en-US" sz="1800" dirty="0" err="1"/>
              <a:t>int</a:t>
            </a:r>
            <a:r>
              <a:rPr lang="en-US" sz="1800" dirty="0"/>
              <a:t> in the current row in the column named </a:t>
            </a:r>
            <a:r>
              <a:rPr lang="en-US" sz="1800" dirty="0" err="1" smtClean="0"/>
              <a:t>columnName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0000"/>
                </a:solidFill>
              </a:rPr>
              <a:t>public 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getInt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columnIndex</a:t>
            </a:r>
            <a:r>
              <a:rPr lang="en-US" sz="1800" b="1" dirty="0">
                <a:solidFill>
                  <a:srgbClr val="FF0000"/>
                </a:solidFill>
              </a:rPr>
              <a:t>) throws </a:t>
            </a:r>
            <a:r>
              <a:rPr lang="en-US" sz="1800" b="1" dirty="0" err="1" smtClean="0">
                <a:solidFill>
                  <a:srgbClr val="FF0000"/>
                </a:solidFill>
              </a:rPr>
              <a:t>SQLException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Returns the </a:t>
            </a:r>
            <a:r>
              <a:rPr lang="en-US" sz="1800" dirty="0" err="1"/>
              <a:t>int</a:t>
            </a:r>
            <a:r>
              <a:rPr lang="en-US" sz="1800" dirty="0"/>
              <a:t> in the current row in the specified column index. 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9820964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48961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Updating a ResultSet(1)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800" dirty="0" smtClean="0"/>
              <a:t>As </a:t>
            </a:r>
            <a:r>
              <a:rPr lang="en-US" sz="1800" dirty="0"/>
              <a:t>with the get methods, there are two update methods for each data type</a:t>
            </a:r>
            <a:r>
              <a:rPr lang="en-US" sz="1800" dirty="0" smtClean="0"/>
              <a:t>:</a:t>
            </a:r>
          </a:p>
          <a:p>
            <a:endParaRPr lang="en-US" sz="1800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0000"/>
                </a:solidFill>
              </a:rPr>
              <a:t>public void </a:t>
            </a:r>
            <a:r>
              <a:rPr lang="en-US" sz="1800" b="1" dirty="0" err="1">
                <a:solidFill>
                  <a:srgbClr val="FF0000"/>
                </a:solidFill>
              </a:rPr>
              <a:t>updateString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columnIndex</a:t>
            </a:r>
            <a:r>
              <a:rPr lang="en-US" sz="1800" b="1" dirty="0">
                <a:solidFill>
                  <a:srgbClr val="FF0000"/>
                </a:solidFill>
              </a:rPr>
              <a:t>, String s) throws </a:t>
            </a:r>
            <a:r>
              <a:rPr lang="en-US" sz="1800" b="1" dirty="0" err="1" smtClean="0">
                <a:solidFill>
                  <a:srgbClr val="FF0000"/>
                </a:solidFill>
              </a:rPr>
              <a:t>SQLException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buClr>
                <a:schemeClr val="tx2"/>
              </a:buClr>
            </a:pPr>
            <a:r>
              <a:rPr lang="en-US" sz="1800" dirty="0"/>
              <a:t>Changes the String in the specified column to the value of s</a:t>
            </a:r>
            <a:r>
              <a:rPr lang="en-US" sz="1800" dirty="0" smtClean="0"/>
              <a:t>.</a:t>
            </a:r>
          </a:p>
          <a:p>
            <a:pPr>
              <a:buClr>
                <a:schemeClr val="tx2"/>
              </a:buClr>
            </a:pPr>
            <a:endParaRPr lang="en-US" sz="18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0000"/>
                </a:solidFill>
              </a:rPr>
              <a:t>public void </a:t>
            </a:r>
            <a:r>
              <a:rPr lang="en-US" sz="1800" b="1" dirty="0" err="1">
                <a:solidFill>
                  <a:srgbClr val="FF0000"/>
                </a:solidFill>
              </a:rPr>
              <a:t>updateString</a:t>
            </a:r>
            <a:r>
              <a:rPr lang="en-US" sz="1800" b="1" dirty="0">
                <a:solidFill>
                  <a:srgbClr val="FF0000"/>
                </a:solidFill>
              </a:rPr>
              <a:t>(String </a:t>
            </a:r>
            <a:r>
              <a:rPr lang="en-US" sz="1800" b="1" dirty="0" err="1">
                <a:solidFill>
                  <a:srgbClr val="FF0000"/>
                </a:solidFill>
              </a:rPr>
              <a:t>columnName</a:t>
            </a:r>
            <a:r>
              <a:rPr lang="en-US" sz="1800" b="1" dirty="0">
                <a:solidFill>
                  <a:srgbClr val="FF0000"/>
                </a:solidFill>
              </a:rPr>
              <a:t>, String s) throws </a:t>
            </a:r>
            <a:r>
              <a:rPr lang="en-US" sz="1800" b="1" dirty="0" err="1" smtClean="0">
                <a:solidFill>
                  <a:srgbClr val="FF0000"/>
                </a:solidFill>
              </a:rPr>
              <a:t>SQLException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buClr>
                <a:schemeClr val="tx2"/>
              </a:buClr>
            </a:pPr>
            <a:r>
              <a:rPr lang="en-US" sz="1800" dirty="0"/>
              <a:t>Similar to the previous method, except that the column is specified by its name instead of its index.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319190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48961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Updating a ResultSet(2)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Updating </a:t>
            </a:r>
            <a:r>
              <a:rPr lang="en-US" sz="1800" dirty="0"/>
              <a:t>a row in the result set changes the columns of the current row in the </a:t>
            </a:r>
            <a:r>
              <a:rPr lang="en-US" sz="1800" dirty="0" err="1"/>
              <a:t>ResultSet</a:t>
            </a:r>
            <a:r>
              <a:rPr lang="en-US" sz="1800" dirty="0"/>
              <a:t> object, but not in the underlying database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To </a:t>
            </a:r>
            <a:r>
              <a:rPr lang="en-US" sz="1800" dirty="0"/>
              <a:t>update your changes to the row in the database, you need to invoke one of the following </a:t>
            </a:r>
            <a:r>
              <a:rPr lang="en-US" sz="1800" dirty="0" smtClean="0"/>
              <a:t>methods: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void </a:t>
            </a:r>
            <a:r>
              <a:rPr lang="en-US" sz="1800" b="1" dirty="0" err="1">
                <a:solidFill>
                  <a:schemeClr val="tx2"/>
                </a:solidFill>
              </a:rPr>
              <a:t>updateRow</a:t>
            </a:r>
            <a:r>
              <a:rPr lang="en-US" sz="1800" b="1" dirty="0" smtClean="0">
                <a:solidFill>
                  <a:schemeClr val="tx2"/>
                </a:solidFill>
              </a:rPr>
              <a:t>()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void </a:t>
            </a:r>
            <a:r>
              <a:rPr lang="en-US" sz="1800" b="1" dirty="0" err="1">
                <a:solidFill>
                  <a:schemeClr val="tx2"/>
                </a:solidFill>
              </a:rPr>
              <a:t>deleteRow</a:t>
            </a:r>
            <a:r>
              <a:rPr lang="en-US" sz="1800" b="1" dirty="0" smtClean="0">
                <a:solidFill>
                  <a:schemeClr val="tx2"/>
                </a:solidFill>
              </a:rPr>
              <a:t>()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void </a:t>
            </a:r>
            <a:r>
              <a:rPr lang="en-US" sz="1800" b="1" dirty="0" err="1">
                <a:solidFill>
                  <a:schemeClr val="tx2"/>
                </a:solidFill>
              </a:rPr>
              <a:t>refreshRow</a:t>
            </a:r>
            <a:r>
              <a:rPr lang="en-US" sz="1800" b="1" dirty="0" smtClean="0">
                <a:solidFill>
                  <a:schemeClr val="tx2"/>
                </a:solidFill>
              </a:rPr>
              <a:t>()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void </a:t>
            </a:r>
            <a:r>
              <a:rPr lang="en-US" sz="1800" b="1" dirty="0" err="1">
                <a:solidFill>
                  <a:schemeClr val="tx2"/>
                </a:solidFill>
              </a:rPr>
              <a:t>cancelRowUpdates</a:t>
            </a:r>
            <a:r>
              <a:rPr lang="en-US" sz="1800" b="1" dirty="0" smtClean="0">
                <a:solidFill>
                  <a:schemeClr val="tx2"/>
                </a:solidFill>
              </a:rPr>
              <a:t>()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void </a:t>
            </a:r>
            <a:r>
              <a:rPr lang="en-US" sz="1800" b="1" dirty="0" err="1">
                <a:solidFill>
                  <a:schemeClr val="tx2"/>
                </a:solidFill>
              </a:rPr>
              <a:t>insertRow</a:t>
            </a:r>
            <a:r>
              <a:rPr lang="en-US" sz="1800" b="1" dirty="0">
                <a:solidFill>
                  <a:schemeClr val="tx2"/>
                </a:solidFill>
              </a:rPr>
              <a:t>()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2219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types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2049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090475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Data types(1)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The </a:t>
            </a:r>
            <a:r>
              <a:rPr lang="en-US" sz="1800" dirty="0"/>
              <a:t>JDBC driver converts the Java data type to the appropriate JDBC type before sending it to the database. 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It </a:t>
            </a:r>
            <a:r>
              <a:rPr lang="en-US" sz="1800" dirty="0"/>
              <a:t>uses a default mapping for most data types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For example, a Java </a:t>
            </a:r>
            <a:r>
              <a:rPr lang="en-US" sz="1800" dirty="0" err="1">
                <a:solidFill>
                  <a:schemeClr val="tx2"/>
                </a:solidFill>
              </a:rPr>
              <a:t>int</a:t>
            </a:r>
            <a:r>
              <a:rPr lang="en-US" sz="1800" dirty="0"/>
              <a:t> is converted to an </a:t>
            </a:r>
            <a:r>
              <a:rPr lang="en-US" sz="1800" dirty="0">
                <a:solidFill>
                  <a:schemeClr val="tx2"/>
                </a:solidFill>
              </a:rPr>
              <a:t>SQL INTEGER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Default </a:t>
            </a:r>
            <a:r>
              <a:rPr lang="en-US" sz="1800" dirty="0"/>
              <a:t>mappings were created to provide consistency between drivers.</a:t>
            </a:r>
          </a:p>
        </p:txBody>
      </p:sp>
    </p:spTree>
    <p:extLst>
      <p:ext uri="{BB962C8B-B14F-4D97-AF65-F5344CB8AC3E}">
        <p14:creationId xmlns:p14="http://schemas.microsoft.com/office/powerpoint/2010/main" val="22787165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090475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Data types(2)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86" y="1600199"/>
            <a:ext cx="4631972" cy="47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269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Transactions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JDBC?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2465049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Transactions(1)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Transactions </a:t>
            </a:r>
            <a:r>
              <a:rPr lang="en-US" sz="1800" dirty="0"/>
              <a:t>enable you to control if, and when, changes are applied to the database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It </a:t>
            </a:r>
            <a:r>
              <a:rPr lang="en-US" sz="1800" dirty="0"/>
              <a:t>treats a single SQL statement or a group of SQL statements as one logical unit, and if any statement fails, the whole transaction fails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131776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2465049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Transactions(2)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To </a:t>
            </a:r>
            <a:r>
              <a:rPr lang="en-US" sz="1800" dirty="0"/>
              <a:t>enable manual- transaction support instead of the </a:t>
            </a:r>
            <a:r>
              <a:rPr lang="en-US" sz="1800" i="1" dirty="0"/>
              <a:t>auto-commit</a:t>
            </a:r>
            <a:r>
              <a:rPr lang="en-US" sz="1800" dirty="0"/>
              <a:t> mode that the JDBC driver uses by default, use the Connection object's </a:t>
            </a:r>
            <a:r>
              <a:rPr lang="en-US" sz="1800" b="1" dirty="0" err="1">
                <a:solidFill>
                  <a:schemeClr val="tx2"/>
                </a:solidFill>
              </a:rPr>
              <a:t>setAutoCommit</a:t>
            </a:r>
            <a:r>
              <a:rPr lang="en-US" sz="1800" b="1" dirty="0">
                <a:solidFill>
                  <a:schemeClr val="tx2"/>
                </a:solidFill>
              </a:rPr>
              <a:t>()</a:t>
            </a:r>
            <a:r>
              <a:rPr lang="en-US" sz="1800" dirty="0"/>
              <a:t> method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 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/>
              <a:t> </a:t>
            </a:r>
            <a:r>
              <a:rPr lang="en-US" sz="1800" b="1" dirty="0" err="1" smtClean="0">
                <a:solidFill>
                  <a:schemeClr val="tx2"/>
                </a:solidFill>
              </a:rPr>
              <a:t>con.setAutoCommit</a:t>
            </a:r>
            <a:r>
              <a:rPr lang="en-US" sz="1800" b="1" dirty="0" smtClean="0">
                <a:solidFill>
                  <a:schemeClr val="tx2"/>
                </a:solidFill>
              </a:rPr>
              <a:t>(false);</a:t>
            </a:r>
            <a:endParaRPr lang="en-US" sz="18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849728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026910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Commit &amp; Rollback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Once </a:t>
            </a:r>
            <a:r>
              <a:rPr lang="en-US" sz="1800" dirty="0"/>
              <a:t>you are done with your changes and you want to commit the changes then call </a:t>
            </a:r>
            <a:r>
              <a:rPr lang="en-US" sz="1800" b="1" dirty="0">
                <a:solidFill>
                  <a:schemeClr val="tx2"/>
                </a:solidFill>
              </a:rPr>
              <a:t>commit()</a:t>
            </a:r>
            <a:r>
              <a:rPr lang="en-US" sz="1800" dirty="0"/>
              <a:t> method on connection object as follows</a:t>
            </a:r>
            <a:r>
              <a:rPr lang="en-US" sz="1800" dirty="0" smtClean="0"/>
              <a:t>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err="1" smtClean="0">
                <a:solidFill>
                  <a:schemeClr val="tx2"/>
                </a:solidFill>
              </a:rPr>
              <a:t>con.commit</a:t>
            </a:r>
            <a:r>
              <a:rPr lang="en-US" sz="1800" b="1" dirty="0">
                <a:solidFill>
                  <a:schemeClr val="tx2"/>
                </a:solidFill>
              </a:rPr>
              <a:t>( </a:t>
            </a:r>
            <a:r>
              <a:rPr lang="en-US" sz="1800" b="1" dirty="0" smtClean="0">
                <a:solidFill>
                  <a:schemeClr val="tx2"/>
                </a:solidFill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Otherwise, to roll back updates to the database made using the Connection named conn, use the following code</a:t>
            </a:r>
            <a:r>
              <a:rPr lang="en-US" sz="1800" dirty="0" smtClean="0"/>
              <a:t>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err="1">
                <a:solidFill>
                  <a:schemeClr val="tx2"/>
                </a:solidFill>
              </a:rPr>
              <a:t>c</a:t>
            </a:r>
            <a:r>
              <a:rPr lang="en-US" sz="1800" b="1" dirty="0" err="1" smtClean="0">
                <a:solidFill>
                  <a:schemeClr val="tx2"/>
                </a:solidFill>
              </a:rPr>
              <a:t>on.rollback</a:t>
            </a:r>
            <a:r>
              <a:rPr lang="en-US" sz="1800" b="1" dirty="0" smtClean="0">
                <a:solidFill>
                  <a:schemeClr val="tx2"/>
                </a:solidFill>
              </a:rPr>
              <a:t>();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119189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Exceptions Handling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1759969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Exceptions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When </a:t>
            </a:r>
            <a:r>
              <a:rPr lang="en-US" sz="1800" dirty="0"/>
              <a:t>an exception condition occurs, an exception is thrown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The </a:t>
            </a:r>
            <a:r>
              <a:rPr lang="en-US" sz="1800" dirty="0"/>
              <a:t>term thrown means that current program execution stops, and control is redirected to the nearest applicable catch clause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JDBC </a:t>
            </a:r>
            <a:r>
              <a:rPr lang="en-US" sz="1800" dirty="0"/>
              <a:t>Exception handling is very similar to Java </a:t>
            </a:r>
            <a:r>
              <a:rPr lang="en-US" sz="1800" dirty="0" smtClean="0"/>
              <a:t>Exception </a:t>
            </a:r>
            <a:r>
              <a:rPr lang="en-US" sz="1800" dirty="0"/>
              <a:t>handling but for JDBC, the most common exception you'll deal with is </a:t>
            </a:r>
            <a:r>
              <a:rPr lang="en-US" sz="1800" b="1" dirty="0" err="1">
                <a:solidFill>
                  <a:srgbClr val="FF0000"/>
                </a:solidFill>
              </a:rPr>
              <a:t>java.sql.SQLException</a:t>
            </a:r>
            <a:r>
              <a:rPr lang="en-US" sz="1800" b="1" dirty="0"/>
              <a:t>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7947832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533685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SQLException methods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A </a:t>
            </a:r>
            <a:r>
              <a:rPr lang="en-US" sz="1800" dirty="0" err="1"/>
              <a:t>SQLException</a:t>
            </a:r>
            <a:r>
              <a:rPr lang="en-US" sz="1800" dirty="0"/>
              <a:t> can occur both in the driver and the database. 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The passed </a:t>
            </a:r>
            <a:r>
              <a:rPr lang="en-US" sz="1800" dirty="0" err="1"/>
              <a:t>SQLException</a:t>
            </a:r>
            <a:r>
              <a:rPr lang="en-US" sz="1800" dirty="0"/>
              <a:t> object has the following methods available for retrieving additional information about the exception</a:t>
            </a:r>
            <a:r>
              <a:rPr lang="en-US" sz="1800" dirty="0" smtClean="0"/>
              <a:t>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chemeClr val="tx2"/>
                </a:solidFill>
              </a:rPr>
              <a:t>getErrorCode</a:t>
            </a:r>
            <a:r>
              <a:rPr lang="en-US" sz="1800" b="1" dirty="0">
                <a:solidFill>
                  <a:schemeClr val="tx2"/>
                </a:solidFill>
              </a:rPr>
              <a:t>( </a:t>
            </a:r>
            <a:r>
              <a:rPr lang="en-US" sz="1800" b="1" dirty="0" smtClean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chemeClr val="tx2"/>
                </a:solidFill>
              </a:rPr>
              <a:t>getMessage</a:t>
            </a:r>
            <a:r>
              <a:rPr lang="en-US" sz="1800" b="1" dirty="0">
                <a:solidFill>
                  <a:schemeClr val="tx2"/>
                </a:solidFill>
              </a:rPr>
              <a:t>( </a:t>
            </a:r>
            <a:r>
              <a:rPr lang="en-US" sz="1800" b="1" dirty="0" smtClean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chemeClr val="tx2"/>
                </a:solidFill>
              </a:rPr>
              <a:t>getSQLState</a:t>
            </a:r>
            <a:r>
              <a:rPr lang="en-US" sz="1800" b="1" dirty="0">
                <a:solidFill>
                  <a:schemeClr val="tx2"/>
                </a:solidFill>
              </a:rPr>
              <a:t>( </a:t>
            </a:r>
            <a:r>
              <a:rPr lang="en-US" sz="1800" b="1" dirty="0" smtClean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chemeClr val="tx2"/>
                </a:solidFill>
              </a:rPr>
              <a:t>printStackTrace</a:t>
            </a:r>
            <a:r>
              <a:rPr lang="en-US" sz="1800" b="1" dirty="0">
                <a:solidFill>
                  <a:schemeClr val="tx2"/>
                </a:solidFill>
              </a:rPr>
              <a:t>( )</a:t>
            </a:r>
            <a:endParaRPr lang="en-US" sz="18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279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JDBC best practices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Practice #1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Disable auto commit mode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1068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Practice #2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Access </a:t>
            </a:r>
            <a:r>
              <a:rPr lang="en-US" sz="1800" b="1" dirty="0" err="1" smtClean="0">
                <a:solidFill>
                  <a:schemeClr val="tx2"/>
                </a:solidFill>
              </a:rPr>
              <a:t>ResultSet</a:t>
            </a:r>
            <a:r>
              <a:rPr lang="en-US" sz="1800" b="1" dirty="0" smtClean="0">
                <a:solidFill>
                  <a:schemeClr val="tx2"/>
                </a:solidFill>
              </a:rPr>
              <a:t> using column name to avoid </a:t>
            </a:r>
            <a:r>
              <a:rPr lang="en-US" sz="1800" b="1" dirty="0" err="1" smtClean="0">
                <a:solidFill>
                  <a:schemeClr val="tx2"/>
                </a:solidFill>
              </a:rPr>
              <a:t>InvalidColumnIndexError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917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Practice #3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Use Bind variables(?) instead of String concatenation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8862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What is JDBC?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b="1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b="1" dirty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b="1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b="1" dirty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b="1" dirty="0" smtClean="0"/>
              <a:t>JDBC</a:t>
            </a:r>
            <a:r>
              <a:rPr lang="en-US" sz="2000" dirty="0" smtClean="0"/>
              <a:t> </a:t>
            </a:r>
            <a:r>
              <a:rPr lang="en-US" sz="2000" dirty="0"/>
              <a:t>stands for </a:t>
            </a:r>
            <a:r>
              <a:rPr lang="en-US" sz="2000" b="1" dirty="0"/>
              <a:t>J</a:t>
            </a:r>
            <a:r>
              <a:rPr lang="en-US" sz="2000" dirty="0"/>
              <a:t>ava </a:t>
            </a:r>
            <a:r>
              <a:rPr lang="en-US" sz="2000" b="1" dirty="0"/>
              <a:t>D</a:t>
            </a:r>
            <a:r>
              <a:rPr lang="en-US" sz="2000" dirty="0"/>
              <a:t>ata</a:t>
            </a:r>
            <a:r>
              <a:rPr lang="en-US" sz="2000" b="1" dirty="0"/>
              <a:t>b</a:t>
            </a:r>
            <a:r>
              <a:rPr lang="en-US" sz="2000" dirty="0"/>
              <a:t>ase </a:t>
            </a:r>
            <a:r>
              <a:rPr lang="en-US" sz="2000" b="1" dirty="0"/>
              <a:t>C</a:t>
            </a:r>
            <a:r>
              <a:rPr lang="en-US" sz="2000" dirty="0"/>
              <a:t>onnectivity, which is a standard Java API for database-independent connectivity between the Java programming language and a wide range of databases.</a:t>
            </a:r>
            <a:endParaRPr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None/>
            </a:pP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Practice #4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Always close Statement, </a:t>
            </a:r>
            <a:r>
              <a:rPr lang="en-US" sz="1800" b="1" dirty="0" err="1" smtClean="0">
                <a:solidFill>
                  <a:schemeClr val="tx2"/>
                </a:solidFill>
              </a:rPr>
              <a:t>PreparedStatement</a:t>
            </a:r>
            <a:r>
              <a:rPr lang="en-US" sz="1800" b="1" dirty="0" smtClean="0">
                <a:solidFill>
                  <a:schemeClr val="tx2"/>
                </a:solidFill>
              </a:rPr>
              <a:t> and Connection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9418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Practice #5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Choose suitable JDBC driver for your application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409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</a:t>
            </a:r>
            <a:r>
              <a:rPr lang="en" sz="2300" smtClean="0"/>
              <a:t>Practice #6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Use correct </a:t>
            </a:r>
            <a:r>
              <a:rPr lang="en-US" sz="1800" b="1" dirty="0" err="1" smtClean="0">
                <a:solidFill>
                  <a:schemeClr val="tx2"/>
                </a:solidFill>
              </a:rPr>
              <a:t>getXXX</a:t>
            </a:r>
            <a:r>
              <a:rPr lang="en-US" sz="1800" b="1" dirty="0" smtClean="0">
                <a:solidFill>
                  <a:schemeClr val="tx2"/>
                </a:solidFill>
              </a:rPr>
              <a:t>() method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4718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307472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 smtClean="0"/>
              <a:t>Questions?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631121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236230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JDBC Architecture</a:t>
            </a:r>
            <a:endParaRPr lang="en" sz="2300" dirty="0"/>
          </a:p>
        </p:txBody>
      </p:sp>
      <p:sp>
        <p:nvSpPr>
          <p:cNvPr id="114" name="Shape 1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-US" sz="1800" dirty="0" smtClean="0"/>
              <a:t>This is the architectural diagram that shows the location of the driver manager with respect to the </a:t>
            </a:r>
            <a:r>
              <a:rPr lang="en-US" sz="1800" b="1" dirty="0" smtClean="0"/>
              <a:t>JDBC</a:t>
            </a:r>
            <a:r>
              <a:rPr lang="en-US" sz="1800" dirty="0" smtClean="0"/>
              <a:t> drivers and the Java application:</a:t>
            </a:r>
            <a:endParaRPr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793" y="2489811"/>
            <a:ext cx="4786648" cy="363556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Common JDBC components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60450" y="766763"/>
            <a:ext cx="4359313" cy="5937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Common JDBC components</a:t>
            </a:r>
            <a:endParaRPr lang="en" dirty="0"/>
          </a:p>
        </p:txBody>
      </p:sp>
      <p:sp>
        <p:nvSpPr>
          <p:cNvPr id="133" name="Shape 1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</p:txBody>
      </p:sp>
      <p:sp>
        <p:nvSpPr>
          <p:cNvPr id="134" name="Shape 134"/>
          <p:cNvSpPr txBox="1"/>
          <p:nvPr/>
        </p:nvSpPr>
        <p:spPr>
          <a:xfrm>
            <a:off x="6574525" y="5604150"/>
            <a:ext cx="2363099" cy="10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0" y="1511646"/>
            <a:ext cx="6893728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216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Environment configuration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743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net Group Presentation Template">
  <a:themeElements>
    <a:clrScheme name="Custom 6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565A5C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NG_Teamnet Group Presentation_june_ 2014.ppt [Compatibility Mode]" id="{4E38FE5A-FB22-4353-B213-4C558403F09A}" vid="{3CD7C979-2E40-4EE5-8B22-6A7321B40C7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Teamnet Group Presentation Template</Template>
  <TotalTime>1942</TotalTime>
  <Words>1309</Words>
  <Application>Microsoft Office PowerPoint</Application>
  <PresentationFormat>On-screen Show (4:3)</PresentationFormat>
  <Paragraphs>385</Paragraphs>
  <Slides>54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Arial</vt:lpstr>
      <vt:lpstr>Wingdings</vt:lpstr>
      <vt:lpstr>Teamnet Group Presentation Template</vt:lpstr>
      <vt:lpstr>Introduction to JDBC</vt:lpstr>
      <vt:lpstr>Outline(1)</vt:lpstr>
      <vt:lpstr>Outline(2)</vt:lpstr>
      <vt:lpstr>What is JDBC?</vt:lpstr>
      <vt:lpstr>What is JDBC?</vt:lpstr>
      <vt:lpstr>JDBC Architecture</vt:lpstr>
      <vt:lpstr>Common JDBC components</vt:lpstr>
      <vt:lpstr>Common JDBC components</vt:lpstr>
      <vt:lpstr>Environment configuration</vt:lpstr>
      <vt:lpstr>Environment configuration</vt:lpstr>
      <vt:lpstr>Creating JDBC application</vt:lpstr>
      <vt:lpstr>Creating JDBC application</vt:lpstr>
      <vt:lpstr>JDBC Drivers </vt:lpstr>
      <vt:lpstr>What is a JDBC Driver?</vt:lpstr>
      <vt:lpstr>Register JDBC Driver</vt:lpstr>
      <vt:lpstr>First approach</vt:lpstr>
      <vt:lpstr>Second approach</vt:lpstr>
      <vt:lpstr>Connection </vt:lpstr>
      <vt:lpstr>Static connection(1) </vt:lpstr>
      <vt:lpstr> Static connection(2) </vt:lpstr>
      <vt:lpstr>Closing the connection</vt:lpstr>
      <vt:lpstr>Statement </vt:lpstr>
      <vt:lpstr>Statement types</vt:lpstr>
      <vt:lpstr>Which interface to use ?</vt:lpstr>
      <vt:lpstr>Statement(1) </vt:lpstr>
      <vt:lpstr>Statement(2)</vt:lpstr>
      <vt:lpstr>PreparedStatement(1)</vt:lpstr>
      <vt:lpstr>PreparedStatement(2)</vt:lpstr>
      <vt:lpstr>CallableStatement</vt:lpstr>
      <vt:lpstr>ResultSet</vt:lpstr>
      <vt:lpstr>ResultSet</vt:lpstr>
      <vt:lpstr>Navigating a ResultSet</vt:lpstr>
      <vt:lpstr>Viewing a ResultSet</vt:lpstr>
      <vt:lpstr>Updating a ResultSet(1)</vt:lpstr>
      <vt:lpstr>Updating a ResultSet(2)</vt:lpstr>
      <vt:lpstr>Data types</vt:lpstr>
      <vt:lpstr>Data types(1)</vt:lpstr>
      <vt:lpstr>Data types(2)</vt:lpstr>
      <vt:lpstr>Transactions</vt:lpstr>
      <vt:lpstr>Transactions(1)</vt:lpstr>
      <vt:lpstr>Transactions(2)</vt:lpstr>
      <vt:lpstr>Commit &amp; Rollback</vt:lpstr>
      <vt:lpstr>Exceptions Handling</vt:lpstr>
      <vt:lpstr>Exceptions</vt:lpstr>
      <vt:lpstr>SQLException methods</vt:lpstr>
      <vt:lpstr>JDBC best practices</vt:lpstr>
      <vt:lpstr>Best Practice #1</vt:lpstr>
      <vt:lpstr>Best Practice #2</vt:lpstr>
      <vt:lpstr>Best Practice #3</vt:lpstr>
      <vt:lpstr>Best Practice #4</vt:lpstr>
      <vt:lpstr>Best Practice #5</vt:lpstr>
      <vt:lpstr>Best Practice #6</vt:lpstr>
      <vt:lpstr>Thank you!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 Context &amp; Dependency Injection Framework</dc:title>
  <dc:creator>Radu Hoaghe</dc:creator>
  <cp:lastModifiedBy>Diana Diaconu</cp:lastModifiedBy>
  <cp:revision>171</cp:revision>
  <dcterms:modified xsi:type="dcterms:W3CDTF">2016-07-07T20:43:07Z</dcterms:modified>
</cp:coreProperties>
</file>