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0"/>
  </p:notesMasterIdLst>
  <p:sldIdLst>
    <p:sldId id="256" r:id="rId5"/>
    <p:sldId id="326" r:id="rId6"/>
    <p:sldId id="259" r:id="rId7"/>
    <p:sldId id="260" r:id="rId8"/>
    <p:sldId id="293" r:id="rId9"/>
    <p:sldId id="379" r:id="rId10"/>
    <p:sldId id="340" r:id="rId11"/>
    <p:sldId id="315" r:id="rId12"/>
    <p:sldId id="295" r:id="rId13"/>
    <p:sldId id="342" r:id="rId14"/>
    <p:sldId id="344" r:id="rId15"/>
    <p:sldId id="343" r:id="rId16"/>
    <p:sldId id="346" r:id="rId17"/>
    <p:sldId id="347" r:id="rId18"/>
    <p:sldId id="348" r:id="rId19"/>
    <p:sldId id="316" r:id="rId20"/>
    <p:sldId id="296" r:id="rId21"/>
    <p:sldId id="349" r:id="rId22"/>
    <p:sldId id="360" r:id="rId23"/>
    <p:sldId id="361" r:id="rId24"/>
    <p:sldId id="362" r:id="rId25"/>
    <p:sldId id="318" r:id="rId26"/>
    <p:sldId id="319" r:id="rId27"/>
    <p:sldId id="350" r:id="rId28"/>
    <p:sldId id="351" r:id="rId29"/>
    <p:sldId id="352" r:id="rId30"/>
    <p:sldId id="303" r:id="rId31"/>
    <p:sldId id="304" r:id="rId32"/>
    <p:sldId id="377" r:id="rId33"/>
    <p:sldId id="305" r:id="rId34"/>
    <p:sldId id="355" r:id="rId35"/>
    <p:sldId id="336" r:id="rId36"/>
    <p:sldId id="333" r:id="rId37"/>
    <p:sldId id="363" r:id="rId38"/>
    <p:sldId id="334" r:id="rId39"/>
    <p:sldId id="337" r:id="rId40"/>
    <p:sldId id="330" r:id="rId41"/>
    <p:sldId id="356" r:id="rId42"/>
    <p:sldId id="357" r:id="rId43"/>
    <p:sldId id="380" r:id="rId44"/>
    <p:sldId id="359" r:id="rId45"/>
    <p:sldId id="381" r:id="rId46"/>
    <p:sldId id="358" r:id="rId47"/>
    <p:sldId id="338" r:id="rId48"/>
    <p:sldId id="365" r:id="rId49"/>
    <p:sldId id="366" r:id="rId50"/>
    <p:sldId id="367" r:id="rId51"/>
    <p:sldId id="368" r:id="rId52"/>
    <p:sldId id="376" r:id="rId53"/>
    <p:sldId id="369" r:id="rId54"/>
    <p:sldId id="370" r:id="rId55"/>
    <p:sldId id="372" r:id="rId56"/>
    <p:sldId id="373" r:id="rId57"/>
    <p:sldId id="375" r:id="rId58"/>
    <p:sldId id="290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D6E"/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1398" autoAdjust="0"/>
  </p:normalViewPr>
  <p:slideViewPr>
    <p:cSldViewPr snapToGrid="0" snapToObjects="1">
      <p:cViewPr varScale="1">
        <p:scale>
          <a:sx n="106" d="100"/>
          <a:sy n="106" d="100"/>
        </p:scale>
        <p:origin x="1788" y="10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Structured </a:t>
            </a:r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.2016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													         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Teamnet</a:t>
            </a:r>
            <a:endParaRPr lang="ro-RO" sz="8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04604"/>
            <a:ext cx="7718281" cy="412784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CREATE TABLE </a:t>
            </a:r>
            <a:r>
              <a:rPr lang="en-US" dirty="0" smtClean="0"/>
              <a:t>statement is used to create a table in a database. Tables are organized into rows and columns; and each table must have a name.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CREATE TABLE Syntax</a:t>
            </a:r>
          </a:p>
          <a:p>
            <a:r>
              <a:rPr lang="en-US" b="1" dirty="0" smtClean="0"/>
              <a:t>	CREATE TABLE </a:t>
            </a:r>
            <a:r>
              <a:rPr lang="en-US" b="1" dirty="0" err="1" smtClean="0"/>
              <a:t>table_name</a:t>
            </a:r>
            <a:r>
              <a:rPr lang="en-US" b="1" dirty="0" smtClean="0"/>
              <a:t>(</a:t>
            </a:r>
          </a:p>
          <a:p>
            <a:r>
              <a:rPr lang="en-US" b="1" i="1" dirty="0" smtClean="0"/>
              <a:t>	column_name1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(size),</a:t>
            </a:r>
          </a:p>
          <a:p>
            <a:r>
              <a:rPr lang="en-US" b="1" i="1" dirty="0" smtClean="0"/>
              <a:t>	column_name2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(size),</a:t>
            </a:r>
          </a:p>
          <a:p>
            <a:r>
              <a:rPr lang="en-US" b="1" i="1" dirty="0" smtClean="0"/>
              <a:t>	column_name3 </a:t>
            </a:r>
            <a:r>
              <a:rPr lang="en-US" b="1" i="1" dirty="0" err="1" smtClean="0"/>
              <a:t>data_type</a:t>
            </a:r>
            <a:r>
              <a:rPr lang="en-US" b="1" i="1" dirty="0" smtClean="0"/>
              <a:t>(size));</a:t>
            </a:r>
          </a:p>
          <a:p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column_name</a:t>
            </a:r>
            <a:r>
              <a:rPr lang="en-US" dirty="0" smtClean="0"/>
              <a:t> - names of the columns of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data_type</a:t>
            </a:r>
            <a:r>
              <a:rPr lang="en-US" dirty="0" smtClean="0"/>
              <a:t> - type of data the column can hold (varchar2, number, date,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 </a:t>
            </a:r>
            <a:r>
              <a:rPr lang="en-US" dirty="0" smtClean="0"/>
              <a:t>parameter - maximum length of the column of the table.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1537855"/>
            <a:ext cx="5895975" cy="419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504604"/>
            <a:ext cx="7718281" cy="4127847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The 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ALTER TABLE 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statement is used to add, delete, or modify columns in an existing table.</a:t>
            </a:r>
          </a:p>
          <a:p>
            <a:pPr lvl="0" algn="just">
              <a:spcBef>
                <a:spcPct val="20000"/>
              </a:spcBef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SQL ALTER TABLE Syntax</a:t>
            </a:r>
          </a:p>
          <a:p>
            <a:pPr lvl="0" algn="just">
              <a:spcBef>
                <a:spcPct val="20000"/>
              </a:spcBef>
            </a:pPr>
            <a:r>
              <a:rPr lang="en-US" b="1" dirty="0" smtClean="0">
                <a:solidFill>
                  <a:srgbClr val="565A5C"/>
                </a:solidFill>
                <a:cs typeface="Arial"/>
              </a:rPr>
              <a:t>	ALTER TABLE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ADD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column_name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datatype</a:t>
            </a:r>
          </a:p>
          <a:p>
            <a:pPr lvl="0" algn="just">
              <a:spcBef>
                <a:spcPct val="20000"/>
              </a:spcBef>
            </a:pPr>
            <a:r>
              <a:rPr lang="en-US" b="1" dirty="0" smtClean="0">
                <a:solidFill>
                  <a:srgbClr val="565A5C"/>
                </a:solidFill>
                <a:cs typeface="Arial"/>
              </a:rPr>
              <a:t>	ALTER TABLE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 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DROP COLUMN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column_name</a:t>
            </a:r>
            <a:endParaRPr lang="en-US" b="1" dirty="0">
              <a:solidFill>
                <a:srgbClr val="565A5C"/>
              </a:solidFill>
              <a:cs typeface="Arial"/>
            </a:endParaRPr>
          </a:p>
          <a:p>
            <a:pPr lvl="0" algn="just">
              <a:spcBef>
                <a:spcPct val="20000"/>
              </a:spcBef>
            </a:pPr>
            <a:r>
              <a:rPr lang="en-US" b="1" dirty="0">
                <a:solidFill>
                  <a:srgbClr val="565A5C"/>
                </a:solidFill>
                <a:cs typeface="Arial"/>
              </a:rPr>
              <a:t>	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ALTER TABLE </a:t>
            </a:r>
            <a:r>
              <a:rPr lang="en-US" b="1" dirty="0" err="1">
                <a:solidFill>
                  <a:srgbClr val="565A5C"/>
                </a:solidFill>
                <a:cs typeface="Arial"/>
              </a:rPr>
              <a:t>tbl_name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MODIFY COLUMN </a:t>
            </a:r>
            <a:r>
              <a:rPr lang="en-US" b="1" dirty="0" err="1" smtClean="0">
                <a:solidFill>
                  <a:srgbClr val="565A5C"/>
                </a:solidFill>
                <a:cs typeface="Arial"/>
              </a:rPr>
              <a:t>column_name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 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datatype</a:t>
            </a:r>
          </a:p>
          <a:p>
            <a:pPr lvl="0" algn="just">
              <a:spcBef>
                <a:spcPct val="20000"/>
              </a:spcBef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6582" y="1504604"/>
            <a:ext cx="7718281" cy="4127847"/>
          </a:xfrm>
          <a:prstGeom prst="rect">
            <a:avLst/>
          </a:prstGeom>
        </p:spPr>
        <p:txBody>
          <a:bodyPr vert="horz" lIns="0" tIns="0" rIns="0" bIns="0" rtlCol="0" anchor="ctr" anchorCtr="0">
            <a:normAutofit lnSpcReduction="10000"/>
          </a:bodyPr>
          <a:lstStyle/>
          <a:p>
            <a:pPr lvl="0" algn="just">
              <a:spcBef>
                <a:spcPct val="20000"/>
              </a:spcBef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</a:t>
            </a:r>
            <a:r>
              <a:rPr lang="en-US" dirty="0">
                <a:solidFill>
                  <a:srgbClr val="565A5C"/>
                </a:solidFill>
                <a:cs typeface="Arial"/>
              </a:rPr>
              <a:t>DML statement is executed when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:</a:t>
            </a:r>
          </a:p>
          <a:p>
            <a:pPr lvl="0" algn="just">
              <a:spcBef>
                <a:spcPct val="20000"/>
              </a:spcBef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new </a:t>
            </a:r>
            <a:r>
              <a:rPr lang="en-US" dirty="0">
                <a:solidFill>
                  <a:srgbClr val="565A5C"/>
                </a:solidFill>
                <a:cs typeface="Arial"/>
              </a:rPr>
              <a:t>record is added (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INSERT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)</a:t>
            </a: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285750" lvl="0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An </a:t>
            </a:r>
            <a:r>
              <a:rPr lang="en-US" dirty="0">
                <a:solidFill>
                  <a:srgbClr val="565A5C"/>
                </a:solidFill>
                <a:cs typeface="Arial"/>
              </a:rPr>
              <a:t>existing record is 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modified (</a:t>
            </a:r>
            <a:r>
              <a:rPr lang="en-US" b="1" dirty="0" smtClean="0">
                <a:solidFill>
                  <a:srgbClr val="565A5C"/>
                </a:solidFill>
                <a:cs typeface="Arial"/>
              </a:rPr>
              <a:t>UPDATE</a:t>
            </a:r>
            <a:r>
              <a:rPr lang="en-US" dirty="0" smtClean="0">
                <a:solidFill>
                  <a:srgbClr val="565A5C"/>
                </a:solidFill>
                <a:cs typeface="Arial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565A5C"/>
              </a:solidFill>
              <a:cs typeface="Arial"/>
            </a:endParaRPr>
          </a:p>
          <a:p>
            <a:pPr marL="742950" lvl="1" indent="-28575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565A5C"/>
                </a:solidFill>
                <a:cs typeface="Arial"/>
              </a:rPr>
              <a:t>A </a:t>
            </a:r>
            <a:r>
              <a:rPr lang="en-US" dirty="0">
                <a:solidFill>
                  <a:srgbClr val="565A5C"/>
                </a:solidFill>
                <a:cs typeface="Arial"/>
              </a:rPr>
              <a:t>record is deleted (</a:t>
            </a:r>
            <a:r>
              <a:rPr lang="en-US" b="1" dirty="0">
                <a:solidFill>
                  <a:srgbClr val="565A5C"/>
                </a:solidFill>
                <a:cs typeface="Arial"/>
              </a:rPr>
              <a:t>DELETE</a:t>
            </a:r>
            <a:r>
              <a:rPr lang="en-US" dirty="0">
                <a:solidFill>
                  <a:srgbClr val="565A5C"/>
                </a:solidFill>
                <a:cs typeface="Arial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 algn="just">
              <a:spcBef>
                <a:spcPct val="20000"/>
              </a:spcBef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6581" y="1701801"/>
            <a:ext cx="77182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INSERT</a:t>
            </a:r>
            <a:r>
              <a:rPr lang="en-US" dirty="0" smtClean="0"/>
              <a:t> statement is used to insert new records in a table.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INSERT INTO Syntax</a:t>
            </a:r>
          </a:p>
          <a:p>
            <a:r>
              <a:rPr lang="en-US" b="1" dirty="0" smtClean="0"/>
              <a:t>	INSERT INTO </a:t>
            </a:r>
            <a:r>
              <a:rPr lang="en-US" b="1" dirty="0" err="1" smtClean="0"/>
              <a:t>table_name</a:t>
            </a:r>
            <a:endParaRPr lang="en-US" b="1" dirty="0" smtClean="0"/>
          </a:p>
          <a:p>
            <a:r>
              <a:rPr lang="en-US" b="1" dirty="0" smtClean="0"/>
              <a:t>	VALUES (value1,value2,value3,...);</a:t>
            </a:r>
          </a:p>
          <a:p>
            <a:endParaRPr lang="en-US" b="1" dirty="0" smtClean="0"/>
          </a:p>
          <a:p>
            <a:r>
              <a:rPr lang="en-US" b="1" dirty="0" smtClean="0"/>
              <a:t>	INSERT INTO </a:t>
            </a:r>
            <a:r>
              <a:rPr lang="en-US" b="1" dirty="0" err="1" smtClean="0"/>
              <a:t>table_name</a:t>
            </a:r>
            <a:r>
              <a:rPr lang="en-US" b="1" dirty="0" smtClean="0"/>
              <a:t> (column1,column2,column3,...)</a:t>
            </a:r>
          </a:p>
          <a:p>
            <a:r>
              <a:rPr lang="en-US" b="1" dirty="0" smtClean="0"/>
              <a:t>	VALUES (value1,value2,value3,...);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37855"/>
            <a:ext cx="7718281" cy="409459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DML – Data Manipulation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582" y="1537856"/>
            <a:ext cx="6151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UPDATE</a:t>
            </a:r>
            <a:r>
              <a:rPr lang="en-US" dirty="0" smtClean="0"/>
              <a:t> statement is used to update existing records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UPDATE Syntax</a:t>
            </a:r>
          </a:p>
          <a:p>
            <a:r>
              <a:rPr lang="en-US" b="1" dirty="0" smtClean="0"/>
              <a:t>	UPDATE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SET </a:t>
            </a:r>
            <a:r>
              <a:rPr lang="en-US" b="1" i="1" dirty="0" smtClean="0"/>
              <a:t>column1</a:t>
            </a:r>
            <a:r>
              <a:rPr lang="en-US" b="1" dirty="0" smtClean="0"/>
              <a:t>=</a:t>
            </a:r>
            <a:r>
              <a:rPr lang="en-US" b="1" i="1" dirty="0" smtClean="0"/>
              <a:t>value1</a:t>
            </a:r>
            <a:r>
              <a:rPr lang="en-US" b="1" dirty="0" smtClean="0"/>
              <a:t>,</a:t>
            </a:r>
            <a:r>
              <a:rPr lang="en-US" b="1" i="1" dirty="0" smtClean="0"/>
              <a:t>column2</a:t>
            </a:r>
            <a:r>
              <a:rPr lang="en-US" b="1" dirty="0" smtClean="0"/>
              <a:t>=</a:t>
            </a:r>
            <a:r>
              <a:rPr lang="en-US" b="1" i="1" dirty="0" smtClean="0"/>
              <a:t>value2</a:t>
            </a:r>
            <a:r>
              <a:rPr lang="en-US" b="1" dirty="0" smtClean="0"/>
              <a:t>,...</a:t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err="1" smtClean="0"/>
              <a:t>some_column</a:t>
            </a:r>
            <a:r>
              <a:rPr lang="en-US" b="1" dirty="0" smtClean="0"/>
              <a:t>=</a:t>
            </a:r>
            <a:r>
              <a:rPr lang="en-US" b="1" i="1" dirty="0" err="1" smtClean="0"/>
              <a:t>some_value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DELETE</a:t>
            </a:r>
            <a:r>
              <a:rPr lang="en-US" dirty="0" smtClean="0"/>
              <a:t> statement is used to delete rows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DELETE Syntax</a:t>
            </a:r>
          </a:p>
          <a:p>
            <a:r>
              <a:rPr lang="en-US" b="1" dirty="0" smtClean="0"/>
              <a:t>	DELETE 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err="1" smtClean="0"/>
              <a:t>some_column</a:t>
            </a:r>
            <a:r>
              <a:rPr lang="en-US" b="1" dirty="0" smtClean="0"/>
              <a:t>=</a:t>
            </a:r>
            <a:r>
              <a:rPr lang="en-US" b="1" i="1" dirty="0" err="1" smtClean="0"/>
              <a:t>some_value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Data QUERY (SELECT Clause)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Projection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choosing the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columns from a table that will be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retrieved by the syntax SELECT SQL.</a:t>
            </a:r>
          </a:p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Selection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choosing the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rows that will be retrieved from a query. </a:t>
            </a:r>
          </a:p>
          <a:p>
            <a:pPr indent="227013"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Join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Capability of combining data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from many tables by creating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connections between the tables (JOIN). </a:t>
            </a:r>
          </a:p>
          <a:p>
            <a:endParaRPr lang="en-US" dirty="0" smtClean="0"/>
          </a:p>
          <a:p>
            <a:endParaRPr lang="ro-RO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SELECT Clause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766" y="1851430"/>
            <a:ext cx="3589577" cy="30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SELECT statement is used to select data from a database.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SELECT Syntax</a:t>
            </a:r>
          </a:p>
          <a:p>
            <a:r>
              <a:rPr lang="en-US" b="1" dirty="0" smtClean="0"/>
              <a:t>	SELECT </a:t>
            </a:r>
            <a:r>
              <a:rPr lang="en-US" b="1" i="1" dirty="0" smtClean="0"/>
              <a:t>column_name1</a:t>
            </a:r>
            <a:r>
              <a:rPr lang="en-US" b="1" dirty="0" smtClean="0"/>
              <a:t>, </a:t>
            </a:r>
            <a:r>
              <a:rPr lang="en-US" b="1" i="1" dirty="0" smtClean="0"/>
              <a:t>column_name2</a:t>
            </a:r>
          </a:p>
          <a:p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	SELECT * 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also use </a:t>
            </a:r>
            <a:r>
              <a:rPr lang="en-US" b="1" dirty="0" smtClean="0"/>
              <a:t>aliases</a:t>
            </a:r>
            <a:r>
              <a:rPr lang="en-US" dirty="0" smtClean="0"/>
              <a:t> for tables and columns:</a:t>
            </a:r>
          </a:p>
          <a:p>
            <a:r>
              <a:rPr lang="en-US" dirty="0"/>
              <a:t>	</a:t>
            </a:r>
            <a:r>
              <a:rPr lang="en-US" b="1" dirty="0"/>
              <a:t> SELECT </a:t>
            </a:r>
            <a:r>
              <a:rPr lang="en-US" b="1" i="1" dirty="0" smtClean="0"/>
              <a:t>table_alias</a:t>
            </a:r>
            <a:r>
              <a:rPr lang="en-US" b="1" dirty="0" smtClean="0"/>
              <a:t>.</a:t>
            </a:r>
            <a:r>
              <a:rPr lang="en-US" b="1" i="1" dirty="0" smtClean="0"/>
              <a:t>column_name1 [AS] </a:t>
            </a:r>
            <a:r>
              <a:rPr lang="en-US" b="1" i="1" dirty="0" err="1" smtClean="0"/>
              <a:t>alias_column</a:t>
            </a:r>
            <a:endParaRPr lang="en-US" b="1" i="1" dirty="0"/>
          </a:p>
          <a:p>
            <a:r>
              <a:rPr lang="en-US" b="1" dirty="0"/>
              <a:t>	</a:t>
            </a:r>
            <a:r>
              <a:rPr lang="en-US" b="1" dirty="0" smtClean="0"/>
              <a:t> FROM</a:t>
            </a:r>
            <a:r>
              <a:rPr lang="en-US" b="1" dirty="0"/>
              <a:t>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> </a:t>
            </a:r>
            <a:r>
              <a:rPr lang="en-US" b="1" i="1" dirty="0" err="1" smtClean="0"/>
              <a:t>table_alias</a:t>
            </a:r>
            <a:r>
              <a:rPr lang="en-US" b="1" dirty="0" smtClean="0"/>
              <a:t>;</a:t>
            </a:r>
            <a:endParaRPr lang="en-US" b="1" dirty="0"/>
          </a:p>
          <a:p>
            <a:endParaRPr lang="ro-RO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6250578" cy="593092"/>
          </a:xfrm>
        </p:spPr>
        <p:txBody>
          <a:bodyPr/>
          <a:lstStyle/>
          <a:p>
            <a:r>
              <a:rPr lang="en-US" b="0" dirty="0" smtClean="0"/>
              <a:t>SELECT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	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0"/>
            <a:ext cx="7718281" cy="45631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DDL vs. DML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QUERY (SELECT Clause)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Filtering &amp; Ordering (WHERE, ORDER BY)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Retrieving data from multiple tables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Single row &amp; group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Generating DB structure using </a:t>
            </a:r>
            <a:r>
              <a:rPr lang="en-US" sz="2400" dirty="0" err="1" smtClean="0"/>
              <a:t>Liquibase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583" y="631766"/>
            <a:ext cx="2028304" cy="964277"/>
          </a:xfrm>
        </p:spPr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2152402" cy="593092"/>
          </a:xfrm>
        </p:spPr>
        <p:txBody>
          <a:bodyPr/>
          <a:lstStyle/>
          <a:p>
            <a:r>
              <a:rPr lang="en-US" b="0" dirty="0" smtClean="0"/>
              <a:t>Constraints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207" y="1637606"/>
            <a:ext cx="78056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constraints are used to specify rules for the data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is any violation between the constraint and the data action, the action is aborted by the constraint.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Constraints can be specified when the table is created (inside the CREATE TABLE statement) or after the table is created (inside the ALTER TABLE statement).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5" y="766826"/>
            <a:ext cx="2218902" cy="593092"/>
          </a:xfrm>
        </p:spPr>
        <p:txBody>
          <a:bodyPr/>
          <a:lstStyle/>
          <a:p>
            <a:r>
              <a:rPr lang="en-US" b="0" dirty="0" smtClean="0"/>
              <a:t>Constraints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745" y="2317687"/>
            <a:ext cx="7534374" cy="260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       Data Filtering &amp; Ordering (WHERE, ORDER BY)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WHERE Clause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895" y="2144684"/>
            <a:ext cx="7805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WHERE clause is used to extract only those records that fulfill a specified criterion.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WHERE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 </a:t>
            </a:r>
            <a:r>
              <a:rPr lang="en-US" b="1" i="1" dirty="0" smtClean="0"/>
              <a:t>column_name2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WHERE </a:t>
            </a:r>
            <a:r>
              <a:rPr lang="en-US" b="1" i="1" dirty="0" smtClean="0"/>
              <a:t>column_name1 operator value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5610497" cy="593092"/>
          </a:xfrm>
        </p:spPr>
        <p:txBody>
          <a:bodyPr/>
          <a:lstStyle/>
          <a:p>
            <a:r>
              <a:rPr lang="en-US" b="0" dirty="0" smtClean="0"/>
              <a:t>WHERE Clause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581150"/>
            <a:ext cx="7886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933799" cy="593092"/>
          </a:xfrm>
        </p:spPr>
        <p:txBody>
          <a:bodyPr/>
          <a:lstStyle/>
          <a:p>
            <a:r>
              <a:rPr lang="en-US" b="0" dirty="0" smtClean="0"/>
              <a:t>ORDER BY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207" y="1637606"/>
            <a:ext cx="78056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ORDER BY </a:t>
            </a:r>
            <a:r>
              <a:rPr lang="en-US" dirty="0" smtClean="0"/>
              <a:t>keyword is used to sort the </a:t>
            </a:r>
            <a:r>
              <a:rPr lang="en-US" dirty="0" smtClean="0"/>
              <a:t>result set </a:t>
            </a:r>
            <a:r>
              <a:rPr lang="en-US" dirty="0" smtClean="0"/>
              <a:t>by one or more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ORDER BY keyword sorts the records in ascending order by default. To sort the records in a descending order, you can use the </a:t>
            </a:r>
            <a:r>
              <a:rPr lang="en-US" b="1" dirty="0" smtClean="0"/>
              <a:t>DESC</a:t>
            </a:r>
            <a:r>
              <a:rPr lang="en-US" dirty="0" smtClean="0"/>
              <a:t> keyword.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ORDER BY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</a:t>
            </a:r>
            <a:r>
              <a:rPr lang="en-US" b="1" i="1" dirty="0" smtClean="0"/>
              <a:t>column_name2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ORDER BY </a:t>
            </a:r>
            <a:r>
              <a:rPr lang="en-US" b="1" i="1" dirty="0" smtClean="0"/>
              <a:t>column_name1</a:t>
            </a:r>
            <a:r>
              <a:rPr lang="en-US" b="1" dirty="0" smtClean="0"/>
              <a:t>,</a:t>
            </a:r>
            <a:r>
              <a:rPr lang="en-US" b="1" i="1" dirty="0" smtClean="0"/>
              <a:t>column_name2</a:t>
            </a:r>
            <a:r>
              <a:rPr lang="en-US" b="1" dirty="0" smtClean="0"/>
              <a:t> ASC|DESC;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Retrieving data from multiple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1562792"/>
            <a:ext cx="7448550" cy="405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4762599" cy="593092"/>
          </a:xfrm>
        </p:spPr>
        <p:txBody>
          <a:bodyPr/>
          <a:lstStyle/>
          <a:p>
            <a:r>
              <a:rPr lang="en-US" dirty="0" smtClean="0"/>
              <a:t>Data from multiple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693009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b="1" dirty="0" smtClean="0"/>
              <a:t>SQL JOIN </a:t>
            </a:r>
            <a:r>
              <a:rPr lang="en-US" dirty="0" smtClean="0"/>
              <a:t>clause is used to combine rows from two or more tables, based on some condition.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general syntax is:</a:t>
            </a:r>
          </a:p>
          <a:p>
            <a:r>
              <a:rPr lang="en-US" b="1" dirty="0" smtClean="0"/>
              <a:t>	SELECT *</a:t>
            </a:r>
          </a:p>
          <a:p>
            <a:r>
              <a:rPr lang="en-US" b="1" dirty="0" smtClean="0"/>
              <a:t>	FROM </a:t>
            </a:r>
            <a:r>
              <a:rPr lang="en-US" b="1" i="1" dirty="0" smtClean="0"/>
              <a:t>table1 t1</a:t>
            </a:r>
          </a:p>
          <a:p>
            <a:r>
              <a:rPr lang="en-US" b="1" dirty="0" smtClean="0"/>
              <a:t> 	[CROSS/INNER/LEFT/RIGHT/FULL OUTER] JOIN </a:t>
            </a:r>
            <a:r>
              <a:rPr lang="en-US" b="1" i="1" dirty="0" smtClean="0"/>
              <a:t>table2 t2 </a:t>
            </a:r>
            <a:r>
              <a:rPr lang="en-US" b="1" dirty="0" smtClean="0"/>
              <a:t>[ON 	</a:t>
            </a:r>
            <a:r>
              <a:rPr lang="en-US" b="1" i="1" dirty="0" smtClean="0"/>
              <a:t>t1.column2 = t2.column3</a:t>
            </a:r>
            <a:r>
              <a:rPr lang="en-US" b="1" dirty="0" smtClean="0"/>
              <a:t>]</a:t>
            </a:r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693009"/>
            <a:ext cx="7718281" cy="39306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CROSS JOIN </a:t>
            </a:r>
            <a:r>
              <a:rPr lang="en-US" dirty="0" smtClean="0"/>
              <a:t>– returns a cross product between all rows from both tables. The </a:t>
            </a:r>
            <a:r>
              <a:rPr lang="en-US" b="1" dirty="0" smtClean="0"/>
              <a:t>ON </a:t>
            </a:r>
            <a:r>
              <a:rPr lang="en-US" dirty="0" smtClean="0"/>
              <a:t>clause does not exist or does not restrict the query in any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INNER JOIN</a:t>
            </a:r>
            <a:r>
              <a:rPr lang="en-US" dirty="0" smtClean="0"/>
              <a:t> - returns all rows from multiple tables where the join condition is met.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LEFT (OUTER) JOIN </a:t>
            </a:r>
            <a:r>
              <a:rPr lang="en-US" dirty="0" smtClean="0"/>
              <a:t>- returns </a:t>
            </a:r>
            <a:r>
              <a:rPr lang="en-US" b="1" dirty="0" smtClean="0"/>
              <a:t>all</a:t>
            </a:r>
            <a:r>
              <a:rPr lang="en-US" dirty="0" smtClean="0"/>
              <a:t> rows from the left table (table1), with the matching rows in the right table (table2). The result is NULL in the right side when there is no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RIGHT (OUTER) JOIN</a:t>
            </a:r>
            <a:r>
              <a:rPr lang="en-US" dirty="0" smtClean="0"/>
              <a:t> - returns </a:t>
            </a:r>
            <a:r>
              <a:rPr lang="en-US" b="1" dirty="0" smtClean="0"/>
              <a:t>all</a:t>
            </a:r>
            <a:r>
              <a:rPr lang="en-US" dirty="0" smtClean="0"/>
              <a:t> rows from the right table (table2), with the matching rows in the left table (table1). The result is NULL in the left side when there is no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FULL OUTER JOIN </a:t>
            </a:r>
            <a:r>
              <a:rPr lang="en-US" dirty="0" smtClean="0"/>
              <a:t>- returns all rows from the left table (table1) and from the right table (table2). It matches rows based on the join condition and NULL for the unmatched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8" y="766800"/>
            <a:ext cx="2081864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pic>
        <p:nvPicPr>
          <p:cNvPr id="8" name="Picture 7" descr="Visual_SQL_JOINS_or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48828"/>
            <a:ext cx="7999414" cy="62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0347" y="766800"/>
            <a:ext cx="2090177" cy="594000"/>
          </a:xfrm>
        </p:spPr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half" idx="2"/>
          </p:nvPr>
        </p:nvSpPr>
        <p:spPr>
          <a:xfrm>
            <a:off x="697527" y="2078065"/>
            <a:ext cx="7718281" cy="31040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general, you should avoid cross joins since they are usually indicative of bugs.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order to avoid them, make 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a valid join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did not join multiple tables by mistake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	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807" y="1976728"/>
            <a:ext cx="5365141" cy="328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SQL, a view is a virtual table based on the </a:t>
            </a:r>
            <a:r>
              <a:rPr lang="en-US" dirty="0" smtClean="0"/>
              <a:t>result set </a:t>
            </a:r>
            <a:r>
              <a:rPr lang="en-US" dirty="0" smtClean="0"/>
              <a:t>of an SQL statement.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view contains rows and columns, just like a real table. The fields in a view are fields from one or more real tables in the database.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add SQL functions, WHERE and JOIN statements to a view and present the data as if the data were coming from one single table.</a:t>
            </a:r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CREATE VIEW Syntax</a:t>
            </a:r>
          </a:p>
          <a:p>
            <a:r>
              <a:rPr lang="en-US" b="1" dirty="0" smtClean="0"/>
              <a:t>	CREATE VIEW </a:t>
            </a:r>
            <a:r>
              <a:rPr lang="en-US" b="1" dirty="0" err="1" smtClean="0"/>
              <a:t>view_name</a:t>
            </a:r>
            <a:r>
              <a:rPr lang="en-US" b="1" dirty="0" smtClean="0"/>
              <a:t> AS </a:t>
            </a:r>
          </a:p>
          <a:p>
            <a:r>
              <a:rPr lang="en-US" b="1" dirty="0" smtClean="0"/>
              <a:t>	SELECT </a:t>
            </a:r>
            <a:r>
              <a:rPr lang="en-US" b="1" dirty="0" err="1" smtClean="0"/>
              <a:t>column_name</a:t>
            </a:r>
            <a:r>
              <a:rPr lang="en-US" b="1" dirty="0" smtClean="0"/>
              <a:t>(s)</a:t>
            </a:r>
          </a:p>
          <a:p>
            <a:r>
              <a:rPr lang="en-US" b="1" dirty="0" smtClean="0"/>
              <a:t>	FROM </a:t>
            </a:r>
            <a:r>
              <a:rPr lang="en-US" b="1" dirty="0" err="1" smtClean="0"/>
              <a:t>table_name</a:t>
            </a:r>
            <a:endParaRPr lang="en-US" b="1" dirty="0" smtClean="0"/>
          </a:p>
          <a:p>
            <a:r>
              <a:rPr lang="en-US" b="1" dirty="0" smtClean="0"/>
              <a:t>	WHERE condition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view always shows up-to-date data! The database engine recreates the data, using the view's SQL statement, every time a user queries a view.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1213063" cy="593092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Single row &amp; group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919" y="1554480"/>
            <a:ext cx="3753986" cy="215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1554480"/>
            <a:ext cx="3733800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What are single row functions?</a:t>
            </a:r>
          </a:p>
          <a:p>
            <a:pPr indent="117475">
              <a:spcAft>
                <a:spcPts val="30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Are manipulating data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Accept arguments and return a single value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Act on each row 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Retrieve a single result per each record 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Can be nested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Arguments can be table columns or expressions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931" y="3704706"/>
            <a:ext cx="405106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1368"/>
          <a:stretch/>
        </p:blipFill>
        <p:spPr bwMode="auto">
          <a:xfrm>
            <a:off x="4688682" y="1901227"/>
            <a:ext cx="3632358" cy="214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32815"/>
          <a:stretch/>
        </p:blipFill>
        <p:spPr bwMode="auto">
          <a:xfrm>
            <a:off x="4741936" y="4390928"/>
            <a:ext cx="3488574" cy="121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429" y="2186334"/>
            <a:ext cx="3624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6484" y="1875458"/>
            <a:ext cx="6393416" cy="327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560155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database?</a:t>
            </a:r>
          </a:p>
          <a:p>
            <a:pPr>
              <a:spcAft>
                <a:spcPts val="3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r>
              <a:rPr lang="en-US" b="1" dirty="0" smtClean="0"/>
              <a:t>A database</a:t>
            </a:r>
            <a:r>
              <a:rPr lang="en-US" dirty="0" smtClean="0"/>
              <a:t> is a collection of data that is </a:t>
            </a:r>
          </a:p>
          <a:p>
            <a:pPr indent="461963">
              <a:spcAft>
                <a:spcPts val="300"/>
              </a:spcAft>
            </a:pPr>
            <a:r>
              <a:rPr lang="en-US" dirty="0" smtClean="0"/>
              <a:t>organized so that its contents can easily be </a:t>
            </a:r>
          </a:p>
          <a:p>
            <a:pPr indent="461963">
              <a:spcAft>
                <a:spcPts val="300"/>
              </a:spcAft>
            </a:pPr>
            <a:r>
              <a:rPr lang="en-US" dirty="0" smtClean="0"/>
              <a:t>accessed, managed, and updated.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indent="461963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50688" r="24618"/>
          <a:stretch/>
        </p:blipFill>
        <p:spPr bwMode="auto">
          <a:xfrm>
            <a:off x="4414498" y="3929203"/>
            <a:ext cx="4050489" cy="1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0685" b="49266"/>
          <a:stretch/>
        </p:blipFill>
        <p:spPr bwMode="auto">
          <a:xfrm>
            <a:off x="573287" y="2154718"/>
            <a:ext cx="5373334" cy="133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b="89361"/>
          <a:stretch/>
        </p:blipFill>
        <p:spPr bwMode="auto">
          <a:xfrm>
            <a:off x="1901959" y="1592944"/>
            <a:ext cx="5373334" cy="35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26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 smtClean="0"/>
              <a:t>Single row functions</a:t>
            </a:r>
            <a:endParaRPr 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5988" y="1705142"/>
            <a:ext cx="2701089" cy="177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99" y="4038600"/>
            <a:ext cx="3334888" cy="154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1226" y="3982680"/>
            <a:ext cx="2516273" cy="160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endCxn id="25" idx="0"/>
          </p:cNvCxnSpPr>
          <p:nvPr/>
        </p:nvCxnSpPr>
        <p:spPr>
          <a:xfrm flipH="1">
            <a:off x="3115243" y="3429000"/>
            <a:ext cx="923358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6335626" y="3429000"/>
            <a:ext cx="343737" cy="553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b="0" dirty="0"/>
              <a:t>GROUP BY Clause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4895" y="1882134"/>
            <a:ext cx="7805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GROUP BY</a:t>
            </a:r>
            <a:r>
              <a:rPr lang="en-US" dirty="0" smtClean="0"/>
              <a:t> clause is used to do operations on groups of </a:t>
            </a:r>
            <a:r>
              <a:rPr lang="en-US" dirty="0" smtClean="0"/>
              <a:t>rows.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GROUP BY Syntax</a:t>
            </a:r>
          </a:p>
          <a:p>
            <a:r>
              <a:rPr lang="en-US" b="1" dirty="0" smtClean="0"/>
              <a:t>	SELECT </a:t>
            </a:r>
            <a:r>
              <a:rPr lang="en-US" b="1" i="1" dirty="0" smtClean="0"/>
              <a:t>column_name1</a:t>
            </a:r>
            <a:r>
              <a:rPr lang="en-US" b="1" dirty="0" smtClean="0"/>
              <a:t>, MAX(</a:t>
            </a:r>
            <a:r>
              <a:rPr lang="en-US" b="1" i="1" dirty="0" smtClean="0"/>
              <a:t>column_name2)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FROM </a:t>
            </a:r>
            <a:r>
              <a:rPr lang="en-US" b="1" i="1" dirty="0" err="1" smtClean="0"/>
              <a:t>table_name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GROUP BY</a:t>
            </a:r>
            <a:r>
              <a:rPr lang="en-US" b="1" i="1" dirty="0" smtClean="0"/>
              <a:t> column_name1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will partition the query based on the columns in the GROUP BY clause and operate the group function on the rest of the selected </a:t>
            </a:r>
            <a:r>
              <a:rPr lang="en-US" dirty="0" smtClean="0"/>
              <a:t>columns.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66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4056016" cy="593092"/>
          </a:xfrm>
        </p:spPr>
        <p:txBody>
          <a:bodyPr/>
          <a:lstStyle/>
          <a:p>
            <a:r>
              <a:rPr lang="en-US" b="0" dirty="0" smtClean="0"/>
              <a:t>Single group functions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537" y="1930400"/>
            <a:ext cx="7997861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		     Generating DB structure using </a:t>
            </a:r>
            <a:r>
              <a:rPr lang="en-US" dirty="0" err="1" smtClean="0"/>
              <a:t>Liquibase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449" y="2215661"/>
            <a:ext cx="746173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Liquibase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 migration management tool for relational databases. It </a:t>
            </a:r>
            <a:r>
              <a:rPr lang="en-US" dirty="0" smtClean="0"/>
              <a:t>creates a version history for DDL and DML </a:t>
            </a:r>
            <a:r>
              <a:rPr lang="en-US" dirty="0"/>
              <a:t>in a database; similar to the way </a:t>
            </a:r>
            <a:r>
              <a:rPr lang="en-US" dirty="0" err="1"/>
              <a:t>Git</a:t>
            </a:r>
            <a:r>
              <a:rPr lang="en-US" dirty="0"/>
              <a:t> or SVN works for source </a:t>
            </a:r>
            <a:r>
              <a:rPr lang="en-US" dirty="0" smtClean="0"/>
              <a:t>code.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4" y="766826"/>
            <a:ext cx="3706882" cy="593092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059" y="1772041"/>
            <a:ext cx="763289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a distributed locking system to only allow one process to update the database at a </a:t>
            </a:r>
            <a:r>
              <a:rPr lang="en-US" dirty="0" smtClean="0"/>
              <a:t>time (</a:t>
            </a:r>
            <a:r>
              <a:rPr lang="en-US" b="1" dirty="0" err="1" smtClean="0"/>
              <a:t>databasechangeloglock</a:t>
            </a:r>
            <a:r>
              <a:rPr lang="en-US" dirty="0" smtClean="0"/>
              <a:t>);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Keeps a list </a:t>
            </a:r>
            <a:r>
              <a:rPr lang="en-US" dirty="0"/>
              <a:t>of all the statements that have been run against the database </a:t>
            </a:r>
            <a:r>
              <a:rPr lang="en-US" dirty="0" smtClean="0"/>
              <a:t>(</a:t>
            </a:r>
            <a:r>
              <a:rPr lang="en-US" b="1" dirty="0" err="1"/>
              <a:t>d</a:t>
            </a:r>
            <a:r>
              <a:rPr lang="en-US" b="1" dirty="0" err="1" smtClean="0"/>
              <a:t>atabasechangelog</a:t>
            </a:r>
            <a:r>
              <a:rPr lang="en-US" dirty="0" smtClean="0"/>
              <a:t>);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Work with branches;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upports all database types: </a:t>
            </a:r>
            <a:r>
              <a:rPr lang="en-US" dirty="0" smtClean="0"/>
              <a:t>MySQL, PostgreSQL, Oracle, DB2, </a:t>
            </a:r>
            <a:r>
              <a:rPr lang="en-US" dirty="0" err="1" smtClean="0"/>
              <a:t>etc</a:t>
            </a:r>
            <a:r>
              <a:rPr lang="en-US" dirty="0" smtClean="0"/>
              <a:t>;</a:t>
            </a:r>
          </a:p>
          <a:p>
            <a:pPr marL="117475">
              <a:spcAft>
                <a:spcPts val="3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4463979" cy="593092"/>
          </a:xfrm>
        </p:spPr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Liquibase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449" y="1925950"/>
            <a:ext cx="763289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Maven plugin added in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pom.xml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Directory structure: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resources/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/changelog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db.changelog-master.xml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032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Files which will be included in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db.changelog-master.xml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example: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db.changelog-1.0.xml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03225" indent="-285750">
              <a:spcAft>
                <a:spcPts val="300"/>
              </a:spcAft>
              <a:buFontTx/>
              <a:buChar char="-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db.changelog-master.xml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1730327"/>
            <a:ext cx="7877907" cy="3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5588" y="766826"/>
            <a:ext cx="6208374" cy="59309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db.changelog-1.0.xml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8" y="1771650"/>
            <a:ext cx="593656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a relational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database?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RDBMS – Relational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Management System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collection of objects and relations that stores data. In our case this is represented by tables, organized in rows and columns.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set of operations that acts on the relations to create other relations</a:t>
            </a:r>
          </a:p>
          <a:p>
            <a:pPr marL="227013" lvl="0" indent="342900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Ensures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integrity for accuracy and consistency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8" y="1700212"/>
            <a:ext cx="6738425" cy="36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842868"/>
            <a:ext cx="6208374" cy="1294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3" y="3530185"/>
            <a:ext cx="6455533" cy="16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DDL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" y="1719554"/>
            <a:ext cx="5153297" cy="13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DML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702190"/>
            <a:ext cx="5927020" cy="1842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3" y="3321514"/>
            <a:ext cx="5026688" cy="16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6208374" cy="59309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DML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Liquibase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103705"/>
            <a:ext cx="4230272" cy="1342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3" y="3587262"/>
            <a:ext cx="4435845" cy="16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335876"/>
            <a:ext cx="7705725" cy="13586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the workshop, we will work with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Oracle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Database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should already have 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Docker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image with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Oracle XE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(Express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Edition).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will connect to the database using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IntelliJ IDEA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Oracle Database works with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users, schemas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grants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We will create our own user, grant him permissions and work only with our user afterwards.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3" y="766826"/>
            <a:ext cx="2293719" cy="593092"/>
          </a:xfrm>
        </p:spPr>
        <p:txBody>
          <a:bodyPr/>
          <a:lstStyle/>
          <a:p>
            <a:r>
              <a:rPr lang="en-US" b="0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9" y="1562774"/>
            <a:ext cx="7146201" cy="41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							   DDL vs. DML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520982"/>
            <a:ext cx="7718281" cy="42551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smtClean="0"/>
              <a:t>Data </a:t>
            </a:r>
            <a:r>
              <a:rPr lang="en-US" dirty="0" smtClean="0"/>
              <a:t>Definition Language?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 </a:t>
            </a:r>
            <a:r>
              <a:rPr lang="en-US" b="1" dirty="0" smtClean="0"/>
              <a:t>data definition language</a:t>
            </a:r>
            <a:r>
              <a:rPr lang="en-US" dirty="0" smtClean="0"/>
              <a:t> or </a:t>
            </a:r>
            <a:r>
              <a:rPr lang="en-US" b="1" dirty="0" smtClean="0"/>
              <a:t>data</a:t>
            </a:r>
            <a:r>
              <a:rPr lang="en-US" dirty="0" smtClean="0"/>
              <a:t> </a:t>
            </a:r>
            <a:r>
              <a:rPr lang="en-US" b="1" dirty="0" smtClean="0"/>
              <a:t>description</a:t>
            </a:r>
            <a:r>
              <a:rPr lang="en-US" dirty="0" smtClean="0"/>
              <a:t> </a:t>
            </a:r>
            <a:r>
              <a:rPr lang="en-US" b="1" dirty="0" smtClean="0"/>
              <a:t>language</a:t>
            </a:r>
            <a:r>
              <a:rPr lang="en-US" dirty="0" smtClean="0"/>
              <a:t> (DDL) is a syntax similar to a computer programming </a:t>
            </a:r>
            <a:r>
              <a:rPr lang="en-US" b="1" dirty="0" smtClean="0"/>
              <a:t>language</a:t>
            </a:r>
            <a:r>
              <a:rPr lang="en-US" dirty="0" smtClean="0"/>
              <a:t> for </a:t>
            </a:r>
            <a:r>
              <a:rPr lang="en-US" b="1" dirty="0" smtClean="0"/>
              <a:t>defining data</a:t>
            </a:r>
            <a:r>
              <a:rPr lang="en-US" dirty="0" smtClean="0"/>
              <a:t> structures, especially database schemas.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 </a:t>
            </a:r>
            <a:r>
              <a:rPr lang="en-US" b="1" dirty="0" smtClean="0"/>
              <a:t>Data Definition Language</a:t>
            </a:r>
            <a:r>
              <a:rPr lang="en-US" dirty="0" smtClean="0"/>
              <a:t> (DDL) is used to create and destroy databases and database objects.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81742" y="766826"/>
            <a:ext cx="5776753" cy="593092"/>
          </a:xfrm>
        </p:spPr>
        <p:txBody>
          <a:bodyPr/>
          <a:lstStyle/>
          <a:p>
            <a:r>
              <a:rPr lang="en-US" b="0" dirty="0" smtClean="0"/>
              <a:t>DDL – Data Definition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1123</Words>
  <Application>Microsoft Office PowerPoint</Application>
  <PresentationFormat>On-screen Show (4:3)</PresentationFormat>
  <Paragraphs>296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Office Theme</vt:lpstr>
      <vt:lpstr>SQL Structured Query Language</vt:lpstr>
      <vt:lpstr>Topics</vt:lpstr>
      <vt:lpstr>Introduction</vt:lpstr>
      <vt:lpstr>Introduction</vt:lpstr>
      <vt:lpstr>Introduction</vt:lpstr>
      <vt:lpstr>Introduction</vt:lpstr>
      <vt:lpstr>Introduction</vt:lpstr>
      <vt:lpstr>          DDL vs. DML</vt:lpstr>
      <vt:lpstr>DDL – Data Definition Language</vt:lpstr>
      <vt:lpstr>DDL – Data Definition Language</vt:lpstr>
      <vt:lpstr>DDL – Data Definition Language</vt:lpstr>
      <vt:lpstr>DDL – Data Definition Language</vt:lpstr>
      <vt:lpstr>DML – Data Manipulation Language</vt:lpstr>
      <vt:lpstr>DML – Data Manipulation Language</vt:lpstr>
      <vt:lpstr>DML – Data Manipulation Language</vt:lpstr>
      <vt:lpstr>     Data QUERY (SELECT Clause)</vt:lpstr>
      <vt:lpstr>SELECT Clause</vt:lpstr>
      <vt:lpstr>SELECT Clause</vt:lpstr>
      <vt:lpstr>        Constraints</vt:lpstr>
      <vt:lpstr>Constraints</vt:lpstr>
      <vt:lpstr>Constraints</vt:lpstr>
      <vt:lpstr>       Data Filtering &amp; Ordering (WHERE, ORDER BY)</vt:lpstr>
      <vt:lpstr>WHERE Clause</vt:lpstr>
      <vt:lpstr>WHERE Clause</vt:lpstr>
      <vt:lpstr>ORDER BY</vt:lpstr>
      <vt:lpstr>   Retrieving data from multiple tables</vt:lpstr>
      <vt:lpstr>Data from multiple tables</vt:lpstr>
      <vt:lpstr>SQL Joins</vt:lpstr>
      <vt:lpstr>SQL Joins</vt:lpstr>
      <vt:lpstr>SQL Joins</vt:lpstr>
      <vt:lpstr>SQL Joins</vt:lpstr>
      <vt:lpstr>         Views</vt:lpstr>
      <vt:lpstr>Views</vt:lpstr>
      <vt:lpstr>Views</vt:lpstr>
      <vt:lpstr>Views</vt:lpstr>
      <vt:lpstr>     Single row &amp; group functions</vt:lpstr>
      <vt:lpstr>Single row functions</vt:lpstr>
      <vt:lpstr>Single row functions</vt:lpstr>
      <vt:lpstr>Single row functions</vt:lpstr>
      <vt:lpstr>Single row functions</vt:lpstr>
      <vt:lpstr>Single row functions</vt:lpstr>
      <vt:lpstr>GROUP BY Clause</vt:lpstr>
      <vt:lpstr>Single group functions</vt:lpstr>
      <vt:lpstr>       Generating DB structure using Liquibase</vt:lpstr>
      <vt:lpstr>What is Liquibase?</vt:lpstr>
      <vt:lpstr>Why Liquibase?</vt:lpstr>
      <vt:lpstr>How to use Liquibase?</vt:lpstr>
      <vt:lpstr>db.changelog-master.xml</vt:lpstr>
      <vt:lpstr>db.changelog-1.0.xml</vt:lpstr>
      <vt:lpstr>DDL in Liquibase</vt:lpstr>
      <vt:lpstr>DDL in Liquibase</vt:lpstr>
      <vt:lpstr>DDL in Liquibase</vt:lpstr>
      <vt:lpstr>DML in Liquibase</vt:lpstr>
      <vt:lpstr>DML in Liquibase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Sebastian Decianu</cp:lastModifiedBy>
  <cp:revision>355</cp:revision>
  <dcterms:created xsi:type="dcterms:W3CDTF">2013-12-09T08:38:16Z</dcterms:created>
  <dcterms:modified xsi:type="dcterms:W3CDTF">2016-07-05T14:13:02Z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