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95" r:id="rId6"/>
    <p:sldId id="314" r:id="rId7"/>
    <p:sldId id="318" r:id="rId8"/>
    <p:sldId id="313" r:id="rId9"/>
    <p:sldId id="315" r:id="rId10"/>
    <p:sldId id="296" r:id="rId11"/>
    <p:sldId id="297" r:id="rId12"/>
    <p:sldId id="298" r:id="rId13"/>
    <p:sldId id="299" r:id="rId14"/>
    <p:sldId id="300" r:id="rId15"/>
    <p:sldId id="301" r:id="rId16"/>
    <p:sldId id="334" r:id="rId17"/>
    <p:sldId id="335" r:id="rId18"/>
    <p:sldId id="317" r:id="rId19"/>
    <p:sldId id="303" r:id="rId20"/>
    <p:sldId id="304" r:id="rId21"/>
    <p:sldId id="305" r:id="rId22"/>
    <p:sldId id="306" r:id="rId23"/>
    <p:sldId id="307" r:id="rId24"/>
    <p:sldId id="316" r:id="rId25"/>
    <p:sldId id="309" r:id="rId26"/>
    <p:sldId id="311" r:id="rId27"/>
    <p:sldId id="319" r:id="rId28"/>
    <p:sldId id="321" r:id="rId29"/>
    <p:sldId id="322" r:id="rId30"/>
    <p:sldId id="323" r:id="rId31"/>
    <p:sldId id="325" r:id="rId32"/>
    <p:sldId id="324" r:id="rId33"/>
    <p:sldId id="326" r:id="rId34"/>
    <p:sldId id="329" r:id="rId35"/>
    <p:sldId id="327" r:id="rId36"/>
    <p:sldId id="336" r:id="rId37"/>
    <p:sldId id="337" r:id="rId38"/>
    <p:sldId id="333" r:id="rId39"/>
    <p:sldId id="312" r:id="rId40"/>
    <p:sldId id="31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1" autoAdjust="0"/>
    <p:restoredTop sz="94660"/>
  </p:normalViewPr>
  <p:slideViewPr>
    <p:cSldViewPr snapToGrid="0" snapToObjects="1">
      <p:cViewPr>
        <p:scale>
          <a:sx n="118" d="100"/>
          <a:sy n="118" d="100"/>
        </p:scale>
        <p:origin x="-1608" y="198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34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5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new  in Java 8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Indroduction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Radu Sezciuc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23.06.2016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86670" cy="594000"/>
          </a:xfrm>
        </p:spPr>
        <p:txBody>
          <a:bodyPr/>
          <a:lstStyle/>
          <a:p>
            <a:r>
              <a:rPr lang="en-US" b="0" dirty="0"/>
              <a:t>4th (a) attempt: modeling selection criteria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2514" y="1584016"/>
            <a:ext cx="86824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public interface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New"/>
              </a:rPr>
              <a:t>	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 (Apple apple);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AppleWeightPredicate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implements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test(Apple apple){</a:t>
            </a:r>
          </a:p>
          <a:p>
            <a:pPr lvl="1"/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apple.getWeight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&gt; 150;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AppleColorPredicate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implements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test(Apple apple){</a:t>
            </a:r>
          </a:p>
          <a:p>
            <a:pPr lvl="1"/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"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green".equals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apple.getColor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5828133" cy="594000"/>
          </a:xfrm>
        </p:spPr>
        <p:txBody>
          <a:bodyPr/>
          <a:lstStyle/>
          <a:p>
            <a:r>
              <a:rPr lang="en-US" b="0" dirty="0"/>
              <a:t>Let’s pause for a little bit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3509" y="1859340"/>
            <a:ext cx="82121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Our code is much more flexible!</a:t>
            </a:r>
          </a:p>
          <a:p>
            <a:r>
              <a:rPr lang="en-US" dirty="0">
                <a:latin typeface="OpenSans"/>
              </a:rPr>
              <a:t>– can create any kinds of selection criteria on an Apple</a:t>
            </a:r>
          </a:p>
          <a:p>
            <a:r>
              <a:rPr lang="en-US" dirty="0">
                <a:latin typeface="OpenSans"/>
              </a:rPr>
              <a:t>– re-use of code for </a:t>
            </a:r>
            <a:r>
              <a:rPr lang="en-US" dirty="0" smtClean="0">
                <a:latin typeface="CourierNew"/>
              </a:rPr>
              <a:t>filter</a:t>
            </a:r>
          </a:p>
          <a:p>
            <a:endParaRPr lang="en-US" dirty="0">
              <a:latin typeface="CourierNew"/>
            </a:endParaRPr>
          </a:p>
          <a:p>
            <a:endParaRPr lang="en-US" dirty="0" smtClean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r>
              <a:rPr lang="en-US" dirty="0">
                <a:latin typeface="OpenSans"/>
              </a:rPr>
              <a:t>• Declaring many selection </a:t>
            </a:r>
            <a:r>
              <a:rPr lang="en-US" dirty="0" smtClean="0">
                <a:latin typeface="OpenSans"/>
              </a:rPr>
              <a:t>criteria </a:t>
            </a:r>
            <a:r>
              <a:rPr lang="en-US" dirty="0">
                <a:latin typeface="OpenSans"/>
              </a:rPr>
              <a:t>using classes </a:t>
            </a:r>
            <a:r>
              <a:rPr lang="en-US" dirty="0" smtClean="0">
                <a:latin typeface="OpenSans"/>
              </a:rPr>
              <a:t>is verbose</a:t>
            </a:r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– we have the right abstraction but not good concision</a:t>
            </a:r>
          </a:p>
          <a:p>
            <a:r>
              <a:rPr lang="en-US" dirty="0">
                <a:latin typeface="OpenSans"/>
              </a:rPr>
              <a:t>– we need a better way to create and pass </a:t>
            </a:r>
            <a:r>
              <a:rPr lang="en-US" dirty="0" err="1" smtClean="0">
                <a:latin typeface="OpenSans"/>
              </a:rPr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368064" cy="594000"/>
          </a:xfrm>
        </p:spPr>
        <p:txBody>
          <a:bodyPr/>
          <a:lstStyle/>
          <a:p>
            <a:r>
              <a:rPr lang="en-US" b="0" dirty="0"/>
              <a:t>5th attempt: anonymous classes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0347" y="1843670"/>
            <a:ext cx="78899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filter(inventory,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test(Apple apple){</a:t>
            </a:r>
          </a:p>
          <a:p>
            <a:pPr lvl="1"/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"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red".equals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.(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apple.getColor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New"/>
              </a:rPr>
              <a:t>});</a:t>
            </a:r>
          </a:p>
          <a:p>
            <a:endParaRPr lang="en-US" dirty="0">
              <a:solidFill>
                <a:srgbClr val="000000"/>
              </a:solidFill>
              <a:latin typeface="CourierNew"/>
            </a:endParaRP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filter(inventory,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ApplePredicate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test(Apple apple){</a:t>
            </a:r>
          </a:p>
          <a:p>
            <a:pPr lvl="1"/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apple.getWeight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&gt; 150;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Exercise (1)</a:t>
            </a:r>
            <a:endParaRPr lang="en-US" dirty="0">
              <a:latin typeface="Courier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988" y="1937248"/>
            <a:ext cx="85122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You are to write a </a:t>
            </a:r>
            <a:r>
              <a:rPr lang="en-US" dirty="0" err="1">
                <a:latin typeface="OpenSans"/>
              </a:rPr>
              <a:t>prettyPrintApple</a:t>
            </a:r>
            <a:r>
              <a:rPr lang="en-US" dirty="0">
                <a:latin typeface="OpenSans"/>
              </a:rPr>
              <a:t> method that takes a </a:t>
            </a:r>
            <a:r>
              <a:rPr lang="en-US" dirty="0" smtClean="0">
                <a:latin typeface="OpenSans"/>
              </a:rPr>
              <a:t>List of </a:t>
            </a:r>
            <a:r>
              <a:rPr lang="en-US" dirty="0">
                <a:latin typeface="OpenSans"/>
              </a:rPr>
              <a:t>Apples and that can be parameterized with multiple </a:t>
            </a:r>
            <a:r>
              <a:rPr lang="en-US" dirty="0" smtClean="0">
                <a:latin typeface="OpenSans"/>
              </a:rPr>
              <a:t>ways to </a:t>
            </a:r>
            <a:r>
              <a:rPr lang="en-US" dirty="0">
                <a:latin typeface="OpenSans"/>
              </a:rPr>
              <a:t>generate a String output from an Apple (a bit </a:t>
            </a:r>
            <a:r>
              <a:rPr lang="en-US" dirty="0" smtClean="0">
                <a:latin typeface="OpenSans"/>
              </a:rPr>
              <a:t>like multiple </a:t>
            </a:r>
            <a:r>
              <a:rPr lang="en-US" dirty="0">
                <a:latin typeface="OpenSans"/>
              </a:rPr>
              <a:t>customized </a:t>
            </a:r>
            <a:r>
              <a:rPr lang="en-US" dirty="0" err="1">
                <a:latin typeface="OpenSans"/>
              </a:rPr>
              <a:t>toString</a:t>
            </a:r>
            <a:r>
              <a:rPr lang="en-US" dirty="0">
                <a:latin typeface="OpenSans"/>
              </a:rPr>
              <a:t> methods).</a:t>
            </a:r>
          </a:p>
          <a:p>
            <a:r>
              <a:rPr lang="en-US" dirty="0">
                <a:latin typeface="OpenSans"/>
              </a:rPr>
              <a:t>For example, you could tell your </a:t>
            </a:r>
            <a:r>
              <a:rPr lang="en-US" dirty="0" err="1">
                <a:latin typeface="OpenSans"/>
              </a:rPr>
              <a:t>prettyPrintApple</a:t>
            </a:r>
            <a:r>
              <a:rPr lang="en-US" dirty="0">
                <a:latin typeface="OpenSans"/>
              </a:rPr>
              <a:t> </a:t>
            </a:r>
            <a:r>
              <a:rPr lang="en-US" dirty="0" smtClean="0">
                <a:latin typeface="OpenSans"/>
              </a:rPr>
              <a:t>method to </a:t>
            </a:r>
            <a:r>
              <a:rPr lang="en-US" dirty="0">
                <a:latin typeface="OpenSans"/>
              </a:rPr>
              <a:t>print only all the weight of the apples In addition, </a:t>
            </a:r>
            <a:r>
              <a:rPr lang="en-US" dirty="0" smtClean="0">
                <a:latin typeface="OpenSans"/>
              </a:rPr>
              <a:t>you could </a:t>
            </a:r>
            <a:r>
              <a:rPr lang="en-US" dirty="0">
                <a:latin typeface="OpenSans"/>
              </a:rPr>
              <a:t>to tell your </a:t>
            </a:r>
            <a:r>
              <a:rPr lang="en-US" dirty="0" err="1">
                <a:latin typeface="OpenSans"/>
              </a:rPr>
              <a:t>prettyPrintApple</a:t>
            </a:r>
            <a:r>
              <a:rPr lang="en-US" dirty="0">
                <a:latin typeface="OpenSans"/>
              </a:rPr>
              <a:t> method to print </a:t>
            </a:r>
            <a:r>
              <a:rPr lang="en-US" dirty="0" smtClean="0">
                <a:latin typeface="OpenSans"/>
              </a:rPr>
              <a:t>each apple </a:t>
            </a:r>
            <a:r>
              <a:rPr lang="en-US" dirty="0">
                <a:latin typeface="OpenSans"/>
              </a:rPr>
              <a:t>individually and mention whether they are “heavy” </a:t>
            </a:r>
            <a:r>
              <a:rPr lang="en-US" dirty="0" smtClean="0">
                <a:latin typeface="OpenSans"/>
              </a:rPr>
              <a:t>or “light”.</a:t>
            </a:r>
          </a:p>
          <a:p>
            <a:endParaRPr lang="en-US" dirty="0">
              <a:latin typeface="OpenSans"/>
            </a:endParaRPr>
          </a:p>
          <a:p>
            <a:endParaRPr lang="en-US" dirty="0">
              <a:latin typeface="OpenSans"/>
            </a:endParaRPr>
          </a:p>
          <a:p>
            <a:r>
              <a:rPr lang="en-US" dirty="0" smtClean="0">
                <a:latin typeface="CourierNew"/>
              </a:rPr>
              <a:t>com.java_8_training.problems.lambdas.BehaviourParameterisation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Exercise </a:t>
            </a:r>
            <a:r>
              <a:rPr lang="en-US" b="0" dirty="0" smtClean="0"/>
              <a:t>(2)</a:t>
            </a:r>
            <a:endParaRPr lang="en-US" dirty="0">
              <a:latin typeface="Courier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909" y="2075746"/>
            <a:ext cx="83114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Towards </a:t>
            </a:r>
            <a:r>
              <a:rPr lang="en-US" dirty="0" err="1">
                <a:latin typeface="OpenSans"/>
              </a:rPr>
              <a:t>prettyPrint</a:t>
            </a:r>
            <a:r>
              <a:rPr lang="en-US" dirty="0">
                <a:latin typeface="OpenSans"/>
              </a:rPr>
              <a:t>...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enSans"/>
              </a:rPr>
              <a:t>Implement </a:t>
            </a:r>
            <a:r>
              <a:rPr lang="en-US" dirty="0">
                <a:latin typeface="OpenSans"/>
              </a:rPr>
              <a:t>the method </a:t>
            </a:r>
            <a:r>
              <a:rPr lang="en-US" dirty="0" err="1" smtClean="0">
                <a:latin typeface="OpenSans"/>
              </a:rPr>
              <a:t>prettyPrintOnlyWeightApple</a:t>
            </a:r>
            <a:r>
              <a:rPr lang="en-US" dirty="0" smtClean="0">
                <a:latin typeface="OpenSans"/>
              </a:rPr>
              <a:t> (List&lt;Apple</a:t>
            </a:r>
            <a:r>
              <a:rPr lang="en-US" dirty="0">
                <a:latin typeface="OpenSans"/>
              </a:rPr>
              <a:t>&gt; inventory): it should just print the weight </a:t>
            </a:r>
            <a:r>
              <a:rPr lang="en-US" dirty="0" smtClean="0">
                <a:latin typeface="OpenSans"/>
              </a:rPr>
              <a:t>of each </a:t>
            </a:r>
            <a:r>
              <a:rPr lang="en-US" dirty="0">
                <a:latin typeface="OpenSans"/>
              </a:rPr>
              <a:t>apple </a:t>
            </a:r>
            <a:r>
              <a:rPr lang="en-US" dirty="0" smtClean="0">
                <a:latin typeface="OpenSans"/>
              </a:rPr>
              <a:t>iteratively.</a:t>
            </a:r>
          </a:p>
          <a:p>
            <a:pPr marL="342900" indent="-342900">
              <a:buAutoNum type="arabicPeriod"/>
            </a:pPr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2. Can you abstract the formatting algorithm? (i.e. how </a:t>
            </a:r>
            <a:r>
              <a:rPr lang="en-US" dirty="0" smtClean="0">
                <a:latin typeface="OpenSans"/>
              </a:rPr>
              <a:t>to generate </a:t>
            </a:r>
            <a:r>
              <a:rPr lang="en-US" dirty="0">
                <a:latin typeface="OpenSans"/>
              </a:rPr>
              <a:t>a string from an apple</a:t>
            </a:r>
            <a:r>
              <a:rPr lang="en-US" dirty="0" smtClean="0">
                <a:latin typeface="OpenSans"/>
              </a:rPr>
              <a:t>)</a:t>
            </a:r>
          </a:p>
          <a:p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3. Gradually work towards a method </a:t>
            </a:r>
            <a:r>
              <a:rPr lang="en-US" dirty="0" err="1" smtClean="0">
                <a:latin typeface="OpenSans"/>
              </a:rPr>
              <a:t>prettyPrintApple</a:t>
            </a:r>
            <a:r>
              <a:rPr lang="en-US" dirty="0" smtClean="0">
                <a:latin typeface="OpenSans"/>
              </a:rPr>
              <a:t> which </a:t>
            </a:r>
            <a:r>
              <a:rPr lang="en-US" dirty="0">
                <a:latin typeface="OpenSans"/>
              </a:rPr>
              <a:t>takes a list of apples and an formatter </a:t>
            </a:r>
            <a:r>
              <a:rPr lang="en-US" dirty="0" smtClean="0">
                <a:latin typeface="OpenSans"/>
              </a:rPr>
              <a:t>operation to </a:t>
            </a:r>
            <a:r>
              <a:rPr lang="en-US" dirty="0">
                <a:latin typeface="OpenSans"/>
              </a:rPr>
              <a:t>execute on each </a:t>
            </a:r>
            <a:r>
              <a:rPr lang="en-US" dirty="0" smtClean="0">
                <a:latin typeface="OpenSans"/>
              </a:rPr>
              <a:t>apple</a:t>
            </a:r>
          </a:p>
          <a:p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4. Can you make it generic? (not only apples, but </a:t>
            </a:r>
            <a:r>
              <a:rPr lang="en-US" dirty="0" smtClean="0">
                <a:latin typeface="OpenSans"/>
              </a:rPr>
              <a:t>any type</a:t>
            </a:r>
            <a:r>
              <a:rPr lang="en-US" dirty="0">
                <a:latin typeface="OpenSans"/>
              </a:rPr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6th attempt: Java 8 lambdas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46" y="1701801"/>
            <a:ext cx="7884932" cy="3930650"/>
          </a:xfrm>
        </p:spPr>
        <p:txBody>
          <a:bodyPr/>
          <a:lstStyle/>
          <a:p>
            <a:r>
              <a:rPr lang="en-US" dirty="0"/>
              <a:t>List&lt;Apple&gt; result =</a:t>
            </a:r>
          </a:p>
          <a:p>
            <a:r>
              <a:rPr lang="en-US" dirty="0"/>
              <a:t>filter(inventory,</a:t>
            </a:r>
          </a:p>
          <a:p>
            <a:r>
              <a:rPr lang="en-US" b="1" dirty="0"/>
              <a:t>(Apple apple) -&gt; "</a:t>
            </a:r>
            <a:r>
              <a:rPr lang="en-US" b="1" dirty="0" err="1"/>
              <a:t>red".equals</a:t>
            </a:r>
            <a:r>
              <a:rPr lang="en-US" b="1" dirty="0"/>
              <a:t>(</a:t>
            </a:r>
            <a:r>
              <a:rPr lang="en-US" b="1" dirty="0" err="1"/>
              <a:t>apple.getColor</a:t>
            </a:r>
            <a:r>
              <a:rPr lang="en-US" b="1" dirty="0" smtClean="0"/>
              <a:t>())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List&lt;Apple&gt; result =</a:t>
            </a:r>
          </a:p>
          <a:p>
            <a:r>
              <a:rPr lang="en-US" dirty="0"/>
              <a:t>filter(inventory, </a:t>
            </a:r>
            <a:r>
              <a:rPr lang="en-US" b="1" dirty="0"/>
              <a:t>(Apple apple) -&gt; </a:t>
            </a:r>
            <a:r>
              <a:rPr lang="en-US" b="1" dirty="0" err="1"/>
              <a:t>apple.getWeight</a:t>
            </a:r>
            <a:r>
              <a:rPr lang="en-US" b="1" dirty="0"/>
              <a:t>() &gt; 150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Great because it reads closer to the problem statement!</a:t>
            </a:r>
          </a:p>
        </p:txBody>
      </p:sp>
    </p:spTree>
    <p:extLst>
      <p:ext uri="{BB962C8B-B14F-4D97-AF65-F5344CB8AC3E}">
        <p14:creationId xmlns:p14="http://schemas.microsoft.com/office/powerpoint/2010/main" val="19705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5742" y="766800"/>
            <a:ext cx="7143562" cy="594000"/>
          </a:xfrm>
        </p:spPr>
        <p:txBody>
          <a:bodyPr/>
          <a:lstStyle/>
          <a:p>
            <a:r>
              <a:rPr lang="en-US" b="0" dirty="0"/>
              <a:t>7th attempt: abstracting over </a:t>
            </a:r>
            <a:r>
              <a:rPr lang="en-US" b="0" dirty="0" smtClean="0"/>
              <a:t>the list </a:t>
            </a:r>
            <a:r>
              <a:rPr lang="en-US" b="0" dirty="0"/>
              <a:t>type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3989" y="2134316"/>
            <a:ext cx="80641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New"/>
              </a:rPr>
              <a:t>public </a:t>
            </a:r>
            <a:r>
              <a:rPr lang="fr-FR" dirty="0" err="1">
                <a:solidFill>
                  <a:srgbClr val="000000"/>
                </a:solidFill>
                <a:latin typeface="CourierNew"/>
              </a:rPr>
              <a:t>static</a:t>
            </a:r>
            <a:r>
              <a:rPr lang="fr-FR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fr-FR" b="1" dirty="0">
                <a:solidFill>
                  <a:srgbClr val="38761D"/>
                </a:solidFill>
                <a:latin typeface="CourierNew-Bold"/>
              </a:rPr>
              <a:t>&lt;T&gt; List&lt;T&gt; </a:t>
            </a:r>
            <a:r>
              <a:rPr lang="fr-FR" dirty="0" err="1">
                <a:solidFill>
                  <a:srgbClr val="000000"/>
                </a:solidFill>
                <a:latin typeface="CourierNew"/>
              </a:rPr>
              <a:t>filter</a:t>
            </a:r>
            <a:r>
              <a:rPr lang="fr-FR" dirty="0">
                <a:solidFill>
                  <a:srgbClr val="000000"/>
                </a:solidFill>
                <a:latin typeface="CourierNew"/>
              </a:rPr>
              <a:t> (</a:t>
            </a:r>
            <a:r>
              <a:rPr lang="fr-FR" b="1" dirty="0">
                <a:solidFill>
                  <a:srgbClr val="38761D"/>
                </a:solidFill>
                <a:latin typeface="CourierNew-Bold"/>
              </a:rPr>
              <a:t>List&lt;T&gt; </a:t>
            </a:r>
            <a:r>
              <a:rPr lang="fr-FR" b="1" dirty="0" err="1">
                <a:solidFill>
                  <a:srgbClr val="38761D"/>
                </a:solidFill>
                <a:latin typeface="CourierNew-Bold"/>
              </a:rPr>
              <a:t>list</a:t>
            </a:r>
            <a:r>
              <a:rPr lang="fr-FR" b="1" dirty="0">
                <a:solidFill>
                  <a:srgbClr val="38761D"/>
                </a:solidFill>
                <a:latin typeface="CourierNew-Bold"/>
              </a:rPr>
              <a:t>, </a:t>
            </a:r>
            <a:r>
              <a:rPr lang="fr-FR" b="1" dirty="0" err="1">
                <a:solidFill>
                  <a:srgbClr val="38761D"/>
                </a:solidFill>
                <a:latin typeface="CourierNew-Bold"/>
              </a:rPr>
              <a:t>Predicate</a:t>
            </a:r>
            <a:r>
              <a:rPr lang="fr-FR" b="1" dirty="0">
                <a:solidFill>
                  <a:srgbClr val="38761D"/>
                </a:solidFill>
                <a:latin typeface="CourierNew-Bold"/>
              </a:rPr>
              <a:t>&lt;T&gt; p</a:t>
            </a:r>
            <a:r>
              <a:rPr lang="fr-FR" dirty="0">
                <a:solidFill>
                  <a:srgbClr val="000000"/>
                </a:solidFill>
                <a:latin typeface="CourierNew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&gt; result =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for(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T 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e: list){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if(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p.test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(e))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New"/>
              </a:rPr>
              <a:t>result.add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(e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return result;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77962" cy="594000"/>
          </a:xfrm>
        </p:spPr>
        <p:txBody>
          <a:bodyPr/>
          <a:lstStyle/>
          <a:p>
            <a:r>
              <a:rPr lang="en-US" b="0" dirty="0"/>
              <a:t>8th attempt: Java 8 lambdas again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136339"/>
            <a:ext cx="8046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List&lt;String&gt; result 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= filter(strings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,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(String s) -&gt;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s.endsWith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("JDK</a:t>
            </a:r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")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New"/>
            </a:endParaRP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List&lt;Integer&gt; result 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= filter(numbers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,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(Integer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i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) -&gt;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i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 % 2 == 0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New"/>
            </a:endParaRP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=filter(inventory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New-Bold"/>
              </a:rPr>
              <a:t>(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Apple a) -&gt;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apple.getWeight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</a:t>
            </a:r>
            <a:r>
              <a:rPr lang="en-US" b="1" dirty="0" smtClean="0">
                <a:solidFill>
                  <a:srgbClr val="38761D"/>
                </a:solidFill>
                <a:latin typeface="CourierNew-Bold"/>
              </a:rPr>
              <a:t>&gt;150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4504430" cy="594000"/>
          </a:xfrm>
        </p:spPr>
        <p:txBody>
          <a:bodyPr/>
          <a:lstStyle/>
          <a:p>
            <a:r>
              <a:rPr lang="en-US" b="0" dirty="0"/>
              <a:t>Moral of the story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7681" y="2182505"/>
            <a:ext cx="79422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OpenSans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OpenSans"/>
              </a:rPr>
              <a:t>parameterisation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lets you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write more </a:t>
            </a:r>
            <a:r>
              <a:rPr lang="en-US" b="1" dirty="0">
                <a:solidFill>
                  <a:srgbClr val="3366FF"/>
                </a:solidFill>
                <a:latin typeface="OpenSans-Bold"/>
              </a:rPr>
              <a:t>flexible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code:</a:t>
            </a:r>
            <a:endParaRPr lang="en-US" dirty="0">
              <a:solidFill>
                <a:srgbClr val="000000"/>
              </a:solidFill>
              <a:latin typeface="OpenSans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enSans"/>
              </a:rPr>
              <a:t>– Adapt for changes</a:t>
            </a:r>
          </a:p>
          <a:p>
            <a:r>
              <a:rPr lang="en-US" sz="1600" dirty="0">
                <a:solidFill>
                  <a:srgbClr val="000000"/>
                </a:solidFill>
                <a:latin typeface="OpenSans"/>
              </a:rPr>
              <a:t>– Avoids code duplication</a:t>
            </a:r>
          </a:p>
          <a:p>
            <a:endParaRPr lang="en-US" dirty="0">
              <a:solidFill>
                <a:srgbClr val="000000"/>
              </a:solidFill>
              <a:latin typeface="OpenSans"/>
            </a:endParaRPr>
          </a:p>
          <a:p>
            <a:endParaRPr lang="en-US" dirty="0" smtClean="0">
              <a:solidFill>
                <a:srgbClr val="000000"/>
              </a:solidFill>
              <a:latin typeface="OpenSan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Sans"/>
              </a:rPr>
              <a:t>To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encourage this style of programming </a:t>
            </a:r>
            <a:r>
              <a:rPr lang="en-US" b="1" dirty="0" smtClean="0">
                <a:solidFill>
                  <a:srgbClr val="3366FF"/>
                </a:solidFill>
                <a:latin typeface="OpenSans-Bold"/>
              </a:rPr>
              <a:t>we need </a:t>
            </a:r>
            <a:r>
              <a:rPr lang="en-US" b="1" dirty="0">
                <a:solidFill>
                  <a:srgbClr val="3366FF"/>
                </a:solidFill>
                <a:latin typeface="OpenSans-Bold"/>
              </a:rPr>
              <a:t>a concise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way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to create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pass </a:t>
            </a:r>
            <a:r>
              <a:rPr lang="en-US" dirty="0" err="1" smtClean="0">
                <a:solidFill>
                  <a:srgbClr val="000000"/>
                </a:solidFill>
                <a:latin typeface="OpenSans"/>
              </a:rPr>
              <a:t>behaviours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:</a:t>
            </a:r>
            <a:endParaRPr lang="en-US" dirty="0">
              <a:solidFill>
                <a:srgbClr val="000000"/>
              </a:solidFill>
              <a:latin typeface="OpenSans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enSans"/>
              </a:rPr>
              <a:t>– Java 8 brings lambda expressions to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211310" cy="594000"/>
          </a:xfrm>
        </p:spPr>
        <p:txBody>
          <a:bodyPr/>
          <a:lstStyle/>
          <a:p>
            <a:r>
              <a:rPr lang="en-US" b="0" dirty="0"/>
              <a:t>What is a Lambda Expression?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9633" y="1872342"/>
            <a:ext cx="81250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– a kind of anonymous </a:t>
            </a:r>
            <a:r>
              <a:rPr lang="en-US" dirty="0" smtClean="0">
                <a:latin typeface="OpenSans"/>
              </a:rPr>
              <a:t>function </a:t>
            </a:r>
          </a:p>
          <a:p>
            <a:endParaRPr lang="en-US" dirty="0">
              <a:latin typeface="OpenSans"/>
            </a:endParaRPr>
          </a:p>
          <a:p>
            <a:pPr lvl="1"/>
            <a:r>
              <a:rPr lang="en-US" dirty="0" smtClean="0"/>
              <a:t>-&gt; Anonymous</a:t>
            </a:r>
            <a:r>
              <a:rPr lang="en-US" dirty="0"/>
              <a:t>: doesn’t have a name like </a:t>
            </a:r>
            <a:r>
              <a:rPr lang="en-US" dirty="0" smtClean="0"/>
              <a:t>a method</a:t>
            </a:r>
            <a:r>
              <a:rPr lang="en-US" dirty="0"/>
              <a:t>: less to write and think about!</a:t>
            </a:r>
          </a:p>
          <a:p>
            <a:pPr lvl="1"/>
            <a:r>
              <a:rPr lang="en-US" dirty="0" smtClean="0"/>
              <a:t>-&gt; Function</a:t>
            </a:r>
            <a:r>
              <a:rPr lang="en-US" dirty="0"/>
              <a:t>: not associated to a class like </a:t>
            </a:r>
            <a:r>
              <a:rPr lang="en-US" dirty="0" smtClean="0"/>
              <a:t>a method </a:t>
            </a:r>
            <a:r>
              <a:rPr lang="en-US" dirty="0"/>
              <a:t>is</a:t>
            </a:r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– that can be passed around</a:t>
            </a:r>
            <a:r>
              <a:rPr lang="en-US" dirty="0" smtClean="0">
                <a:latin typeface="OpenSans"/>
              </a:rPr>
              <a:t>:</a:t>
            </a:r>
          </a:p>
          <a:p>
            <a:r>
              <a:rPr lang="en-US" dirty="0">
                <a:latin typeface="OpenSans"/>
              </a:rPr>
              <a:t>	</a:t>
            </a:r>
            <a:r>
              <a:rPr lang="en-US" dirty="0" smtClean="0">
                <a:latin typeface="OpenSans"/>
              </a:rPr>
              <a:t>-&gt;</a:t>
            </a:r>
            <a:r>
              <a:rPr lang="en-US" dirty="0"/>
              <a:t>A lambda </a:t>
            </a:r>
            <a:r>
              <a:rPr lang="en-US" dirty="0" smtClean="0"/>
              <a:t>expression can </a:t>
            </a:r>
            <a:r>
              <a:rPr lang="en-US" dirty="0"/>
              <a:t>be passed as argument to a </a:t>
            </a:r>
            <a:r>
              <a:rPr lang="en-US" dirty="0" smtClean="0"/>
              <a:t>method or </a:t>
            </a:r>
            <a:r>
              <a:rPr lang="en-US" dirty="0"/>
              <a:t>stored </a:t>
            </a:r>
            <a:r>
              <a:rPr lang="en-US" dirty="0" smtClean="0"/>
              <a:t>	in </a:t>
            </a:r>
            <a:r>
              <a:rPr lang="en-US" dirty="0"/>
              <a:t>a variable</a:t>
            </a:r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– It doesn’t have a name, but it has a list </a:t>
            </a:r>
            <a:r>
              <a:rPr lang="en-US" dirty="0" smtClean="0">
                <a:latin typeface="OpenSans"/>
              </a:rPr>
              <a:t>of parameters</a:t>
            </a:r>
            <a:r>
              <a:rPr lang="en-US" dirty="0">
                <a:latin typeface="OpenSans"/>
              </a:rPr>
              <a:t>, a body, a return type, and </a:t>
            </a:r>
            <a:r>
              <a:rPr lang="en-US" dirty="0" smtClean="0">
                <a:latin typeface="OpenSans"/>
              </a:rPr>
              <a:t>also possibly </a:t>
            </a:r>
            <a:r>
              <a:rPr lang="en-US" dirty="0">
                <a:latin typeface="OpenSans"/>
              </a:rPr>
              <a:t>a list of exceptions that can </a:t>
            </a:r>
            <a:r>
              <a:rPr lang="en-US" dirty="0" smtClean="0">
                <a:latin typeface="OpenSans"/>
              </a:rPr>
              <a:t>be thrown</a:t>
            </a:r>
            <a:r>
              <a:rPr lang="en-US" dirty="0">
                <a:latin typeface="Open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635" y="2032320"/>
            <a:ext cx="7705725" cy="2902392"/>
          </a:xfrm>
        </p:spPr>
        <p:txBody>
          <a:bodyPr>
            <a:normAutofit/>
          </a:bodyPr>
          <a:lstStyle/>
          <a:p>
            <a:r>
              <a:rPr lang="en-US" sz="3600" dirty="0"/>
              <a:t>What are we going to cover</a:t>
            </a:r>
            <a:r>
              <a:rPr lang="en-US" sz="3600" dirty="0" smtClean="0"/>
              <a:t>?</a:t>
            </a:r>
            <a:br>
              <a:rPr lang="en-US" sz="360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● Lambda </a:t>
            </a:r>
            <a:r>
              <a:rPr lang="en-US" sz="2400" b="0" dirty="0"/>
              <a:t>Expressions</a:t>
            </a:r>
            <a:br>
              <a:rPr lang="en-US" sz="2400" b="0" dirty="0"/>
            </a:br>
            <a:r>
              <a:rPr lang="en-US" sz="2400" b="0" dirty="0"/>
              <a:t>● Streams</a:t>
            </a:r>
            <a:br>
              <a:rPr lang="en-US" sz="2400" b="0" dirty="0"/>
            </a:br>
            <a:r>
              <a:rPr lang="en-US" sz="2400" b="0" dirty="0"/>
              <a:t>● Collectors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</a:t>
            </a:r>
            <a:r>
              <a:rPr lang="de-DE" sz="8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latin typeface="Arial"/>
                <a:cs typeface="Arial"/>
              </a:rPr>
              <a:t>Radu Sezciuc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	Data</a:t>
            </a:r>
            <a:r>
              <a:rPr lang="de-DE" sz="8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smtClean="0">
                <a:solidFill>
                  <a:srgbClr val="FFFFFF"/>
                </a:solidFill>
                <a:latin typeface="Arial"/>
                <a:cs typeface="Arial"/>
              </a:rPr>
              <a:t>23.06.2016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211310" cy="594000"/>
          </a:xfrm>
        </p:spPr>
        <p:txBody>
          <a:bodyPr/>
          <a:lstStyle/>
          <a:p>
            <a:r>
              <a:rPr lang="en-US" b="0" dirty="0"/>
              <a:t>Lambda Expressions: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47850"/>
            <a:ext cx="7296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Goal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3303" y="2185852"/>
            <a:ext cx="7913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Goal: let you pass a piece </a:t>
            </a:r>
            <a:r>
              <a:rPr lang="en-US" dirty="0" smtClean="0">
                <a:latin typeface="OpenSans"/>
              </a:rPr>
              <a:t>of </a:t>
            </a:r>
            <a:r>
              <a:rPr lang="en-US" dirty="0" err="1" smtClean="0">
                <a:latin typeface="OpenSans"/>
              </a:rPr>
              <a:t>behaviour</a:t>
            </a:r>
            <a:r>
              <a:rPr lang="en-US" dirty="0" smtClean="0">
                <a:latin typeface="OpenSans"/>
              </a:rPr>
              <a:t>/code </a:t>
            </a:r>
            <a:r>
              <a:rPr lang="en-US" dirty="0">
                <a:latin typeface="OpenSans"/>
              </a:rPr>
              <a:t>in a concise </a:t>
            </a:r>
            <a:r>
              <a:rPr lang="en-US" dirty="0" smtClean="0">
                <a:latin typeface="OpenSans"/>
              </a:rPr>
              <a:t>way</a:t>
            </a:r>
          </a:p>
          <a:p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• You can cope with changing </a:t>
            </a:r>
            <a:r>
              <a:rPr lang="en-US" dirty="0" smtClean="0">
                <a:latin typeface="OpenSans"/>
              </a:rPr>
              <a:t>requirements by </a:t>
            </a:r>
            <a:r>
              <a:rPr lang="en-US" dirty="0">
                <a:latin typeface="OpenSans"/>
              </a:rPr>
              <a:t>using a </a:t>
            </a:r>
            <a:r>
              <a:rPr lang="en-US" dirty="0" err="1" smtClean="0">
                <a:latin typeface="OpenSans"/>
              </a:rPr>
              <a:t>behaviour</a:t>
            </a:r>
            <a:r>
              <a:rPr lang="en-US" dirty="0" smtClean="0">
                <a:latin typeface="OpenSans"/>
              </a:rPr>
              <a:t>, represented </a:t>
            </a:r>
            <a:r>
              <a:rPr lang="en-US" dirty="0">
                <a:latin typeface="OpenSans"/>
              </a:rPr>
              <a:t>by </a:t>
            </a:r>
            <a:r>
              <a:rPr lang="en-US" dirty="0" smtClean="0">
                <a:latin typeface="OpenSans"/>
              </a:rPr>
              <a:t>a lambda</a:t>
            </a:r>
            <a:r>
              <a:rPr lang="en-US" dirty="0">
                <a:latin typeface="OpenSans"/>
              </a:rPr>
              <a:t>, as a parameter to a </a:t>
            </a:r>
            <a:r>
              <a:rPr lang="en-US" dirty="0" smtClean="0">
                <a:latin typeface="OpenSans"/>
              </a:rPr>
              <a:t>method</a:t>
            </a:r>
          </a:p>
          <a:p>
            <a:endParaRPr lang="en-US" dirty="0">
              <a:latin typeface="OpenSans"/>
            </a:endParaRPr>
          </a:p>
          <a:p>
            <a:r>
              <a:rPr lang="en-US" dirty="0">
                <a:latin typeface="OpenSans"/>
              </a:rPr>
              <a:t>• </a:t>
            </a:r>
            <a:r>
              <a:rPr lang="en-US" b="1" dirty="0">
                <a:latin typeface="OpenSans-Bold"/>
              </a:rPr>
              <a:t>You no longer need to choose </a:t>
            </a:r>
            <a:r>
              <a:rPr lang="en-US" b="1" dirty="0" smtClean="0">
                <a:latin typeface="OpenSans-Bold"/>
              </a:rPr>
              <a:t>between abstraction </a:t>
            </a:r>
            <a:r>
              <a:rPr lang="en-US" b="1" dirty="0">
                <a:latin typeface="OpenSans-Bold"/>
              </a:rPr>
              <a:t>and concision!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b="0" dirty="0"/>
              <a:t>Before/After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78971" y="1536174"/>
            <a:ext cx="878694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-Bold"/>
              </a:rPr>
              <a:t>Before:</a:t>
            </a:r>
          </a:p>
          <a:p>
            <a:r>
              <a:rPr lang="en-US" dirty="0" err="1">
                <a:solidFill>
                  <a:srgbClr val="1155CD"/>
                </a:solidFill>
                <a:latin typeface="CourierNew"/>
              </a:rPr>
              <a:t>inventory.sort</a:t>
            </a:r>
            <a:r>
              <a:rPr lang="en-US" dirty="0">
                <a:solidFill>
                  <a:srgbClr val="1155CD"/>
                </a:solidFill>
                <a:latin typeface="CourierNew"/>
              </a:rPr>
              <a:t>(new Comparator&lt;Apple&gt;() {</a:t>
            </a:r>
          </a:p>
          <a:p>
            <a:pPr lvl="1"/>
            <a:r>
              <a:rPr lang="en-US" dirty="0">
                <a:solidFill>
                  <a:srgbClr val="1155CD"/>
                </a:solidFill>
                <a:latin typeface="CourierNew"/>
              </a:rPr>
              <a:t>public </a:t>
            </a:r>
            <a:r>
              <a:rPr lang="en-US" dirty="0" err="1">
                <a:solidFill>
                  <a:srgbClr val="1155CD"/>
                </a:solidFill>
                <a:latin typeface="CourierNew"/>
              </a:rPr>
              <a:t>int</a:t>
            </a:r>
            <a:r>
              <a:rPr lang="en-US" dirty="0">
                <a:solidFill>
                  <a:srgbClr val="1155CD"/>
                </a:solidFill>
                <a:latin typeface="CourierNew"/>
              </a:rPr>
              <a:t> compare(Apple a1, Apple a2){</a:t>
            </a:r>
          </a:p>
          <a:p>
            <a:pPr lvl="1"/>
            <a:r>
              <a:rPr lang="en-US" dirty="0" smtClean="0">
                <a:solidFill>
                  <a:srgbClr val="1155CD"/>
                </a:solidFill>
                <a:latin typeface="CourierNew"/>
              </a:rPr>
              <a:t>	return </a:t>
            </a:r>
            <a:r>
              <a:rPr lang="en-US" dirty="0">
                <a:solidFill>
                  <a:srgbClr val="1155CD"/>
                </a:solidFill>
                <a:latin typeface="CourierNew"/>
              </a:rPr>
              <a:t>a1.getWeight().</a:t>
            </a:r>
            <a:r>
              <a:rPr lang="en-US" dirty="0" err="1">
                <a:solidFill>
                  <a:srgbClr val="1155CD"/>
                </a:solidFill>
                <a:latin typeface="CourierNew"/>
              </a:rPr>
              <a:t>compareTo</a:t>
            </a:r>
            <a:r>
              <a:rPr lang="en-US" dirty="0">
                <a:solidFill>
                  <a:srgbClr val="1155CD"/>
                </a:solidFill>
                <a:latin typeface="CourierNew"/>
              </a:rPr>
              <a:t>(a2.getWeight());</a:t>
            </a:r>
          </a:p>
          <a:p>
            <a:pPr lvl="1"/>
            <a:r>
              <a:rPr lang="en-US" dirty="0">
                <a:solidFill>
                  <a:srgbClr val="1155CD"/>
                </a:solidFill>
                <a:latin typeface="CourierNew"/>
              </a:rPr>
              <a:t>}</a:t>
            </a:r>
          </a:p>
          <a:p>
            <a:r>
              <a:rPr lang="en-US" dirty="0" smtClean="0">
                <a:solidFill>
                  <a:srgbClr val="1155CD"/>
                </a:solidFill>
                <a:latin typeface="CourierNew"/>
              </a:rPr>
              <a:t>});</a:t>
            </a:r>
          </a:p>
          <a:p>
            <a:endParaRPr lang="en-US" dirty="0">
              <a:solidFill>
                <a:srgbClr val="1155CD"/>
              </a:solidFill>
              <a:latin typeface="CourierNew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Calibri-Bold"/>
              </a:rPr>
              <a:t>After:</a:t>
            </a:r>
          </a:p>
          <a:p>
            <a:r>
              <a:rPr lang="en-US" dirty="0" err="1">
                <a:solidFill>
                  <a:srgbClr val="008100"/>
                </a:solidFill>
                <a:latin typeface="CourierNew"/>
              </a:rPr>
              <a:t>inventory.sort</a:t>
            </a:r>
            <a:r>
              <a:rPr lang="en-US" dirty="0">
                <a:solidFill>
                  <a:srgbClr val="008100"/>
                </a:solidFill>
                <a:latin typeface="CourierNew"/>
              </a:rPr>
              <a:t>((Apple a1, Apple a2) -&gt; a1.getWeight</a:t>
            </a:r>
            <a:r>
              <a:rPr lang="en-US" dirty="0" smtClean="0">
                <a:solidFill>
                  <a:srgbClr val="008100"/>
                </a:solidFill>
                <a:latin typeface="CourierNew"/>
              </a:rPr>
              <a:t>().</a:t>
            </a:r>
            <a:r>
              <a:rPr lang="en-US" dirty="0" err="1" smtClean="0">
                <a:solidFill>
                  <a:srgbClr val="008100"/>
                </a:solidFill>
                <a:latin typeface="CourierNew"/>
              </a:rPr>
              <a:t>compareTo</a:t>
            </a:r>
            <a:r>
              <a:rPr lang="en-US" dirty="0" smtClean="0">
                <a:solidFill>
                  <a:srgbClr val="008100"/>
                </a:solidFill>
                <a:latin typeface="CourierNew"/>
              </a:rPr>
              <a:t>(a2.getWeight</a:t>
            </a:r>
            <a:r>
              <a:rPr lang="en-US" dirty="0">
                <a:solidFill>
                  <a:srgbClr val="008100"/>
                </a:solidFill>
                <a:latin typeface="CourierNew"/>
              </a:rPr>
              <a:t>()));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b="0" dirty="0"/>
              <a:t>Syntax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47825"/>
            <a:ext cx="70580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405229" cy="594000"/>
          </a:xfrm>
        </p:spPr>
        <p:txBody>
          <a:bodyPr/>
          <a:lstStyle/>
          <a:p>
            <a:r>
              <a:rPr lang="en-US" b="0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7" y="1744708"/>
            <a:ext cx="7658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106807" cy="594000"/>
          </a:xfrm>
        </p:spPr>
        <p:txBody>
          <a:bodyPr/>
          <a:lstStyle/>
          <a:p>
            <a:r>
              <a:rPr lang="en-US" b="0" dirty="0"/>
              <a:t>Quiz: which are not valid?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4766" y="2412274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New"/>
              </a:rPr>
              <a:t>1. () -&gt; {}</a:t>
            </a:r>
          </a:p>
          <a:p>
            <a:r>
              <a:rPr lang="en-US" dirty="0">
                <a:latin typeface="CourierNew"/>
              </a:rPr>
              <a:t>2. () -&gt; "Raoul"</a:t>
            </a:r>
          </a:p>
          <a:p>
            <a:r>
              <a:rPr lang="en-US" dirty="0">
                <a:latin typeface="CourierNew"/>
              </a:rPr>
              <a:t>3. () -&gt; {return "Richard";}</a:t>
            </a:r>
          </a:p>
          <a:p>
            <a:r>
              <a:rPr lang="en-US" dirty="0">
                <a:latin typeface="CourierNew"/>
              </a:rPr>
              <a:t>4. (Integer </a:t>
            </a:r>
            <a:r>
              <a:rPr lang="en-US" dirty="0" err="1">
                <a:latin typeface="CourierNew"/>
              </a:rPr>
              <a:t>i</a:t>
            </a:r>
            <a:r>
              <a:rPr lang="en-US" dirty="0">
                <a:latin typeface="CourierNew"/>
              </a:rPr>
              <a:t>) -&gt; return "James" + </a:t>
            </a:r>
            <a:r>
              <a:rPr lang="en-US" dirty="0" err="1">
                <a:latin typeface="CourierNew"/>
              </a:rPr>
              <a:t>i</a:t>
            </a:r>
            <a:r>
              <a:rPr lang="en-US" dirty="0">
                <a:latin typeface="CourierNew"/>
              </a:rPr>
              <a:t>;</a:t>
            </a:r>
          </a:p>
          <a:p>
            <a:r>
              <a:rPr lang="en-US" dirty="0">
                <a:latin typeface="CourierNew"/>
              </a:rPr>
              <a:t>5. (String s) -&gt; {"Raoul";}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106807" cy="594000"/>
          </a:xfrm>
        </p:spPr>
        <p:txBody>
          <a:bodyPr/>
          <a:lstStyle/>
          <a:p>
            <a:r>
              <a:rPr lang="en-US" b="0" dirty="0" smtClean="0"/>
              <a:t>Three Question About Lambdas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6326" y="2412274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New"/>
              </a:rPr>
              <a:t>1. What is the type of a lambda expression?</a:t>
            </a:r>
          </a:p>
          <a:p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2. Can a lambda be put in a variable?</a:t>
            </a:r>
          </a:p>
          <a:p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3. Is a lambda expression an object?</a:t>
            </a: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4767" y="766800"/>
            <a:ext cx="7883434" cy="594000"/>
          </a:xfrm>
        </p:spPr>
        <p:txBody>
          <a:bodyPr/>
          <a:lstStyle/>
          <a:p>
            <a:r>
              <a:rPr lang="en-US" dirty="0">
                <a:latin typeface="CourierNew"/>
              </a:rPr>
              <a:t>. What is the type of a lambda expression?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766" y="2412274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ourierNew"/>
              </a:rPr>
              <a:t>A functional interface - an interface with only one abstract method 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>
                <a:latin typeface="CourierNew"/>
              </a:rPr>
              <a:t>p</a:t>
            </a:r>
            <a:r>
              <a:rPr lang="en-US" dirty="0" smtClean="0">
                <a:latin typeface="CourierNew"/>
              </a:rPr>
              <a:t>ublic </a:t>
            </a:r>
            <a:r>
              <a:rPr lang="en-US" dirty="0" smtClean="0">
                <a:latin typeface="CourierNew"/>
              </a:rPr>
              <a:t>interface Comparator&lt;T&gt;{</a:t>
            </a:r>
          </a:p>
          <a:p>
            <a:pPr lvl="1"/>
            <a:r>
              <a:rPr lang="en-US" dirty="0" err="1">
                <a:latin typeface="CourierNew"/>
              </a:rPr>
              <a:t>i</a:t>
            </a:r>
            <a:r>
              <a:rPr lang="en-US" dirty="0" err="1" smtClean="0">
                <a:latin typeface="CourierNew"/>
              </a:rPr>
              <a:t>nt</a:t>
            </a:r>
            <a:r>
              <a:rPr lang="en-US" dirty="0" smtClean="0">
                <a:latin typeface="CourierNew"/>
              </a:rPr>
              <a:t> </a:t>
            </a:r>
            <a:r>
              <a:rPr lang="en-US" dirty="0" smtClean="0">
                <a:latin typeface="CourierNew"/>
              </a:rPr>
              <a:t>compare(T t1, T t2);</a:t>
            </a:r>
          </a:p>
          <a:p>
            <a:pPr lvl="1"/>
            <a:r>
              <a:rPr lang="en-US" dirty="0" smtClean="0">
                <a:latin typeface="CourierNew"/>
              </a:rPr>
              <a:t>}</a:t>
            </a:r>
          </a:p>
          <a:p>
            <a:r>
              <a:rPr lang="en-US" dirty="0" smtClean="0">
                <a:latin typeface="CourierNew"/>
              </a:rPr>
              <a:t>}</a:t>
            </a: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4767" y="766800"/>
            <a:ext cx="7883434" cy="594000"/>
          </a:xfrm>
        </p:spPr>
        <p:txBody>
          <a:bodyPr/>
          <a:lstStyle/>
          <a:p>
            <a:r>
              <a:rPr lang="en-US" dirty="0">
                <a:latin typeface="CourierNew"/>
              </a:rPr>
              <a:t>Can a lambda be put in a variable?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766" y="2412274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New"/>
              </a:rPr>
              <a:t>YES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  Comparator&lt;String&gt; c = (String s1, String s2) -&gt;</a:t>
            </a:r>
          </a:p>
          <a:p>
            <a:r>
              <a:rPr lang="en-US" dirty="0" smtClean="0">
                <a:latin typeface="CourierNew"/>
              </a:rPr>
              <a:t>                                           </a:t>
            </a:r>
            <a:r>
              <a:rPr lang="en-US" dirty="0" err="1" smtClean="0">
                <a:latin typeface="CourierNew"/>
              </a:rPr>
              <a:t>Integer.compare</a:t>
            </a:r>
            <a:r>
              <a:rPr lang="en-US" dirty="0" smtClean="0">
                <a:latin typeface="CourierNew"/>
              </a:rPr>
              <a:t>(s1.length(), s2.length());</a:t>
            </a:r>
          </a:p>
          <a:p>
            <a:endParaRPr lang="en-US" dirty="0" smtClean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dirty="0">
                <a:latin typeface="CourierNew"/>
              </a:rPr>
              <a:t>Is a lambda expression an object?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0347" y="2137954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New"/>
              </a:rPr>
              <a:t>Let’s compare the following :</a:t>
            </a:r>
          </a:p>
          <a:p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Comparator&lt;String&gt; c = (String s1, String s2) -&gt;</a:t>
            </a:r>
          </a:p>
          <a:p>
            <a:r>
              <a:rPr lang="en-US" dirty="0">
                <a:latin typeface="CourierNew"/>
              </a:rPr>
              <a:t> </a:t>
            </a:r>
            <a:r>
              <a:rPr lang="en-US" dirty="0" smtClean="0">
                <a:latin typeface="CourierNew"/>
              </a:rPr>
              <a:t>                                          </a:t>
            </a:r>
            <a:r>
              <a:rPr lang="en-US" dirty="0" err="1" smtClean="0">
                <a:latin typeface="CourierNew"/>
              </a:rPr>
              <a:t>Integer.compare</a:t>
            </a:r>
            <a:r>
              <a:rPr lang="en-US" dirty="0" smtClean="0">
                <a:latin typeface="CourierNew"/>
              </a:rPr>
              <a:t>(s1.length(), s2.length());</a:t>
            </a:r>
          </a:p>
          <a:p>
            <a:endParaRPr lang="en-US" dirty="0" smtClean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Comparator&lt;String&gt;c =</a:t>
            </a:r>
          </a:p>
          <a:p>
            <a:r>
              <a:rPr lang="en-US" dirty="0">
                <a:latin typeface="CourierNew"/>
              </a:rPr>
              <a:t> </a:t>
            </a:r>
            <a:r>
              <a:rPr lang="en-US" dirty="0" smtClean="0">
                <a:latin typeface="CourierNew"/>
              </a:rPr>
              <a:t>  new Comparator&lt;String&gt;(String s1, String s2){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>
                <a:latin typeface="CourierNew"/>
              </a:rPr>
              <a:t>	</a:t>
            </a:r>
            <a:r>
              <a:rPr lang="en-US" dirty="0" smtClean="0">
                <a:latin typeface="CourierNew"/>
              </a:rPr>
              <a:t>public Boolean </a:t>
            </a:r>
            <a:r>
              <a:rPr lang="en-US" dirty="0" err="1" smtClean="0">
                <a:latin typeface="CourierNew"/>
              </a:rPr>
              <a:t>compareTo</a:t>
            </a:r>
            <a:r>
              <a:rPr lang="en-US" dirty="0" smtClean="0">
                <a:latin typeface="CourierNew"/>
              </a:rPr>
              <a:t>(String s1, String s2){</a:t>
            </a:r>
          </a:p>
          <a:p>
            <a:r>
              <a:rPr lang="en-US" dirty="0" smtClean="0">
                <a:latin typeface="CourierNew"/>
              </a:rPr>
              <a:t>		</a:t>
            </a:r>
            <a:r>
              <a:rPr lang="en-US" dirty="0" err="1" smtClean="0">
                <a:latin typeface="CourierNew"/>
              </a:rPr>
              <a:t>Integer.compare</a:t>
            </a:r>
            <a:r>
              <a:rPr lang="en-US" dirty="0" smtClean="0">
                <a:latin typeface="CourierNew"/>
              </a:rPr>
              <a:t>(s1.length(), s2.length());</a:t>
            </a:r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	}</a:t>
            </a:r>
            <a:endParaRPr lang="en-US" dirty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}</a:t>
            </a:r>
            <a:endParaRPr lang="en-US" dirty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8?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263" y="2238103"/>
            <a:ext cx="8046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OpenSans"/>
              </a:rPr>
              <a:t>• We write obscure code to do simple things</a:t>
            </a:r>
            <a:r>
              <a:rPr lang="en-US" sz="3000" dirty="0" smtClean="0">
                <a:latin typeface="OpenSans"/>
              </a:rPr>
              <a:t>:</a:t>
            </a:r>
          </a:p>
          <a:p>
            <a:endParaRPr lang="en-US" sz="3000" dirty="0">
              <a:latin typeface="OpenSans"/>
            </a:endParaRPr>
          </a:p>
          <a:p>
            <a:r>
              <a:rPr lang="en-US" dirty="0" err="1">
                <a:latin typeface="CourierNew"/>
              </a:rPr>
              <a:t>Collections.sort</a:t>
            </a:r>
            <a:r>
              <a:rPr lang="en-US" dirty="0">
                <a:latin typeface="CourierNew"/>
              </a:rPr>
              <a:t>(</a:t>
            </a:r>
            <a:r>
              <a:rPr lang="en-US" dirty="0" err="1">
                <a:latin typeface="CourierNew"/>
              </a:rPr>
              <a:t>inventory,new</a:t>
            </a:r>
            <a:r>
              <a:rPr lang="en-US" dirty="0">
                <a:latin typeface="CourierNew"/>
              </a:rPr>
              <a:t> Comparator&lt;Apple&gt;() {</a:t>
            </a:r>
          </a:p>
          <a:p>
            <a:pPr lvl="1"/>
            <a:r>
              <a:rPr lang="en-US" dirty="0">
                <a:latin typeface="CourierNew"/>
              </a:rPr>
              <a:t>public </a:t>
            </a:r>
            <a:r>
              <a:rPr lang="en-US" dirty="0" err="1">
                <a:latin typeface="CourierNew"/>
              </a:rPr>
              <a:t>int</a:t>
            </a:r>
            <a:r>
              <a:rPr lang="en-US" dirty="0">
                <a:latin typeface="CourierNew"/>
              </a:rPr>
              <a:t> compare(Apple a1, Apple a2){</a:t>
            </a:r>
          </a:p>
          <a:p>
            <a:pPr lvl="1"/>
            <a:r>
              <a:rPr lang="en-US" dirty="0" smtClean="0">
                <a:latin typeface="CourierNew"/>
              </a:rPr>
              <a:t>	return </a:t>
            </a:r>
            <a:r>
              <a:rPr lang="en-US" dirty="0">
                <a:latin typeface="CourierNew"/>
              </a:rPr>
              <a:t>a1.getWeight().</a:t>
            </a:r>
            <a:r>
              <a:rPr lang="en-US" dirty="0" err="1">
                <a:latin typeface="CourierNew"/>
              </a:rPr>
              <a:t>compareTo</a:t>
            </a:r>
            <a:r>
              <a:rPr lang="en-US" dirty="0">
                <a:latin typeface="CourierNew"/>
              </a:rPr>
              <a:t>(a2.getWeight</a:t>
            </a:r>
            <a:r>
              <a:rPr lang="en-US" dirty="0" smtClean="0">
                <a:latin typeface="CourierNew"/>
              </a:rPr>
              <a:t>());</a:t>
            </a:r>
          </a:p>
          <a:p>
            <a:pPr lvl="1"/>
            <a:r>
              <a:rPr lang="en-US" dirty="0" smtClean="0">
                <a:latin typeface="CourierNew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dirty="0" smtClean="0">
                <a:latin typeface="CourierNew"/>
              </a:rPr>
              <a:t>More about the </a:t>
            </a:r>
            <a:r>
              <a:rPr lang="en-US" dirty="0" err="1" smtClean="0">
                <a:latin typeface="CourierNew"/>
              </a:rPr>
              <a:t>sintax</a:t>
            </a:r>
            <a:endParaRPr lang="en-US" dirty="0">
              <a:latin typeface="Courier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0347" y="2137954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New"/>
              </a:rPr>
              <a:t>Let’s compare the following :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Comparator&lt;String&gt; c = (String s1, String s2) -&gt;</a:t>
            </a:r>
          </a:p>
          <a:p>
            <a:r>
              <a:rPr lang="en-US" dirty="0">
                <a:latin typeface="CourierNew"/>
              </a:rPr>
              <a:t> </a:t>
            </a:r>
            <a:r>
              <a:rPr lang="en-US" dirty="0" smtClean="0">
                <a:latin typeface="CourierNew"/>
              </a:rPr>
              <a:t>                                          </a:t>
            </a:r>
            <a:r>
              <a:rPr lang="en-US" dirty="0" err="1" smtClean="0">
                <a:latin typeface="CourierNew"/>
              </a:rPr>
              <a:t>Integer.compare</a:t>
            </a:r>
            <a:r>
              <a:rPr lang="en-US" dirty="0" smtClean="0">
                <a:latin typeface="CourierNew"/>
              </a:rPr>
              <a:t>(s1.length(), s2.length());</a:t>
            </a:r>
          </a:p>
          <a:p>
            <a:endParaRPr lang="en-US" dirty="0" smtClean="0">
              <a:latin typeface="CourierNew"/>
            </a:endParaRPr>
          </a:p>
          <a:p>
            <a:r>
              <a:rPr lang="en-US" dirty="0">
                <a:latin typeface="CourierNew"/>
              </a:rPr>
              <a:t>Comparator&lt;String&gt; c = </a:t>
            </a:r>
            <a:r>
              <a:rPr lang="en-US" dirty="0" smtClean="0">
                <a:latin typeface="CourierNew"/>
              </a:rPr>
              <a:t>(s1</a:t>
            </a:r>
            <a:r>
              <a:rPr lang="en-US" dirty="0">
                <a:latin typeface="CourierNew"/>
              </a:rPr>
              <a:t>, </a:t>
            </a:r>
            <a:r>
              <a:rPr lang="en-US" dirty="0" smtClean="0">
                <a:latin typeface="CourierNew"/>
              </a:rPr>
              <a:t>s2</a:t>
            </a:r>
            <a:r>
              <a:rPr lang="en-US" dirty="0">
                <a:latin typeface="CourierNew"/>
              </a:rPr>
              <a:t>) -&gt;</a:t>
            </a:r>
          </a:p>
          <a:p>
            <a:r>
              <a:rPr lang="en-US" dirty="0">
                <a:latin typeface="CourierNew"/>
              </a:rPr>
              <a:t>                                           </a:t>
            </a:r>
            <a:r>
              <a:rPr lang="en-US" dirty="0" err="1">
                <a:latin typeface="CourierNew"/>
              </a:rPr>
              <a:t>Integer.compare</a:t>
            </a:r>
            <a:r>
              <a:rPr lang="en-US" dirty="0">
                <a:latin typeface="CourierNew"/>
              </a:rPr>
              <a:t>(s1.length(), s2.length());</a:t>
            </a:r>
          </a:p>
          <a:p>
            <a:endParaRPr lang="en-US" dirty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endParaRPr lang="en-US" dirty="0">
              <a:latin typeface="Courier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Exercise</a:t>
            </a:r>
            <a:endParaRPr lang="en-US" dirty="0">
              <a:latin typeface="Courier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660" y="2741825"/>
            <a:ext cx="64922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Sans"/>
              </a:rPr>
              <a:t>Refactor the code to use lambda expressions and</a:t>
            </a:r>
          </a:p>
          <a:p>
            <a:r>
              <a:rPr lang="en-US" dirty="0">
                <a:latin typeface="OpenSans"/>
              </a:rPr>
              <a:t>standard functional interfaces from java.util.function.*</a:t>
            </a:r>
          </a:p>
          <a:p>
            <a:r>
              <a:rPr lang="en-US" sz="1400" dirty="0">
                <a:latin typeface="CourierNew"/>
              </a:rPr>
              <a:t>com.java_8_training.problems.lambdas.LambdaRefactorTest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Method references</a:t>
            </a:r>
            <a:endParaRPr lang="en-US" dirty="0">
              <a:latin typeface="Courier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4647" y="2294314"/>
            <a:ext cx="604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Sans-Bold"/>
              </a:rPr>
              <a:t>Before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: 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(Apple a) -&gt;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a.getWeight</a:t>
            </a:r>
            <a:r>
              <a:rPr lang="en-US" dirty="0" smtClean="0">
                <a:solidFill>
                  <a:srgbClr val="3366FF"/>
                </a:solidFill>
                <a:latin typeface="OpenSans"/>
              </a:rPr>
              <a:t>().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OpenSans-Bold"/>
              </a:rPr>
              <a:t>After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: </a:t>
            </a:r>
            <a:r>
              <a:rPr lang="en-US" b="1" dirty="0" smtClean="0">
                <a:solidFill>
                  <a:srgbClr val="38761D"/>
                </a:solidFill>
                <a:latin typeface="OpenSans-Bold"/>
              </a:rPr>
              <a:t>Apple::</a:t>
            </a:r>
            <a:r>
              <a:rPr lang="en-US" b="1" dirty="0" err="1" smtClean="0">
                <a:solidFill>
                  <a:srgbClr val="38761D"/>
                </a:solidFill>
                <a:latin typeface="OpenSans-Bold"/>
              </a:rPr>
              <a:t>getWeight</a:t>
            </a:r>
            <a:endParaRPr lang="en-US" b="1" dirty="0" smtClean="0">
              <a:solidFill>
                <a:srgbClr val="38761D"/>
              </a:solidFill>
              <a:latin typeface="OpenSans-Bold"/>
            </a:endParaRPr>
          </a:p>
          <a:p>
            <a:endParaRPr lang="en-US" b="1" dirty="0">
              <a:solidFill>
                <a:srgbClr val="38761D"/>
              </a:solidFill>
              <a:latin typeface="OpenSans-Bold"/>
            </a:endParaRPr>
          </a:p>
          <a:p>
            <a:endParaRPr lang="en-US" b="1" dirty="0">
              <a:solidFill>
                <a:srgbClr val="38761D"/>
              </a:solidFill>
              <a:latin typeface="OpenSans-Bold"/>
            </a:endParaRPr>
          </a:p>
          <a:p>
            <a:r>
              <a:rPr lang="en-US" b="1" dirty="0">
                <a:solidFill>
                  <a:srgbClr val="000000"/>
                </a:solidFill>
                <a:latin typeface="OpenSans-Bold"/>
              </a:rPr>
              <a:t>Before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: (String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str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,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int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i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) -&gt; 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str.substring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(</a:t>
            </a:r>
            <a:r>
              <a:rPr lang="en-US" dirty="0" err="1">
                <a:solidFill>
                  <a:srgbClr val="3366FF"/>
                </a:solidFill>
                <a:latin typeface="OpenSans"/>
              </a:rPr>
              <a:t>i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OpenSans-Bold"/>
              </a:rPr>
              <a:t>After</a:t>
            </a:r>
            <a:r>
              <a:rPr lang="en-US" dirty="0">
                <a:solidFill>
                  <a:srgbClr val="3366FF"/>
                </a:solidFill>
                <a:latin typeface="OpenSans"/>
              </a:rPr>
              <a:t>: </a:t>
            </a:r>
            <a:r>
              <a:rPr lang="en-US" b="1" dirty="0">
                <a:solidFill>
                  <a:srgbClr val="38761D"/>
                </a:solidFill>
                <a:latin typeface="OpenSans-Bold"/>
              </a:rPr>
              <a:t>String::substring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Method references: example</a:t>
            </a:r>
            <a:endParaRPr lang="en-US" dirty="0">
              <a:latin typeface="Courier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2015" y="2382560"/>
            <a:ext cx="842910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New"/>
              </a:rPr>
              <a:t>List&lt;String&gt; </a:t>
            </a:r>
            <a:r>
              <a:rPr lang="en-US" dirty="0" err="1">
                <a:latin typeface="CourierNew"/>
              </a:rPr>
              <a:t>str</a:t>
            </a:r>
            <a:r>
              <a:rPr lang="en-US" dirty="0">
                <a:latin typeface="CourierNew"/>
              </a:rPr>
              <a:t> = </a:t>
            </a:r>
            <a:r>
              <a:rPr lang="en-US" dirty="0" err="1">
                <a:latin typeface="CourierNew"/>
              </a:rPr>
              <a:t>Arrays.asList</a:t>
            </a:r>
            <a:r>
              <a:rPr lang="en-US" dirty="0">
                <a:latin typeface="CourierNew"/>
              </a:rPr>
              <a:t>("</a:t>
            </a:r>
            <a:r>
              <a:rPr lang="en-US" dirty="0" err="1">
                <a:latin typeface="CourierNew"/>
              </a:rPr>
              <a:t>a","b","A","B</a:t>
            </a:r>
            <a:r>
              <a:rPr lang="en-US" dirty="0">
                <a:latin typeface="CourierNew"/>
              </a:rPr>
              <a:t>");</a:t>
            </a:r>
          </a:p>
          <a:p>
            <a:r>
              <a:rPr lang="en-US" sz="2000" b="1" dirty="0">
                <a:latin typeface="Calibri-Bold"/>
              </a:rPr>
              <a:t>Before</a:t>
            </a:r>
          </a:p>
          <a:p>
            <a:r>
              <a:rPr lang="en-US" dirty="0" err="1">
                <a:latin typeface="CourierNew"/>
              </a:rPr>
              <a:t>str.sort</a:t>
            </a:r>
            <a:r>
              <a:rPr lang="en-US" dirty="0">
                <a:latin typeface="CourierNew"/>
              </a:rPr>
              <a:t>((String s1, String s2)</a:t>
            </a:r>
          </a:p>
          <a:p>
            <a:r>
              <a:rPr lang="en-US" dirty="0">
                <a:latin typeface="CourierNew"/>
              </a:rPr>
              <a:t>-&gt; s1.compareToIgnoreCase(s2</a:t>
            </a:r>
            <a:r>
              <a:rPr lang="en-US" dirty="0" smtClean="0">
                <a:latin typeface="CourierNew"/>
              </a:rPr>
              <a:t>));</a:t>
            </a:r>
          </a:p>
          <a:p>
            <a:endParaRPr lang="en-US" dirty="0">
              <a:latin typeface="CourierNew"/>
            </a:endParaRPr>
          </a:p>
          <a:p>
            <a:r>
              <a:rPr lang="en-US" sz="2000" b="1" dirty="0">
                <a:latin typeface="Calibri-Bold"/>
              </a:rPr>
              <a:t>After</a:t>
            </a:r>
          </a:p>
          <a:p>
            <a:r>
              <a:rPr lang="en-US" dirty="0" err="1">
                <a:latin typeface="CourierNew"/>
              </a:rPr>
              <a:t>str.sort</a:t>
            </a:r>
            <a:r>
              <a:rPr lang="en-US" dirty="0">
                <a:latin typeface="CourierNew"/>
              </a:rPr>
              <a:t>(String::</a:t>
            </a:r>
            <a:r>
              <a:rPr lang="en-US" dirty="0" err="1">
                <a:latin typeface="CourierNew"/>
              </a:rPr>
              <a:t>compareToIgnoreCase</a:t>
            </a:r>
            <a:r>
              <a:rPr lang="en-US" dirty="0">
                <a:latin typeface="CourierNew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 smtClean="0"/>
              <a:t>So What Do We Have so Far?</a:t>
            </a:r>
            <a:endParaRPr lang="en-US" dirty="0">
              <a:latin typeface="Courier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2015" y="2382560"/>
            <a:ext cx="8429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New"/>
              </a:rPr>
              <a:t>A new concept  : the &lt;&lt;lambda expression&gt;&gt;, with a new syntax.</a:t>
            </a:r>
          </a:p>
          <a:p>
            <a:r>
              <a:rPr lang="en-US" dirty="0" smtClean="0">
                <a:latin typeface="CourierNew"/>
              </a:rPr>
              <a:t>A new interface concept : the &lt;&lt;functional interface &gt;&gt;</a:t>
            </a:r>
          </a:p>
          <a:p>
            <a:endParaRPr lang="en-US" dirty="0">
              <a:latin typeface="CourierNew"/>
            </a:endParaRPr>
          </a:p>
          <a:p>
            <a:endParaRPr lang="en-US" dirty="0" smtClean="0">
              <a:latin typeface="CourierNew"/>
            </a:endParaRPr>
          </a:p>
          <a:p>
            <a:r>
              <a:rPr lang="en-US" dirty="0" smtClean="0">
                <a:latin typeface="CourierNew"/>
              </a:rPr>
              <a:t>Question : How can we use this to process data?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7134419" cy="594000"/>
          </a:xfrm>
        </p:spPr>
        <p:txBody>
          <a:bodyPr/>
          <a:lstStyle/>
          <a:p>
            <a:r>
              <a:rPr lang="en-US" b="0" dirty="0"/>
              <a:t>Exercise: method references</a:t>
            </a:r>
            <a:endParaRPr lang="en-US" dirty="0">
              <a:latin typeface="Courier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0347" y="2410691"/>
            <a:ext cx="57976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What are equivalent method references for the </a:t>
            </a:r>
            <a:r>
              <a:rPr lang="en-US" dirty="0" smtClean="0">
                <a:latin typeface="Calibri" panose="020F0502020204030204" pitchFamily="34" charset="0"/>
              </a:rPr>
              <a:t>following lambda </a:t>
            </a:r>
            <a:r>
              <a:rPr lang="en-US" dirty="0">
                <a:latin typeface="Calibri" panose="020F0502020204030204" pitchFamily="34" charset="0"/>
              </a:rPr>
              <a:t>expressions?</a:t>
            </a:r>
          </a:p>
          <a:p>
            <a:r>
              <a:rPr lang="en-US" sz="1400" dirty="0">
                <a:latin typeface="CourierNew"/>
              </a:rPr>
              <a:t>com.java_8_training.problems.lambdas.MethodRefsQuizTest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8?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263" y="2238103"/>
            <a:ext cx="8046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OpenSans"/>
            </a:endParaRPr>
          </a:p>
          <a:p>
            <a:r>
              <a:rPr lang="en-US" dirty="0" err="1">
                <a:latin typeface="CourierNew"/>
              </a:rPr>
              <a:t>Collections.sort</a:t>
            </a:r>
            <a:r>
              <a:rPr lang="en-US" dirty="0">
                <a:latin typeface="CourierNew"/>
              </a:rPr>
              <a:t>(</a:t>
            </a:r>
            <a:r>
              <a:rPr lang="en-US" dirty="0" err="1">
                <a:latin typeface="CourierNew"/>
              </a:rPr>
              <a:t>inventory,new</a:t>
            </a:r>
            <a:r>
              <a:rPr lang="en-US" dirty="0">
                <a:latin typeface="CourierNew"/>
              </a:rPr>
              <a:t> Comparator&lt;Apple&gt;() {</a:t>
            </a:r>
          </a:p>
          <a:p>
            <a:pPr lvl="1"/>
            <a:r>
              <a:rPr lang="en-US" dirty="0">
                <a:latin typeface="CourierNew"/>
              </a:rPr>
              <a:t>public </a:t>
            </a:r>
            <a:r>
              <a:rPr lang="en-US" dirty="0" err="1">
                <a:latin typeface="CourierNew"/>
              </a:rPr>
              <a:t>int</a:t>
            </a:r>
            <a:r>
              <a:rPr lang="en-US" dirty="0">
                <a:latin typeface="CourierNew"/>
              </a:rPr>
              <a:t> compare(Apple a1, Apple a2){</a:t>
            </a:r>
          </a:p>
          <a:p>
            <a:pPr lvl="1"/>
            <a:r>
              <a:rPr lang="en-US" dirty="0" smtClean="0">
                <a:latin typeface="CourierNew"/>
              </a:rPr>
              <a:t>	return </a:t>
            </a:r>
            <a:r>
              <a:rPr lang="en-US" dirty="0">
                <a:latin typeface="CourierNew"/>
              </a:rPr>
              <a:t>a1.getWeight().</a:t>
            </a:r>
            <a:r>
              <a:rPr lang="en-US" dirty="0" err="1">
                <a:latin typeface="CourierNew"/>
              </a:rPr>
              <a:t>compareTo</a:t>
            </a:r>
            <a:r>
              <a:rPr lang="en-US" dirty="0">
                <a:latin typeface="CourierNew"/>
              </a:rPr>
              <a:t>(a2.getWeight</a:t>
            </a:r>
            <a:r>
              <a:rPr lang="en-US" dirty="0" smtClean="0">
                <a:latin typeface="CourierNew"/>
              </a:rPr>
              <a:t>());</a:t>
            </a:r>
          </a:p>
          <a:p>
            <a:pPr lvl="1"/>
            <a:r>
              <a:rPr lang="en-US" dirty="0" smtClean="0">
                <a:latin typeface="CourierNew"/>
              </a:rPr>
              <a:t>});</a:t>
            </a:r>
          </a:p>
          <a:p>
            <a:pPr lvl="1"/>
            <a:endParaRPr lang="en-US" dirty="0">
              <a:latin typeface="CourierNew"/>
            </a:endParaRPr>
          </a:p>
          <a:p>
            <a:pPr lvl="1"/>
            <a:r>
              <a:rPr lang="en-US" b="1" dirty="0" smtClean="0">
                <a:latin typeface="CourierNew"/>
              </a:rPr>
              <a:t>vs</a:t>
            </a:r>
          </a:p>
          <a:p>
            <a:pPr lvl="1"/>
            <a:endParaRPr lang="en-US" dirty="0" smtClean="0">
              <a:latin typeface="CourierNew"/>
            </a:endParaRPr>
          </a:p>
          <a:p>
            <a:pPr lvl="1"/>
            <a:r>
              <a:rPr lang="en-US" dirty="0" err="1" smtClean="0"/>
              <a:t>inventory.sort</a:t>
            </a:r>
            <a:r>
              <a:rPr lang="en-US" dirty="0" smtClean="0"/>
              <a:t>(comparing(Apple</a:t>
            </a:r>
            <a:r>
              <a:rPr lang="en-US" dirty="0"/>
              <a:t>::</a:t>
            </a:r>
            <a:r>
              <a:rPr lang="en-US" dirty="0" err="1"/>
              <a:t>getWeight</a:t>
            </a:r>
            <a:r>
              <a:rPr lang="en-US" dirty="0"/>
              <a:t>));</a:t>
            </a:r>
            <a:endParaRPr lang="en-US" dirty="0" smtClean="0">
              <a:latin typeface="CourierNew"/>
            </a:endParaRPr>
          </a:p>
          <a:p>
            <a:pPr lvl="1"/>
            <a:endParaRPr lang="en-US" dirty="0">
              <a:latin typeface="CourierNew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8?</a:t>
            </a:r>
          </a:p>
        </p:txBody>
      </p:sp>
      <p:sp>
        <p:nvSpPr>
          <p:cNvPr id="5" name="Rectangle 4"/>
          <p:cNvSpPr/>
          <p:nvPr/>
        </p:nvSpPr>
        <p:spPr>
          <a:xfrm>
            <a:off x="557349" y="1854926"/>
            <a:ext cx="8299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Introduces a concise way to pass </a:t>
            </a:r>
            <a:r>
              <a:rPr lang="en-US" sz="2400" dirty="0" smtClean="0">
                <a:solidFill>
                  <a:srgbClr val="000000"/>
                </a:solidFill>
                <a:latin typeface="OpenSans"/>
              </a:rPr>
              <a:t>behavior</a:t>
            </a:r>
            <a:endParaRPr lang="en-US" sz="2400" dirty="0">
              <a:solidFill>
                <a:srgbClr val="000000"/>
              </a:solidFill>
              <a:latin typeface="OpenSans"/>
            </a:endParaRP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lambda expressions, method references</a:t>
            </a:r>
          </a:p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Introduces an API to process data </a:t>
            </a:r>
            <a:r>
              <a:rPr lang="en-US" sz="2400" dirty="0" smtClean="0">
                <a:solidFill>
                  <a:srgbClr val="000000"/>
                </a:solidFill>
                <a:latin typeface="OpenSans"/>
              </a:rPr>
              <a:t>in parallel</a:t>
            </a:r>
            <a:endParaRPr lang="en-US" sz="2400" dirty="0">
              <a:solidFill>
                <a:srgbClr val="000000"/>
              </a:solidFill>
              <a:latin typeface="OpenSans"/>
            </a:endParaRP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Streams API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several operations such as </a:t>
            </a:r>
            <a:r>
              <a:rPr lang="en-US" b="1" dirty="0">
                <a:solidFill>
                  <a:srgbClr val="3D86C7"/>
                </a:solidFill>
                <a:latin typeface="OpenSans-Bold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, </a:t>
            </a:r>
            <a:r>
              <a:rPr lang="en-US" b="1" dirty="0">
                <a:solidFill>
                  <a:srgbClr val="3D86C7"/>
                </a:solidFill>
                <a:latin typeface="OpenSans-Bold"/>
              </a:rPr>
              <a:t>map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, </a:t>
            </a:r>
            <a:r>
              <a:rPr lang="en-US" b="1" dirty="0">
                <a:solidFill>
                  <a:srgbClr val="3D86C7"/>
                </a:solidFill>
                <a:latin typeface="OpenSans-Bold"/>
              </a:rPr>
              <a:t>reduce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can be </a:t>
            </a:r>
            <a:r>
              <a:rPr lang="en-US" dirty="0" err="1">
                <a:solidFill>
                  <a:srgbClr val="000000"/>
                </a:solidFill>
                <a:latin typeface="OpenSans"/>
              </a:rPr>
              <a:t>parameterised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 with lambdas</a:t>
            </a:r>
          </a:p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Also: default </a:t>
            </a:r>
            <a:r>
              <a:rPr lang="en-US" sz="2400" dirty="0" smtClean="0">
                <a:solidFill>
                  <a:srgbClr val="000000"/>
                </a:solidFill>
                <a:latin typeface="OpenSans"/>
              </a:rPr>
              <a:t>methods</a:t>
            </a:r>
            <a:endParaRPr lang="en-US" sz="2400" dirty="0">
              <a:solidFill>
                <a:srgbClr val="000000"/>
              </a:solidFill>
              <a:latin typeface="OpenSans"/>
            </a:endParaRP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more flexible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Behaviour</a:t>
            </a:r>
            <a:r>
              <a:rPr lang="en-US" b="0" dirty="0"/>
              <a:t> </a:t>
            </a:r>
            <a:r>
              <a:rPr lang="en-US" b="0" dirty="0" err="1"/>
              <a:t>parameterisation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2846" y="1785257"/>
            <a:ext cx="84821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Goal: abstract over </a:t>
            </a:r>
            <a:r>
              <a:rPr lang="en-US" sz="2400" dirty="0" err="1">
                <a:solidFill>
                  <a:srgbClr val="000000"/>
                </a:solidFill>
                <a:latin typeface="OpenSans"/>
              </a:rPr>
              <a:t>behaviour</a:t>
            </a:r>
            <a:endParaRPr lang="en-US" sz="2400" dirty="0">
              <a:solidFill>
                <a:srgbClr val="000000"/>
              </a:solidFill>
              <a:latin typeface="OpenSans"/>
            </a:endParaRP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Do </a:t>
            </a:r>
            <a:r>
              <a:rPr lang="en-US" dirty="0">
                <a:solidFill>
                  <a:srgbClr val="4F82BE"/>
                </a:solidFill>
                <a:latin typeface="OpenSans"/>
              </a:rPr>
              <a:t>&lt;something&gt;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for every element in a list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Do </a:t>
            </a:r>
            <a:r>
              <a:rPr lang="en-US" dirty="0">
                <a:solidFill>
                  <a:srgbClr val="C1504D"/>
                </a:solidFill>
                <a:latin typeface="OpenSans"/>
              </a:rPr>
              <a:t>&lt;something&gt;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else when the list is finished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Do </a:t>
            </a:r>
            <a:r>
              <a:rPr lang="en-US" dirty="0">
                <a:solidFill>
                  <a:srgbClr val="9CBC59"/>
                </a:solidFill>
                <a:latin typeface="OpenSans"/>
              </a:rPr>
              <a:t>&lt;yet something else&gt;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if an error </a:t>
            </a:r>
            <a:r>
              <a:rPr lang="en-US" dirty="0" smtClean="0">
                <a:solidFill>
                  <a:srgbClr val="000000"/>
                </a:solidFill>
                <a:latin typeface="OpenSans"/>
              </a:rPr>
              <a:t>occurs</a:t>
            </a:r>
          </a:p>
          <a:p>
            <a:endParaRPr lang="en-US" dirty="0">
              <a:solidFill>
                <a:srgbClr val="000000"/>
              </a:solidFill>
              <a:latin typeface="OpenSans"/>
            </a:endParaRPr>
          </a:p>
          <a:p>
            <a:endParaRPr lang="en-US" dirty="0" smtClean="0">
              <a:solidFill>
                <a:srgbClr val="000000"/>
              </a:solidFill>
              <a:latin typeface="OpenSans"/>
            </a:endParaRPr>
          </a:p>
          <a:p>
            <a:endParaRPr lang="en-US" dirty="0">
              <a:solidFill>
                <a:srgbClr val="000000"/>
              </a:solidFill>
              <a:latin typeface="OpenSans"/>
            </a:endParaRPr>
          </a:p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• Why should you care?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Adapt to changing requirements</a:t>
            </a:r>
          </a:p>
          <a:p>
            <a:r>
              <a:rPr lang="en-US" dirty="0">
                <a:solidFill>
                  <a:srgbClr val="000000"/>
                </a:solidFill>
                <a:latin typeface="OpenSans"/>
              </a:rPr>
              <a:t>– Java 8 Streams API </a:t>
            </a:r>
            <a:r>
              <a:rPr lang="en-US" b="1" dirty="0">
                <a:solidFill>
                  <a:srgbClr val="000000"/>
                </a:solidFill>
                <a:latin typeface="OpenSans-Bold"/>
              </a:rPr>
              <a:t>heavily </a:t>
            </a:r>
            <a:r>
              <a:rPr lang="en-US" dirty="0">
                <a:solidFill>
                  <a:srgbClr val="000000"/>
                </a:solidFill>
                <a:latin typeface="OpenSans"/>
              </a:rPr>
              <a:t>relies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376773" cy="594000"/>
          </a:xfrm>
        </p:spPr>
        <p:txBody>
          <a:bodyPr/>
          <a:lstStyle/>
          <a:p>
            <a:r>
              <a:rPr lang="en-US" b="0" dirty="0"/>
              <a:t>1st attempt: filtering green apples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931" y="1997839"/>
            <a:ext cx="7985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List&lt;Apple&gt;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filterGreenApples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(List&lt;Apple&gt; inventory)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&lt;&gt;();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for(Apple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: inventory){</a:t>
            </a:r>
          </a:p>
          <a:p>
            <a:pPr lvl="2"/>
            <a:r>
              <a:rPr lang="en-US" b="1" dirty="0">
                <a:solidFill>
                  <a:srgbClr val="38761D"/>
                </a:solidFill>
                <a:latin typeface="CourierNew-Bold"/>
              </a:rPr>
              <a:t>if("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green".equals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apple.getColor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urier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New"/>
              </a:rPr>
              <a:t>result.add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(apple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return result;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307104" cy="594000"/>
          </a:xfrm>
        </p:spPr>
        <p:txBody>
          <a:bodyPr/>
          <a:lstStyle/>
          <a:p>
            <a:r>
              <a:rPr lang="en-US" b="0" dirty="0"/>
              <a:t>2nd attempt: abstracting color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6056" y="1997839"/>
            <a:ext cx="79683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"/>
              </a:rPr>
              <a:t>public static List&lt;Apple&gt;</a:t>
            </a:r>
          </a:p>
          <a:p>
            <a:r>
              <a:rPr lang="en-US" dirty="0" err="1">
                <a:solidFill>
                  <a:srgbClr val="000000"/>
                </a:solidFill>
                <a:latin typeface="CourierNew"/>
              </a:rPr>
              <a:t>filterApplesByColour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(List&lt;Apple&gt; inventory, 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String color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&lt;&gt;();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for (Apple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: inventory){</a:t>
            </a:r>
          </a:p>
          <a:p>
            <a:pPr lvl="2"/>
            <a:r>
              <a:rPr lang="en-US" b="1" dirty="0">
                <a:solidFill>
                  <a:srgbClr val="38761D"/>
                </a:solidFill>
                <a:latin typeface="CourierNew-Bold"/>
              </a:rPr>
              <a:t>if 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apple.getColor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().equals(color)))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New"/>
              </a:rPr>
              <a:t>result.add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(apple); 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return result;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New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6132933" cy="594000"/>
          </a:xfrm>
        </p:spPr>
        <p:txBody>
          <a:bodyPr/>
          <a:lstStyle/>
          <a:p>
            <a:r>
              <a:rPr lang="en-US" b="0" dirty="0" smtClean="0"/>
              <a:t>3d </a:t>
            </a:r>
            <a:r>
              <a:rPr lang="en-US" b="0" dirty="0"/>
              <a:t>attempt: abstracting weight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96389" y="2136339"/>
            <a:ext cx="7898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New"/>
              </a:rPr>
              <a:t>filterApplesByWeight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(List&lt;Apple&gt; inventory, 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int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 weight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List&lt;Apple&gt; result = new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&lt;&gt;();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New"/>
              </a:rPr>
              <a:t>for (Apple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: inventory){</a:t>
            </a:r>
          </a:p>
          <a:p>
            <a:pPr lvl="2"/>
            <a:r>
              <a:rPr lang="en-US" b="1" dirty="0">
                <a:solidFill>
                  <a:srgbClr val="38761D"/>
                </a:solidFill>
                <a:latin typeface="CourierNew-Bold"/>
              </a:rPr>
              <a:t>if (</a:t>
            </a:r>
            <a:r>
              <a:rPr lang="en-US" b="1" dirty="0" err="1">
                <a:solidFill>
                  <a:srgbClr val="38761D"/>
                </a:solidFill>
                <a:latin typeface="CourierNew-Bold"/>
              </a:rPr>
              <a:t>apple.getWeight</a:t>
            </a:r>
            <a:r>
              <a:rPr lang="en-US" b="1" dirty="0">
                <a:solidFill>
                  <a:srgbClr val="38761D"/>
                </a:solidFill>
                <a:latin typeface="CourierNew-Bold"/>
              </a:rPr>
              <a:t>() &gt; weight)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urier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New"/>
              </a:rPr>
              <a:t>result.add</a:t>
            </a:r>
            <a:r>
              <a:rPr lang="en-US" dirty="0" smtClean="0">
                <a:solidFill>
                  <a:srgbClr val="000000"/>
                </a:solidFill>
                <a:latin typeface="CourierNew"/>
              </a:rPr>
              <a:t>(apple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); 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New"/>
              </a:rPr>
              <a:t>	return 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result;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1262</Words>
  <Application>Microsoft Office PowerPoint</Application>
  <PresentationFormat>On-screen Show (4:3)</PresentationFormat>
  <Paragraphs>271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What’s new  in Java 8   Indroduction</vt:lpstr>
      <vt:lpstr>What are we going to cover?  ● Lambda Expressions ● Streams ● Collectors</vt:lpstr>
      <vt:lpstr>Why Java 8?</vt:lpstr>
      <vt:lpstr>Why Java 8?</vt:lpstr>
      <vt:lpstr>Why Java 8?</vt:lpstr>
      <vt:lpstr>Behaviour parameterisation</vt:lpstr>
      <vt:lpstr>1st attempt: filtering green apples</vt:lpstr>
      <vt:lpstr>2nd attempt: abstracting color</vt:lpstr>
      <vt:lpstr>3d attempt: abstracting weight</vt:lpstr>
      <vt:lpstr>4th (a) attempt: modeling selection criteria</vt:lpstr>
      <vt:lpstr>Let’s pause for a little bit</vt:lpstr>
      <vt:lpstr>5th attempt: anonymous classes</vt:lpstr>
      <vt:lpstr>Exercise (1)</vt:lpstr>
      <vt:lpstr>Exercise (2)</vt:lpstr>
      <vt:lpstr>6th attempt: Java 8 lambdas</vt:lpstr>
      <vt:lpstr>7th attempt: abstracting over the list type</vt:lpstr>
      <vt:lpstr>8th attempt: Java 8 lambdas again</vt:lpstr>
      <vt:lpstr>Moral of the story</vt:lpstr>
      <vt:lpstr>What is a Lambda Expression?</vt:lpstr>
      <vt:lpstr>Lambda Expressions: what is it?</vt:lpstr>
      <vt:lpstr>Goal</vt:lpstr>
      <vt:lpstr>Before/After</vt:lpstr>
      <vt:lpstr>Syntax</vt:lpstr>
      <vt:lpstr>Examples</vt:lpstr>
      <vt:lpstr>Quiz: which are not valid?</vt:lpstr>
      <vt:lpstr>Three Question About Lambdas </vt:lpstr>
      <vt:lpstr>. What is the type of a lambda expression?</vt:lpstr>
      <vt:lpstr>Can a lambda be put in a variable?</vt:lpstr>
      <vt:lpstr>Is a lambda expression an object?</vt:lpstr>
      <vt:lpstr>More about the sintax</vt:lpstr>
      <vt:lpstr>Exercise</vt:lpstr>
      <vt:lpstr>Method references</vt:lpstr>
      <vt:lpstr>Method references: example</vt:lpstr>
      <vt:lpstr>So What Do We Have so Far?</vt:lpstr>
      <vt:lpstr>Exercise: method references</vt:lpstr>
      <vt:lpstr>Questions?</vt:lpstr>
      <vt:lpstr>Thank you!</vt:lpstr>
    </vt:vector>
  </TitlesOfParts>
  <Company>Brandtailors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tekin</cp:lastModifiedBy>
  <cp:revision>229</cp:revision>
  <dcterms:created xsi:type="dcterms:W3CDTF">2013-12-09T08:38:16Z</dcterms:created>
  <dcterms:modified xsi:type="dcterms:W3CDTF">2017-07-05T22:37:15Z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