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95" r:id="rId6"/>
    <p:sldId id="351" r:id="rId7"/>
    <p:sldId id="353" r:id="rId8"/>
    <p:sldId id="346" r:id="rId9"/>
    <p:sldId id="311" r:id="rId10"/>
    <p:sldId id="315" r:id="rId11"/>
    <p:sldId id="347" r:id="rId12"/>
    <p:sldId id="352" r:id="rId13"/>
    <p:sldId id="348" r:id="rId14"/>
    <p:sldId id="349" r:id="rId15"/>
    <p:sldId id="350" r:id="rId16"/>
    <p:sldId id="354" r:id="rId17"/>
    <p:sldId id="356" r:id="rId18"/>
    <p:sldId id="355" r:id="rId19"/>
    <p:sldId id="357" r:id="rId20"/>
    <p:sldId id="360" r:id="rId21"/>
    <p:sldId id="358" r:id="rId22"/>
    <p:sldId id="319" r:id="rId23"/>
    <p:sldId id="359" r:id="rId24"/>
    <p:sldId id="361" r:id="rId25"/>
    <p:sldId id="362" r:id="rId26"/>
    <p:sldId id="312" r:id="rId27"/>
    <p:sldId id="363" r:id="rId28"/>
    <p:sldId id="364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94" y="77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api/javax/servlet/ServletContext.html#getAttribute%28java.lang.String%29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roToHero-2017/MVC.git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Putting all together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873303" y="1595359"/>
            <a:ext cx="2679192" cy="1938528"/>
          </a:xfrm>
          <a:prstGeom prst="flowChartMulti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DOMAIN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73303" y="4080224"/>
            <a:ext cx="30266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"EMPLOYEE_ID"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"FIRST_NAME"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Multidocument 7"/>
          <p:cNvSpPr/>
          <p:nvPr/>
        </p:nvSpPr>
        <p:spPr>
          <a:xfrm>
            <a:off x="5020055" y="1595359"/>
            <a:ext cx="2800159" cy="1938528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PHISICAL DOMAIN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354" y="3604736"/>
            <a:ext cx="2571559" cy="18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4098" name="Picture 2" descr="Imagini pentru to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59" y="1986089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1792" y="2066544"/>
            <a:ext cx="4197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DESIGN CLASSES I WILL USE:</a:t>
            </a:r>
          </a:p>
          <a:p>
            <a:endParaRPr lang="en-US" dirty="0" smtClean="0"/>
          </a:p>
          <a:p>
            <a:r>
              <a:rPr lang="en-US" dirty="0" smtClean="0"/>
              <a:t>	IS-A – inheritance</a:t>
            </a:r>
          </a:p>
          <a:p>
            <a:endParaRPr lang="en-US" dirty="0" smtClean="0"/>
          </a:p>
          <a:p>
            <a:r>
              <a:rPr lang="en-US" dirty="0" smtClean="0"/>
              <a:t>	HAS-A – composition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HAS-AN - aggregation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1792" y="4298808"/>
            <a:ext cx="373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 House </a:t>
            </a:r>
            <a:r>
              <a:rPr lang="en-US" b="1" dirty="0">
                <a:solidFill>
                  <a:srgbClr val="242729"/>
                </a:solidFill>
                <a:latin typeface="Arial" panose="020B0604020202020204" pitchFamily="34" charset="0"/>
              </a:rPr>
              <a:t>is a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 Building (inheritance)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792" y="4805996"/>
            <a:ext cx="42884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>
                <a:solidFill>
                  <a:srgbClr val="242729"/>
                </a:solidFill>
                <a:latin typeface="inherit"/>
              </a:rPr>
              <a:t>A House </a:t>
            </a:r>
            <a:r>
              <a:rPr lang="en-US" b="1" dirty="0">
                <a:solidFill>
                  <a:srgbClr val="242729"/>
                </a:solidFill>
                <a:latin typeface="inherit"/>
              </a:rPr>
              <a:t>has a</a:t>
            </a:r>
            <a:r>
              <a:rPr lang="en-US" dirty="0">
                <a:solidFill>
                  <a:srgbClr val="242729"/>
                </a:solidFill>
                <a:latin typeface="inherit"/>
              </a:rPr>
              <a:t> Room (composition</a:t>
            </a:r>
            <a:r>
              <a:rPr lang="en-US" dirty="0" smtClean="0">
                <a:solidFill>
                  <a:srgbClr val="242729"/>
                </a:solidFill>
                <a:latin typeface="inherit"/>
              </a:rPr>
              <a:t>)</a:t>
            </a:r>
          </a:p>
          <a:p>
            <a:pPr fontAlgn="base"/>
            <a:endParaRPr lang="en-US" b="0" i="0" dirty="0">
              <a:solidFill>
                <a:srgbClr val="242729"/>
              </a:solidFill>
              <a:effectLst/>
              <a:latin typeface="inherit"/>
            </a:endParaRPr>
          </a:p>
          <a:p>
            <a:pPr fontAlgn="base"/>
            <a:r>
              <a:rPr lang="en-US" dirty="0"/>
              <a:t>A House </a:t>
            </a:r>
            <a:r>
              <a:rPr lang="en-US" b="1" dirty="0"/>
              <a:t>has an</a:t>
            </a:r>
            <a:r>
              <a:rPr lang="en-US" dirty="0"/>
              <a:t> occupant (aggregation)</a:t>
            </a:r>
            <a:endParaRPr lang="en-US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00733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5122" name="Picture 2" descr="Imagini pentru java ref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15" y="1526497"/>
            <a:ext cx="4610227" cy="23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27525" y="3726431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REFLECTION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7240" y="1694758"/>
            <a:ext cx="323697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77240" y="2143799"/>
            <a:ext cx="4242816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aClass.isAnnotationPresent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controllerAnnotation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aClass.getAnnotation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7240" y="2932027"/>
            <a:ext cx="4096512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method.isAnnotationPresent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Z2HRequestMethod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method.getAnnotation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Z2HRequestMethod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77240" y="3680265"/>
            <a:ext cx="392277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Method[] controllerMethods = aClass.getMethods();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7240" y="4255544"/>
            <a:ext cx="346557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Field[] fields = entity.getDeclaredFields();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77240" y="4826450"/>
            <a:ext cx="2487168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entity.getClass().getSimpleName()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77240" y="5208238"/>
            <a:ext cx="566013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List&lt;Field&gt; getFieldsByAnnotations(Class clazz, Class annotation) {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6146" name="Picture 2" descr="Imagini pentru java ee contai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2" y="1866900"/>
            <a:ext cx="4292092" cy="287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6384" y="1866900"/>
            <a:ext cx="276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Servlet containers</a:t>
            </a:r>
            <a:endParaRPr lang="en-US" dirty="0"/>
          </a:p>
        </p:txBody>
      </p:sp>
      <p:pic>
        <p:nvPicPr>
          <p:cNvPr id="6148" name="Picture 4" descr="Imagini pentru client server http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" y="2377454"/>
            <a:ext cx="3810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73303" y="4116324"/>
            <a:ext cx="276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Servlet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8194" name="Picture 2" descr="Imagini pentru servle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59" y="1670814"/>
            <a:ext cx="5216779" cy="288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8148" y="4675924"/>
            <a:ext cx="7770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The servlet context is maybe a better place to put shared information. See </a:t>
            </a:r>
            <a:r>
              <a:rPr lang="en-US" dirty="0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docs.oracle.com/</a:t>
            </a:r>
            <a:r>
              <a:rPr lang="en-US" dirty="0" err="1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javaee</a:t>
            </a:r>
            <a:r>
              <a:rPr lang="en-US" dirty="0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/6/</a:t>
            </a:r>
            <a:r>
              <a:rPr lang="en-US" dirty="0" err="1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api</a:t>
            </a:r>
            <a:r>
              <a:rPr lang="en-US" dirty="0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/</a:t>
            </a:r>
            <a:r>
              <a:rPr lang="en-US" dirty="0" err="1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javax</a:t>
            </a:r>
            <a:r>
              <a:rPr lang="en-US" dirty="0">
                <a:solidFill>
                  <a:srgbClr val="005999"/>
                </a:solidFill>
                <a:latin typeface="Arial" panose="020B0604020202020204" pitchFamily="34" charset="0"/>
                <a:hlinkClick r:id="rId3"/>
              </a:rPr>
              <a:t>/servlet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7170" name="Picture 2" descr="Imagini pentru http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03" y="766825"/>
            <a:ext cx="2965939" cy="22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69264" y="3371753"/>
            <a:ext cx="8101584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dispatchReply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HttpMethod.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dispatchReply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HttpMethod.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doDelete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dispatchReply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HttpMethod.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dispatchReply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HttpMethod.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73303" y="1843461"/>
            <a:ext cx="4572000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0952" y="3003305"/>
            <a:ext cx="41056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496" y="1534230"/>
            <a:ext cx="405993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GenericServlet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1" y="1783461"/>
            <a:ext cx="7932128" cy="27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6696" y="1700784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servlet instance is not thread safe?!!!</a:t>
            </a:r>
            <a:endParaRPr lang="en-US" dirty="0"/>
          </a:p>
        </p:txBody>
      </p:sp>
      <p:pic>
        <p:nvPicPr>
          <p:cNvPr id="12290" name="Picture 2" descr="Imagini pentru java not thread safe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07" y="2266188"/>
            <a:ext cx="5778881" cy="246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4359" y="4913452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means that your servlet must be stateless!!!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7512" y="2297331"/>
            <a:ext cx="811987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ControllerScanner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ComponentScanner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7512" y="1830987"/>
            <a:ext cx="79918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7512" y="2792308"/>
            <a:ext cx="833018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BeanDeserializator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7512" y="3291115"/>
            <a:ext cx="833018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Z2HController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7512" y="3848967"/>
            <a:ext cx="79918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Z2HRequestMethod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67512" y="4392576"/>
            <a:ext cx="79918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Z2HRequestObject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7512" y="5049369"/>
            <a:ext cx="811987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Z2HRequestParam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pic>
        <p:nvPicPr>
          <p:cNvPr id="11272" name="Picture 8" descr="Imagini pentru java coffee br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63" y="2697480"/>
            <a:ext cx="6028104" cy="33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What to remember for mvc2</a:t>
            </a:r>
            <a:br>
              <a:rPr lang="en-US" dirty="0" smtClean="0"/>
            </a:br>
            <a:r>
              <a:rPr lang="en-US" dirty="0" smtClean="0"/>
              <a:t>	- What I learned</a:t>
            </a:r>
            <a:br>
              <a:rPr lang="en-US" dirty="0" smtClean="0"/>
            </a:br>
            <a:r>
              <a:rPr lang="en-US" dirty="0" smtClean="0"/>
              <a:t>	- We need a story</a:t>
            </a:r>
            <a:br>
              <a:rPr lang="en-US" dirty="0" smtClean="0"/>
            </a:br>
            <a:r>
              <a:rPr lang="en-US" dirty="0" smtClean="0"/>
              <a:t>	- To make an MVC framework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3303" y="1737360"/>
            <a:ext cx="42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 Application</a:t>
            </a:r>
          </a:p>
          <a:p>
            <a:r>
              <a:rPr lang="en-US" dirty="0"/>
              <a:t> </a:t>
            </a:r>
            <a:r>
              <a:rPr lang="en-US" dirty="0" smtClean="0"/>
              <a:t>- take care of the employees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4672" y="2569464"/>
            <a:ext cx="535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Architecture 3 tier:</a:t>
            </a:r>
          </a:p>
          <a:p>
            <a:r>
              <a:rPr lang="en-US" dirty="0"/>
              <a:t> </a:t>
            </a:r>
            <a:r>
              <a:rPr lang="en-US" dirty="0" smtClean="0"/>
              <a:t>- client (with 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Server side (with java 8 )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EIS – Enterprise Information System - database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68" y="3769793"/>
            <a:ext cx="3475482" cy="16993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4" y="3679250"/>
            <a:ext cx="3216747" cy="1789881"/>
          </a:xfrm>
          <a:prstGeom prst="rect">
            <a:avLst/>
          </a:prstGeom>
        </p:spPr>
      </p:pic>
      <p:pic>
        <p:nvPicPr>
          <p:cNvPr id="14338" name="Picture 2" descr="Imagini pentru what is miss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93" y="4038758"/>
            <a:ext cx="1078075" cy="10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ini pentru what is th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52" y="5469131"/>
            <a:ext cx="981496" cy="75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9318" y="1753374"/>
            <a:ext cx="625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layer</a:t>
            </a:r>
          </a:p>
          <a:p>
            <a:r>
              <a:rPr lang="en-US" dirty="0"/>
              <a:t> </a:t>
            </a:r>
            <a:r>
              <a:rPr lang="en-US" dirty="0" smtClean="0"/>
              <a:t>- The business layer</a:t>
            </a:r>
          </a:p>
          <a:p>
            <a:r>
              <a:rPr lang="en-US" dirty="0" smtClean="0"/>
              <a:t>- Start transactions</a:t>
            </a:r>
          </a:p>
          <a:p>
            <a:r>
              <a:rPr lang="en-US" dirty="0" smtClean="0"/>
              <a:t>-  Will be exposed as a rest endpoint through controller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59" y="684353"/>
            <a:ext cx="3475482" cy="16993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6696" y="3104427"/>
            <a:ext cx="738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Serialization from Java to </a:t>
            </a:r>
            <a:r>
              <a:rPr lang="en-US" dirty="0" err="1" smtClean="0"/>
              <a:t>Json</a:t>
            </a:r>
            <a:r>
              <a:rPr lang="en-US" dirty="0" smtClean="0"/>
              <a:t> and reverse- &gt; use Jackson Library: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6696" y="3693394"/>
            <a:ext cx="146304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BeanDeserializator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1851" y="4078566"/>
            <a:ext cx="647395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requestBodyObject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requestBodyReader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1851" y="4525500"/>
            <a:ext cx="67276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 private void reply(</a:t>
            </a:r>
            <a:r>
              <a:rPr lang="en-US" sz="1050" dirty="0" err="1"/>
              <a:t>HttpServletResponse</a:t>
            </a:r>
            <a:r>
              <a:rPr lang="en-US" sz="1050" dirty="0"/>
              <a:t> </a:t>
            </a:r>
            <a:r>
              <a:rPr lang="en-US" sz="1050" dirty="0" err="1"/>
              <a:t>resp</a:t>
            </a:r>
            <a:r>
              <a:rPr lang="en-US" sz="1050" dirty="0"/>
              <a:t>, Object </a:t>
            </a:r>
            <a:r>
              <a:rPr lang="en-US" sz="1050" dirty="0" err="1"/>
              <a:t>responseToDisplay</a:t>
            </a:r>
            <a:r>
              <a:rPr lang="en-US" sz="1050" dirty="0"/>
              <a:t>) throws </a:t>
            </a:r>
            <a:r>
              <a:rPr lang="en-US" sz="1050" dirty="0" err="1"/>
              <a:t>IOException</a:t>
            </a:r>
            <a:r>
              <a:rPr lang="en-US" sz="1050" dirty="0"/>
              <a:t> </a:t>
            </a:r>
            <a:r>
              <a:rPr lang="en-US" sz="1050" dirty="0" smtClean="0"/>
              <a:t>{</a:t>
            </a:r>
          </a:p>
          <a:p>
            <a:endParaRPr lang="en-US" sz="1050" dirty="0"/>
          </a:p>
          <a:p>
            <a:r>
              <a:rPr lang="en-US" sz="1050" dirty="0"/>
              <a:t>        </a:t>
            </a:r>
            <a:r>
              <a:rPr lang="en-US" sz="1050" dirty="0" err="1"/>
              <a:t>ObjectMapper</a:t>
            </a:r>
            <a:r>
              <a:rPr lang="en-US" sz="1050" dirty="0"/>
              <a:t> </a:t>
            </a:r>
            <a:r>
              <a:rPr lang="en-US" sz="1050" dirty="0" err="1"/>
              <a:t>objectMapper</a:t>
            </a:r>
            <a:r>
              <a:rPr lang="en-US" sz="1050" dirty="0"/>
              <a:t> = new </a:t>
            </a:r>
            <a:r>
              <a:rPr lang="en-US" sz="1050" dirty="0" err="1"/>
              <a:t>ObjectMapper</a:t>
            </a:r>
            <a:r>
              <a:rPr lang="en-US" sz="1050" dirty="0"/>
              <a:t>();</a:t>
            </a:r>
          </a:p>
          <a:p>
            <a:endParaRPr lang="en-US" sz="1050" dirty="0" smtClean="0"/>
          </a:p>
          <a:p>
            <a:r>
              <a:rPr lang="en-US" sz="1050" dirty="0" smtClean="0"/>
              <a:t>        </a:t>
            </a:r>
            <a:r>
              <a:rPr lang="en-US" sz="1050" dirty="0"/>
              <a:t>final String </a:t>
            </a:r>
            <a:r>
              <a:rPr lang="en-US" sz="1050" dirty="0" err="1"/>
              <a:t>responseAsString</a:t>
            </a:r>
            <a:r>
              <a:rPr lang="en-US" sz="1050" dirty="0"/>
              <a:t> = </a:t>
            </a:r>
            <a:r>
              <a:rPr lang="en-US" sz="1050" dirty="0" err="1"/>
              <a:t>objectMapper.writeValueAsString</a:t>
            </a:r>
            <a:r>
              <a:rPr lang="en-US" sz="1050" dirty="0"/>
              <a:t>(</a:t>
            </a:r>
            <a:r>
              <a:rPr lang="en-US" sz="1050" dirty="0" err="1"/>
              <a:t>responseToDisplay</a:t>
            </a:r>
            <a:r>
              <a:rPr lang="en-US" sz="1050" dirty="0"/>
              <a:t>);</a:t>
            </a:r>
          </a:p>
          <a:p>
            <a:endParaRPr lang="en-US" sz="1050" dirty="0" smtClean="0"/>
          </a:p>
          <a:p>
            <a:r>
              <a:rPr lang="en-US" sz="1050" dirty="0" smtClean="0"/>
              <a:t>        </a:t>
            </a:r>
            <a:r>
              <a:rPr lang="en-US" sz="1050" dirty="0" err="1"/>
              <a:t>resp.getWriter</a:t>
            </a:r>
            <a:r>
              <a:rPr lang="en-US" sz="1050" dirty="0"/>
              <a:t>().print(</a:t>
            </a:r>
            <a:r>
              <a:rPr lang="en-US" sz="1050" dirty="0" err="1"/>
              <a:t>responseAsString</a:t>
            </a:r>
            <a:r>
              <a:rPr lang="en-US" sz="1050" dirty="0"/>
              <a:t>);</a:t>
            </a:r>
          </a:p>
          <a:p>
            <a:r>
              <a:rPr lang="en-US" sz="105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930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0432" y="2194560"/>
            <a:ext cx="7324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github.com/ZeroToHero-2017/MVC.git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Switch to branch named “</a:t>
            </a:r>
            <a:r>
              <a:rPr lang="en-US" i="1" dirty="0" smtClean="0"/>
              <a:t>day2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Write code </a:t>
            </a:r>
            <a:r>
              <a:rPr lang="en-US" dirty="0"/>
              <a:t>into </a:t>
            </a:r>
            <a:r>
              <a:rPr lang="en-US" dirty="0" smtClean="0"/>
              <a:t>Z2HDispatcherServlet to complete the framework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4136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700" dirty="0" smtClean="0"/>
              <a:t>- What to remember</a:t>
            </a:r>
            <a:br>
              <a:rPr lang="en-US" sz="2700" dirty="0" smtClean="0"/>
            </a:br>
            <a:r>
              <a:rPr lang="en-US" sz="2700" dirty="0" smtClean="0"/>
              <a:t>	- What I learned</a:t>
            </a:r>
            <a:br>
              <a:rPr lang="en-US" sz="2700" dirty="0" smtClean="0"/>
            </a:br>
            <a:r>
              <a:rPr lang="en-US" sz="2700" dirty="0"/>
              <a:t>	</a:t>
            </a:r>
            <a:r>
              <a:rPr lang="en-US" sz="2700" dirty="0" smtClean="0"/>
              <a:t>- Break</a:t>
            </a:r>
            <a:br>
              <a:rPr lang="en-US" sz="2700" dirty="0" smtClean="0"/>
            </a:br>
            <a:r>
              <a:rPr lang="en-US" sz="2700" dirty="0" smtClean="0"/>
              <a:t>	- The story</a:t>
            </a:r>
            <a:br>
              <a:rPr lang="en-US" sz="2700" dirty="0" smtClean="0"/>
            </a:br>
            <a:r>
              <a:rPr lang="en-US" sz="2700" dirty="0"/>
              <a:t>	</a:t>
            </a:r>
            <a:r>
              <a:rPr lang="en-US" sz="2700" dirty="0" smtClean="0"/>
              <a:t>for(</a:t>
            </a:r>
            <a:r>
              <a:rPr lang="en-US" sz="2700" dirty="0" err="1" smtClean="0"/>
              <a:t>i</a:t>
            </a:r>
            <a:r>
              <a:rPr lang="en-US" sz="2700" dirty="0" smtClean="0"/>
              <a:t>-&gt;0..n-1){</a:t>
            </a:r>
            <a:br>
              <a:rPr lang="en-US" sz="2700" dirty="0" smtClean="0"/>
            </a:br>
            <a:r>
              <a:rPr lang="en-US" sz="2700" dirty="0" smtClean="0"/>
              <a:t>		- Making the MVC framework</a:t>
            </a:r>
            <a:br>
              <a:rPr lang="en-US" sz="2700" dirty="0" smtClean="0"/>
            </a:br>
            <a:r>
              <a:rPr lang="en-US" sz="2700" dirty="0"/>
              <a:t>	</a:t>
            </a:r>
            <a:r>
              <a:rPr lang="en-US" sz="2700" dirty="0" smtClean="0"/>
              <a:t>	- Continue with a Break</a:t>
            </a:r>
            <a:br>
              <a:rPr lang="en-US" sz="2700" dirty="0" smtClean="0"/>
            </a:br>
            <a:r>
              <a:rPr lang="en-US" sz="2700" dirty="0" smtClean="0"/>
              <a:t>	}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0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remember for mvc2?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3744417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1026" name="Picture 2" descr="Imagini pentru re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88041"/>
            <a:ext cx="1387841" cy="15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row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" y="1764514"/>
            <a:ext cx="2179411" cy="13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735" y="31525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1040" name="Picture 16" descr="Imagine similar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677" y="18387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615184" y="1718210"/>
            <a:ext cx="3438144" cy="3236976"/>
            <a:chOff x="2615184" y="1718210"/>
            <a:chExt cx="3438144" cy="3236976"/>
          </a:xfrm>
        </p:grpSpPr>
        <p:sp>
          <p:nvSpPr>
            <p:cNvPr id="3" name="Flowchart: Multidocument 2"/>
            <p:cNvSpPr/>
            <p:nvPr/>
          </p:nvSpPr>
          <p:spPr>
            <a:xfrm>
              <a:off x="2615184" y="1718210"/>
              <a:ext cx="3438144" cy="323697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Application Server</a:t>
              </a:r>
              <a:endParaRPr lang="en-US" dirty="0"/>
            </a:p>
          </p:txBody>
        </p:sp>
        <p:pic>
          <p:nvPicPr>
            <p:cNvPr id="1032" name="Picture 8" descr="Imagine similară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2034973"/>
              <a:ext cx="2462594" cy="19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apache-tomcat-crunchif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3968323"/>
              <a:ext cx="2462594" cy="79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Imagini pentru angular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3452792"/>
            <a:ext cx="1626702" cy="9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ini pentru bow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2" y="3981828"/>
            <a:ext cx="1042286" cy="10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ini pentru gru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87" y="4139836"/>
            <a:ext cx="1185992" cy="4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ini pentru node 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63" y="4541291"/>
            <a:ext cx="1074640" cy="5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ini pentru dock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24" y="3820697"/>
            <a:ext cx="1614029" cy="5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Imagini pentru dock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201" y="5078611"/>
            <a:ext cx="1614029" cy="5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ini pentru gi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5078611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 descr="Imagini pentru gi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28" y="4973170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ini pentru jav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09" y="4115521"/>
            <a:ext cx="1070100" cy="19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elliJ IDE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12" y="3780439"/>
            <a:ext cx="597948" cy="5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confluence.jetbrains.com/download/thumbnails/51943829/WebStorm_400x400_Twitter_logo_white.png?version=1&amp;modificationDate=1451316090000&amp;api=v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15" y="5101017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Imagini pentru mave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3921312"/>
            <a:ext cx="685865" cy="1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46753" cy="59309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7415784" y="2090404"/>
            <a:ext cx="1179576" cy="1792224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15784" y="172107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1344" y="4161859"/>
            <a:ext cx="265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Used to persist and search for data</a:t>
            </a:r>
            <a:endParaRPr lang="en-US" sz="1200" dirty="0"/>
          </a:p>
        </p:txBody>
      </p:sp>
      <p:sp>
        <p:nvSpPr>
          <p:cNvPr id="6" name="Right Arrow 5"/>
          <p:cNvSpPr/>
          <p:nvPr/>
        </p:nvSpPr>
        <p:spPr>
          <a:xfrm>
            <a:off x="3924444" y="2615184"/>
            <a:ext cx="3390756" cy="6278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Connections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2504" y="2339072"/>
            <a:ext cx="3103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SELECT/INSERT/UPDATE/DELETE</a:t>
            </a:r>
            <a:endParaRPr lang="en-US" sz="1400" dirty="0"/>
          </a:p>
        </p:txBody>
      </p:sp>
      <p:sp>
        <p:nvSpPr>
          <p:cNvPr id="46" name="Flowchart: Multidocument 45"/>
          <p:cNvSpPr/>
          <p:nvPr/>
        </p:nvSpPr>
        <p:spPr>
          <a:xfrm>
            <a:off x="182879" y="1929830"/>
            <a:ext cx="3569501" cy="3117658"/>
          </a:xfrm>
          <a:prstGeom prst="flowChartMulti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Java Applications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967629" y="2339072"/>
            <a:ext cx="1676692" cy="1587230"/>
            <a:chOff x="3511296" y="4586519"/>
            <a:chExt cx="1676692" cy="1587230"/>
          </a:xfrm>
        </p:grpSpPr>
        <p:sp>
          <p:nvSpPr>
            <p:cNvPr id="48" name="Rounded Rectangle 47"/>
            <p:cNvSpPr/>
            <p:nvPr/>
          </p:nvSpPr>
          <p:spPr>
            <a:xfrm>
              <a:off x="3511296" y="4586519"/>
              <a:ext cx="1676692" cy="15872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JDBC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API</a:t>
              </a:r>
            </a:p>
          </p:txBody>
        </p:sp>
        <p:sp>
          <p:nvSpPr>
            <p:cNvPr id="47" name="Left-Right Arrow 46"/>
            <p:cNvSpPr/>
            <p:nvPr/>
          </p:nvSpPr>
          <p:spPr>
            <a:xfrm>
              <a:off x="3607308" y="4899371"/>
              <a:ext cx="1484668" cy="694944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 animBg="1"/>
      <p:bldP spid="44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3968496" y="1715520"/>
            <a:ext cx="1676692" cy="1587230"/>
            <a:chOff x="3511296" y="4586519"/>
            <a:chExt cx="1676692" cy="1587230"/>
          </a:xfrm>
        </p:grpSpPr>
        <p:sp>
          <p:nvSpPr>
            <p:cNvPr id="127" name="Rounded Rectangle 126"/>
            <p:cNvSpPr/>
            <p:nvPr/>
          </p:nvSpPr>
          <p:spPr>
            <a:xfrm>
              <a:off x="3511296" y="4586519"/>
              <a:ext cx="1676692" cy="15872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JDBC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API</a:t>
              </a:r>
            </a:p>
          </p:txBody>
        </p:sp>
        <p:sp>
          <p:nvSpPr>
            <p:cNvPr id="128" name="Left-Right Arrow 127"/>
            <p:cNvSpPr/>
            <p:nvPr/>
          </p:nvSpPr>
          <p:spPr>
            <a:xfrm>
              <a:off x="3607308" y="4899371"/>
              <a:ext cx="1484668" cy="694944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1223" y="1628038"/>
            <a:ext cx="3527273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registerDriver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Connection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CONNECTION_STRING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DBProperties.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DBProperties.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().execute(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"alter session set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current_schema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DBProperties.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Flowchart: Magnetic Disk 128"/>
          <p:cNvSpPr/>
          <p:nvPr/>
        </p:nvSpPr>
        <p:spPr>
          <a:xfrm>
            <a:off x="7584230" y="1613023"/>
            <a:ext cx="1188720" cy="1792224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/>
          <p:cNvSpPr/>
          <p:nvPr/>
        </p:nvSpPr>
        <p:spPr>
          <a:xfrm>
            <a:off x="5821904" y="1628038"/>
            <a:ext cx="1585610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TCP Connections</a:t>
            </a:r>
            <a:endParaRPr lang="en-US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44334" y="1334821"/>
            <a:ext cx="433425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DRIVER_CLASS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oracle.jdbc.driver.OracleDriver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8" y="3243865"/>
            <a:ext cx="5072090" cy="31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9" grpId="0" animBg="1"/>
      <p:bldP spid="13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03" y="1490472"/>
            <a:ext cx="7086790" cy="42792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4" y="1655914"/>
            <a:ext cx="4011358" cy="9337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11100" y="177869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403</Words>
  <Application>Microsoft Office PowerPoint</Application>
  <PresentationFormat>On-screen Show (4:3)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inherit</vt:lpstr>
      <vt:lpstr>Office Theme</vt:lpstr>
      <vt:lpstr>MVC Putting all together</vt:lpstr>
      <vt:lpstr>Topics  - What to remember for mvc2  - What I learned  - We need a story  - To make an MVC framework</vt:lpstr>
      <vt:lpstr>Schedule  - What to remember  - What I learned  - Break  - The story  for(i-&gt;0..n-1){   - Making the MVC framework   - Continue with a Break  } </vt:lpstr>
      <vt:lpstr>What to remember for mvc2?</vt:lpstr>
      <vt:lpstr>PowerPoint Presentation</vt:lpstr>
      <vt:lpstr>Remember</vt:lpstr>
      <vt:lpstr>PowerPoint Presentation</vt:lpstr>
      <vt:lpstr>PowerPoint Presentation</vt:lpstr>
      <vt:lpstr>What I learned?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The story</vt:lpstr>
      <vt:lpstr>PowerPoint Presentation</vt:lpstr>
      <vt:lpstr>PowerPoint Presentation</vt:lpstr>
      <vt:lpstr>Questions?</vt:lpstr>
      <vt:lpstr>MVC Framework</vt:lpstr>
      <vt:lpstr>PowerPoint Presentation</vt:lpstr>
      <vt:lpstr>Thank you!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Viorel Tacliciu</cp:lastModifiedBy>
  <cp:revision>198</cp:revision>
  <dcterms:created xsi:type="dcterms:W3CDTF">2013-12-09T08:38:16Z</dcterms:created>
  <dcterms:modified xsi:type="dcterms:W3CDTF">2017-07-21T00:20:10Z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