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</p:sldMasterIdLst>
  <p:notesMasterIdLst>
    <p:notesMasterId r:id="rId14"/>
  </p:notesMasterIdLst>
  <p:handoutMasterIdLst>
    <p:handoutMasterId r:id="rId15"/>
  </p:handoutMasterIdLst>
  <p:sldIdLst>
    <p:sldId id="394" r:id="rId4"/>
    <p:sldId id="437" r:id="rId5"/>
    <p:sldId id="451" r:id="rId6"/>
    <p:sldId id="452" r:id="rId7"/>
    <p:sldId id="447" r:id="rId8"/>
    <p:sldId id="448" r:id="rId9"/>
    <p:sldId id="439" r:id="rId10"/>
    <p:sldId id="444" r:id="rId11"/>
    <p:sldId id="443" r:id="rId12"/>
    <p:sldId id="44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67" d="100"/>
          <a:sy n="67" d="100"/>
        </p:scale>
        <p:origin x="-608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0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 в България и чужбина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" y="2079248"/>
            <a:ext cx="12114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П</a:t>
            </a:r>
            <a:r>
              <a:rPr lang="bg-BG" sz="2600" dirty="0" smtClean="0">
                <a:solidFill>
                  <a:prstClr val="white"/>
                </a:solidFill>
              </a:rPr>
              <a:t>рием в СофтУни - минимум 50% на изпит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058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8417918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Основна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00637" y="1128762"/>
            <a:ext cx="13067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6699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14400" y="1066799"/>
            <a:ext cx="4343400" cy="13716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effectLst>
            <a:outerShdw sx="23000" sy="23000" algn="ctr" rotWithShape="0">
              <a:srgbClr val="000000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sz="2400" b="1" dirty="0" smtClean="0">
                <a:solidFill>
                  <a:srgbClr val="FBEEC9">
                    <a:lumMod val="75000"/>
                  </a:srgbClr>
                </a:solidFill>
              </a:rPr>
              <a:t>Programming </a:t>
            </a:r>
            <a:r>
              <a:rPr lang="en-US" sz="24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sz="2400" b="1" dirty="0">
              <a:solidFill>
                <a:prstClr val="white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 + 6 упражнения + изпит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 Module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0" y="3047999"/>
            <a:ext cx="4343400" cy="13716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sz="2400" b="1" dirty="0" smtClean="0">
                <a:solidFill>
                  <a:srgbClr val="FBEEC9">
                    <a:lumMod val="75000"/>
                  </a:srgbClr>
                </a:solidFill>
              </a:rPr>
              <a:t>HTML </a:t>
            </a:r>
            <a:r>
              <a:rPr lang="en-US" sz="2400" b="1" dirty="0">
                <a:solidFill>
                  <a:srgbClr val="FBEEC9">
                    <a:lumMod val="75000"/>
                  </a:srgbClr>
                </a:solidFill>
              </a:rPr>
              <a:t>+ CSS + </a:t>
            </a:r>
            <a:r>
              <a:rPr lang="en-US" sz="2400" b="1" dirty="0" smtClean="0">
                <a:solidFill>
                  <a:srgbClr val="FBEEC9">
                    <a:lumMod val="75000"/>
                  </a:srgbClr>
                </a:solidFill>
              </a:rPr>
              <a:t>JS</a:t>
            </a:r>
            <a:endParaRPr lang="en-US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занятия + 5 </a:t>
            </a:r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упражнения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4400" y="5029200"/>
            <a:ext cx="4343400" cy="13716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sz="2400" b="1" dirty="0" smtClean="0">
                <a:solidFill>
                  <a:srgbClr val="FBEEC9">
                    <a:lumMod val="75000"/>
                  </a:srgbClr>
                </a:solidFill>
              </a:rPr>
              <a:t>PHP + MySQL</a:t>
            </a:r>
          </a:p>
          <a:p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 + 5 </a:t>
            </a:r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упражнения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04011" y="1066801"/>
            <a:ext cx="4343400" cy="13716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sz="2400" b="1" dirty="0" smtClean="0">
                <a:solidFill>
                  <a:srgbClr val="FBEEC9">
                    <a:lumMod val="75000"/>
                  </a:srgbClr>
                </a:solidFill>
              </a:rPr>
              <a:t>C# Web</a:t>
            </a:r>
            <a:endParaRPr lang="bg-BG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 + </a:t>
            </a:r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упражнения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4011" y="3029294"/>
            <a:ext cx="4343400" cy="13716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sz="2400" b="1" dirty="0" smtClean="0">
                <a:solidFill>
                  <a:srgbClr val="FBEEC9">
                    <a:lumMod val="75000"/>
                  </a:srgbClr>
                </a:solidFill>
              </a:rPr>
              <a:t>Java Web</a:t>
            </a:r>
            <a:endParaRPr lang="bg-BG" sz="24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 + </a:t>
            </a:r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упражнения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4012" y="2426926"/>
            <a:ext cx="0" cy="62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94012" y="4408127"/>
            <a:ext cx="0" cy="62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4011" y="5029199"/>
            <a:ext cx="4343400" cy="13716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bg-BG" sz="2400" b="1" dirty="0" smtClean="0">
                <a:solidFill>
                  <a:srgbClr val="FBEEC9">
                    <a:lumMod val="75000"/>
                  </a:srgbClr>
                </a:solidFill>
              </a:rPr>
              <a:t>Екипен Проект</a:t>
            </a:r>
            <a:endParaRPr lang="en-US" sz="2400" b="1" dirty="0" smtClean="0">
              <a:solidFill>
                <a:srgbClr val="FBEEC9">
                  <a:lumMod val="75000"/>
                </a:srgbClr>
              </a:solidFill>
            </a:endParaRPr>
          </a:p>
          <a:p>
            <a:r>
              <a:rPr lang="bg-B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Защита пред жури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990012" y="2426927"/>
            <a:ext cx="0" cy="62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90012" y="4408128"/>
            <a:ext cx="0" cy="62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5" idx="3"/>
            <a:endCxn id="36" idx="1"/>
          </p:cNvCxnSpPr>
          <p:nvPr/>
        </p:nvCxnSpPr>
        <p:spPr>
          <a:xfrm flipV="1">
            <a:off x="5257800" y="1752601"/>
            <a:ext cx="1446211" cy="3962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14" y="1066801"/>
            <a:ext cx="301686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28707" y="5029202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12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44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03212" y="2892900"/>
            <a:ext cx="4495800" cy="61932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 </a:t>
            </a:r>
            <a:r>
              <a:rPr lang="en-US" dirty="0" smtClean="0"/>
              <a:t>JavaScript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PHP </a:t>
            </a:r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212" y="10608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JS Core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212" y="19752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MEAN Stack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3" idx="0"/>
          </p:cNvCxnSpPr>
          <p:nvPr/>
        </p:nvCxnSpPr>
        <p:spPr>
          <a:xfrm>
            <a:off x="2551112" y="1670402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3212" y="3810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Data Structures &amp; </a:t>
            </a:r>
            <a:r>
              <a:rPr lang="en-US" sz="2800" dirty="0" err="1">
                <a:solidFill>
                  <a:prstClr val="black"/>
                </a:solidFill>
              </a:rPr>
              <a:t>Algo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37" idx="0"/>
          </p:cNvCxnSpPr>
          <p:nvPr/>
        </p:nvCxnSpPr>
        <p:spPr>
          <a:xfrm>
            <a:off x="2551112" y="2584802"/>
            <a:ext cx="0" cy="308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212" y="47244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IT Basics</a:t>
            </a:r>
          </a:p>
        </p:txBody>
      </p:sp>
      <p:cxnSp>
        <p:nvCxnSpPr>
          <p:cNvPr id="30" name="Straight Arrow Connector 29"/>
          <p:cNvCxnSpPr>
            <a:stCxn id="26" idx="2"/>
            <a:endCxn id="29" idx="0"/>
          </p:cNvCxnSpPr>
          <p:nvPr/>
        </p:nvCxnSpPr>
        <p:spPr>
          <a:xfrm>
            <a:off x="2551112" y="44196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212" y="56388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551112" y="53340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4186" y="2891058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28194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41799" y="1012448"/>
            <a:ext cx="25470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2 x 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bg-BG" sz="2600" dirty="0">
              <a:solidFill>
                <a:srgbClr val="FBEEC9">
                  <a:lumMod val="75000"/>
                </a:srgbClr>
              </a:solidFill>
            </a:endParaRPr>
          </a:p>
          <a:p>
            <a:r>
              <a:rPr lang="bg-BG" sz="2600" dirty="0" smtClean="0">
                <a:solidFill>
                  <a:prstClr val="white"/>
                </a:solidFill>
              </a:rPr>
              <a:t>Задължителени курсове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97346" y="3011270"/>
            <a:ext cx="22978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2 x 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  <a:p>
            <a:r>
              <a:rPr lang="bg-BG" sz="2600" dirty="0" smtClean="0">
                <a:solidFill>
                  <a:prstClr val="white"/>
                </a:solidFill>
              </a:rPr>
              <a:t>Основни курсове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12359" y="5029200"/>
            <a:ext cx="20764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prstClr val="white"/>
                </a:solidFill>
              </a:rPr>
              <a:t>&gt;130 </a:t>
            </a:r>
            <a:r>
              <a:rPr lang="bg-BG" sz="2600" dirty="0" smtClean="0">
                <a:solidFill>
                  <a:prstClr val="white"/>
                </a:solidFill>
              </a:rPr>
              <a:t>кредита</a:t>
            </a:r>
            <a:endParaRPr lang="en-US" sz="2600" dirty="0">
              <a:solidFill>
                <a:prstClr val="white"/>
              </a:solidFill>
            </a:endParaRPr>
          </a:p>
          <a:p>
            <a:r>
              <a:rPr lang="bg-BG" sz="2600" dirty="0" smtClean="0">
                <a:solidFill>
                  <a:prstClr val="white"/>
                </a:solidFill>
              </a:rPr>
              <a:t>Диплома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9" name="Straight Arrow Connector 58"/>
          <p:cNvCxnSpPr>
            <a:stCxn id="58" idx="1"/>
          </p:cNvCxnSpPr>
          <p:nvPr/>
        </p:nvCxnSpPr>
        <p:spPr>
          <a:xfrm flipH="1">
            <a:off x="9697346" y="5475476"/>
            <a:ext cx="415013" cy="849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45720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89424" y="1070313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87902" y="1984712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77167" y="3817023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94186" y="47244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94186" y="5646214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8405" y="2892900"/>
            <a:ext cx="4495800" cy="61932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8405" y="10608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PHP Fundamentals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8405" y="1975202"/>
            <a:ext cx="4495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PHP Web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6" name="Straight Arrow Connector 85"/>
          <p:cNvCxnSpPr>
            <a:stCxn id="83" idx="2"/>
            <a:endCxn id="85" idx="0"/>
          </p:cNvCxnSpPr>
          <p:nvPr/>
        </p:nvCxnSpPr>
        <p:spPr>
          <a:xfrm>
            <a:off x="7386305" y="1670402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38405" y="3810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JS Core</a:t>
            </a:r>
          </a:p>
        </p:txBody>
      </p:sp>
      <p:cxnSp>
        <p:nvCxnSpPr>
          <p:cNvPr id="88" name="Straight Arrow Connector 87"/>
          <p:cNvCxnSpPr>
            <a:stCxn id="85" idx="2"/>
            <a:endCxn id="82" idx="0"/>
          </p:cNvCxnSpPr>
          <p:nvPr/>
        </p:nvCxnSpPr>
        <p:spPr>
          <a:xfrm>
            <a:off x="7386305" y="2584802"/>
            <a:ext cx="0" cy="308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8405" y="47244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IT Basics</a:t>
            </a:r>
          </a:p>
        </p:txBody>
      </p:sp>
      <p:cxnSp>
        <p:nvCxnSpPr>
          <p:cNvPr id="90" name="Straight Arrow Connector 89"/>
          <p:cNvCxnSpPr>
            <a:stCxn id="87" idx="2"/>
            <a:endCxn id="89" idx="0"/>
          </p:cNvCxnSpPr>
          <p:nvPr/>
        </p:nvCxnSpPr>
        <p:spPr>
          <a:xfrm>
            <a:off x="7386305" y="44196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38405" y="5638800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2" name="Straight Arrow Connector 91"/>
          <p:cNvCxnSpPr>
            <a:stCxn id="89" idx="2"/>
            <a:endCxn id="91" idx="0"/>
          </p:cNvCxnSpPr>
          <p:nvPr/>
        </p:nvCxnSpPr>
        <p:spPr>
          <a:xfrm>
            <a:off x="7386305" y="53340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340114" y="2891058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23095" y="1066280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23095" y="1980679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23095" y="3817023"/>
            <a:ext cx="418704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340114" y="47244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340114" y="5646214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cxnSp>
        <p:nvCxnSpPr>
          <p:cNvPr id="65" name="Straight Arrow Connector 64"/>
          <p:cNvCxnSpPr>
            <a:stCxn id="37" idx="2"/>
            <a:endCxn id="26" idx="0"/>
          </p:cNvCxnSpPr>
          <p:nvPr/>
        </p:nvCxnSpPr>
        <p:spPr>
          <a:xfrm>
            <a:off x="2551112" y="3512223"/>
            <a:ext cx="0" cy="297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2" idx="2"/>
            <a:endCxn id="87" idx="0"/>
          </p:cNvCxnSpPr>
          <p:nvPr/>
        </p:nvCxnSpPr>
        <p:spPr>
          <a:xfrm>
            <a:off x="7386305" y="3512223"/>
            <a:ext cx="0" cy="297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551112" y="6259649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386305" y="62484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6"/>
          <p:cNvSpPr>
            <a:spLocks noChangeArrowheads="1"/>
          </p:cNvSpPr>
          <p:nvPr/>
        </p:nvSpPr>
        <p:spPr bwMode="auto">
          <a:xfrm>
            <a:off x="8411299" y="1847910"/>
            <a:ext cx="3721979" cy="914399"/>
          </a:xfrm>
          <a:prstGeom prst="wedgeRoundRectCallout">
            <a:avLst>
              <a:gd name="adj1" fmla="val -64103"/>
              <a:gd name="adj2" fmla="val 60762"/>
              <a:gd name="adj3" fmla="val 16667"/>
            </a:avLst>
          </a:prstGeom>
          <a:solidFill>
            <a:srgbClr val="663606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&gt;70 </a:t>
            </a:r>
            <a:r>
              <a:rPr lang="bg-BG" sz="2800" dirty="0"/>
              <a:t>кредита за започване на работа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 </a:t>
            </a: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Java Web </a:t>
            </a:r>
            <a:r>
              <a:rPr lang="en-US" dirty="0" smtClean="0"/>
              <a:t>Develope</a:t>
            </a:r>
            <a:r>
              <a:rPr lang="en-US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3212" y="1032517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C# Fundamentals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12" y="1847942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DB Fundamentals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>
            <a:stCxn id="37" idx="2"/>
            <a:endCxn id="7" idx="0"/>
          </p:cNvCxnSpPr>
          <p:nvPr/>
        </p:nvCxnSpPr>
        <p:spPr>
          <a:xfrm>
            <a:off x="2551112" y="1573308"/>
            <a:ext cx="0" cy="274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3212" y="2646394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C# Web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3" idx="0"/>
          </p:cNvCxnSpPr>
          <p:nvPr/>
        </p:nvCxnSpPr>
        <p:spPr>
          <a:xfrm>
            <a:off x="2551112" y="2380244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3212" y="3444847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JS Core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2551112" y="3178696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212" y="4243299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Data Structures &amp; </a:t>
            </a:r>
            <a:r>
              <a:rPr lang="en-US" sz="2800" dirty="0" err="1">
                <a:solidFill>
                  <a:prstClr val="black"/>
                </a:solidFill>
              </a:rPr>
              <a:t>Algo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9" idx="0"/>
          </p:cNvCxnSpPr>
          <p:nvPr/>
        </p:nvCxnSpPr>
        <p:spPr>
          <a:xfrm>
            <a:off x="2551112" y="3977148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212" y="5041751"/>
            <a:ext cx="4495800" cy="532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551112" y="4775600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7167" y="1073069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311771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0" y="64770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52012" y="5384672"/>
            <a:ext cx="243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prstClr val="white"/>
                </a:solidFill>
              </a:rPr>
              <a:t>&gt;170 </a:t>
            </a:r>
            <a:r>
              <a:rPr lang="bg-BG" sz="2600" dirty="0" smtClean="0">
                <a:solidFill>
                  <a:prstClr val="white"/>
                </a:solidFill>
              </a:rPr>
              <a:t>кредита</a:t>
            </a:r>
            <a:endParaRPr lang="en-US" sz="2600" dirty="0">
              <a:solidFill>
                <a:prstClr val="white"/>
              </a:solidFill>
            </a:endParaRPr>
          </a:p>
          <a:p>
            <a:r>
              <a:rPr lang="bg-BG" sz="2600" dirty="0" smtClean="0">
                <a:solidFill>
                  <a:prstClr val="white"/>
                </a:solidFill>
              </a:rPr>
              <a:t>Диплома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664902" y="6153974"/>
            <a:ext cx="620510" cy="323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4908676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77167" y="1859150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77167" y="2657602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77167" y="346473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77167" y="425705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94186" y="5061977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8405" y="1032517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Java Fundamentals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8405" y="1847942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DB Fundamentals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4" name="Straight Arrow Connector 83"/>
          <p:cNvCxnSpPr>
            <a:stCxn id="82" idx="2"/>
            <a:endCxn id="83" idx="0"/>
          </p:cNvCxnSpPr>
          <p:nvPr/>
        </p:nvCxnSpPr>
        <p:spPr>
          <a:xfrm>
            <a:off x="7386305" y="1573308"/>
            <a:ext cx="0" cy="274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38405" y="2646394"/>
            <a:ext cx="4495800" cy="532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Java Web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6" name="Straight Arrow Connector 85"/>
          <p:cNvCxnSpPr>
            <a:stCxn id="83" idx="2"/>
            <a:endCxn id="85" idx="0"/>
          </p:cNvCxnSpPr>
          <p:nvPr/>
        </p:nvCxnSpPr>
        <p:spPr>
          <a:xfrm>
            <a:off x="7386305" y="2380244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38405" y="3444847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JS Core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8" name="Straight Arrow Connector 87"/>
          <p:cNvCxnSpPr>
            <a:stCxn id="85" idx="2"/>
            <a:endCxn id="87" idx="0"/>
          </p:cNvCxnSpPr>
          <p:nvPr/>
        </p:nvCxnSpPr>
        <p:spPr>
          <a:xfrm>
            <a:off x="7386305" y="3178696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8405" y="4243299"/>
            <a:ext cx="4495800" cy="532301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Data Structures &amp; </a:t>
            </a:r>
            <a:r>
              <a:rPr lang="en-US" sz="2800" dirty="0" err="1">
                <a:solidFill>
                  <a:prstClr val="black"/>
                </a:solidFill>
              </a:rPr>
              <a:t>Algo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90" name="Straight Arrow Connector 89"/>
          <p:cNvCxnSpPr>
            <a:stCxn id="87" idx="2"/>
            <a:endCxn id="89" idx="0"/>
          </p:cNvCxnSpPr>
          <p:nvPr/>
        </p:nvCxnSpPr>
        <p:spPr>
          <a:xfrm>
            <a:off x="7386305" y="3977148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38405" y="5041751"/>
            <a:ext cx="4495800" cy="5323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Web Basics</a:t>
            </a:r>
          </a:p>
        </p:txBody>
      </p:sp>
      <p:cxnSp>
        <p:nvCxnSpPr>
          <p:cNvPr id="92" name="Straight Arrow Connector 91"/>
          <p:cNvCxnSpPr>
            <a:stCxn id="89" idx="2"/>
            <a:endCxn id="91" idx="0"/>
          </p:cNvCxnSpPr>
          <p:nvPr/>
        </p:nvCxnSpPr>
        <p:spPr>
          <a:xfrm>
            <a:off x="7386305" y="4775600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223095" y="1073069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2360" y="1859150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12360" y="2657602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12360" y="346473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212360" y="4257051"/>
            <a:ext cx="41870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329379" y="5061977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551112" y="5583875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86305" y="5574053"/>
            <a:ext cx="0" cy="26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3212" y="5830948"/>
            <a:ext cx="4495800" cy="5258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4186" y="5851095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8405" y="5830948"/>
            <a:ext cx="4495800" cy="5258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Embedded &amp; Mobile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40114" y="5851095"/>
            <a:ext cx="301685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prstClr val="white"/>
                </a:solidFill>
              </a:rPr>
              <a:t>9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551112" y="6366484"/>
            <a:ext cx="0" cy="262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86305" y="6356781"/>
            <a:ext cx="0" cy="262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41799" y="1012448"/>
            <a:ext cx="25470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3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x 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bg-BG" sz="2600" dirty="0">
              <a:solidFill>
                <a:srgbClr val="FBEEC9">
                  <a:lumMod val="75000"/>
                </a:srgbClr>
              </a:solidFill>
            </a:endParaRPr>
          </a:p>
          <a:p>
            <a:r>
              <a:rPr lang="bg-BG" sz="2600" dirty="0" smtClean="0">
                <a:solidFill>
                  <a:prstClr val="white"/>
                </a:solidFill>
              </a:rPr>
              <a:t>Задължителени курсове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75812" y="3429000"/>
            <a:ext cx="19508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2 x 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  <a:p>
            <a:r>
              <a:rPr lang="bg-BG" sz="2600" dirty="0">
                <a:solidFill>
                  <a:prstClr val="white"/>
                </a:solidFill>
              </a:rPr>
              <a:t>О</a:t>
            </a:r>
            <a:r>
              <a:rPr lang="bg-BG" sz="2600" dirty="0" smtClean="0">
                <a:solidFill>
                  <a:prstClr val="white"/>
                </a:solidFill>
              </a:rPr>
              <a:t>сновни курсове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auto">
          <a:xfrm>
            <a:off x="8465258" y="2273882"/>
            <a:ext cx="3721979" cy="914399"/>
          </a:xfrm>
          <a:prstGeom prst="wedgeRoundRectCallout">
            <a:avLst>
              <a:gd name="adj1" fmla="val -64103"/>
              <a:gd name="adj2" fmla="val 607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&gt;</a:t>
            </a:r>
            <a:r>
              <a:rPr lang="bg-BG" sz="2800" dirty="0" smtClean="0"/>
              <a:t>10</a:t>
            </a:r>
            <a:r>
              <a:rPr lang="en-US" sz="2800" dirty="0" smtClean="0"/>
              <a:t>0 </a:t>
            </a:r>
            <a:r>
              <a:rPr lang="bg-BG" sz="2800" dirty="0"/>
              <a:t>кредита за започване на работа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87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775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преминат с успех над 5.00 дава пълният брой кредити</a:t>
            </a:r>
          </a:p>
          <a:p>
            <a:pPr lvl="1"/>
            <a:r>
              <a:rPr lang="bg-BG" sz="2800" dirty="0" smtClean="0"/>
              <a:t>За успех от 3 до 5 се кредитите скалират. </a:t>
            </a:r>
            <a:r>
              <a:rPr lang="bg-BG" sz="2800" b="1" dirty="0" smtClean="0"/>
              <a:t>Пример:</a:t>
            </a:r>
            <a:r>
              <a:rPr lang="bg-BG" sz="2800" dirty="0" smtClean="0"/>
              <a:t> </a:t>
            </a:r>
            <a:r>
              <a:rPr lang="en-US" sz="2800" dirty="0" smtClean="0"/>
              <a:t>C# OOP -</a:t>
            </a:r>
            <a:r>
              <a:rPr lang="bg-BG" sz="2800" dirty="0" smtClean="0"/>
              <a:t>&gt; оценка 3.73 -&gt; 5.19 от 9 кредита</a:t>
            </a:r>
            <a:endParaRPr lang="en-US" sz="2800" dirty="0" smtClean="0"/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</a:p>
          <a:p>
            <a:pPr lvl="1"/>
            <a:r>
              <a:rPr lang="en-US" dirty="0" smtClean="0"/>
              <a:t>JavaScript Developer: &gt;130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PHP Developer</a:t>
            </a:r>
            <a:r>
              <a:rPr lang="en-US" dirty="0"/>
              <a:t>: &gt;130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C# Web Developer</a:t>
            </a:r>
            <a:r>
              <a:rPr lang="en-US" dirty="0"/>
              <a:t>: &gt;</a:t>
            </a:r>
            <a:r>
              <a:rPr lang="en-US" dirty="0" smtClean="0"/>
              <a:t>170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Java Web Developer</a:t>
            </a:r>
            <a:r>
              <a:rPr lang="en-US" dirty="0"/>
              <a:t>: &gt;</a:t>
            </a:r>
            <a:r>
              <a:rPr lang="en-US" dirty="0" smtClean="0"/>
              <a:t>170 </a:t>
            </a:r>
            <a:r>
              <a:rPr lang="bg-BG" dirty="0"/>
              <a:t>кредита</a:t>
            </a: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60+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023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Custom</PresentationFormat>
  <Paragraphs>165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1_SoftUni 16x9</vt:lpstr>
      <vt:lpstr>SoftUni 16x9</vt:lpstr>
      <vt:lpstr>Софтуерен университет</vt:lpstr>
      <vt:lpstr>Добре дошли в СофтУни</vt:lpstr>
      <vt:lpstr>Учебен план</vt:lpstr>
      <vt:lpstr>Technologies Module</vt:lpstr>
      <vt:lpstr>Професии JavaScript и PHP Developer</vt:lpstr>
      <vt:lpstr>Професии C# и Java Web Developer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2016-08-24T03:14:08Z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