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8" r:id="rId2"/>
    <p:sldId id="256" r:id="rId3"/>
    <p:sldId id="260" r:id="rId4"/>
    <p:sldId id="262" r:id="rId5"/>
    <p:sldId id="310" r:id="rId6"/>
    <p:sldId id="328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29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cdwarf" initials="u" lastIdx="1" clrIdx="0">
    <p:extLst>
      <p:ext uri="{19B8F6BF-5375-455C-9EA6-DF929625EA0E}">
        <p15:presenceInfo xmlns:p15="http://schemas.microsoft.com/office/powerpoint/2012/main" userId="umcdwa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EB2D2E"/>
    <a:srgbClr val="ED1F2A"/>
    <a:srgbClr val="083FA4"/>
    <a:srgbClr val="CC0000"/>
    <a:srgbClr val="3D0EEA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 smtClean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Slide title 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Relationship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en-US" sz="3600" b="1" dirty="0"/>
              <a:t>Relationship</a:t>
            </a:r>
            <a:r>
              <a:rPr lang="en-US" altLang="en-US" sz="3600" dirty="0"/>
              <a:t> is a meaningful association between </a:t>
            </a:r>
            <a:r>
              <a:rPr lang="en-US" altLang="en-US" sz="3600" dirty="0" smtClean="0"/>
              <a:t>tables, e.g.:</a:t>
            </a:r>
            <a:endParaRPr lang="en-US" altLang="en-US" sz="36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dirty="0" smtClean="0"/>
              <a:t>a </a:t>
            </a:r>
            <a:r>
              <a:rPr lang="en-US" altLang="en-US" sz="3600" i="1" dirty="0"/>
              <a:t>Person</a:t>
            </a:r>
            <a:r>
              <a:rPr lang="en-US" altLang="en-US" sz="3600" dirty="0"/>
              <a:t> is located in a </a:t>
            </a:r>
            <a:r>
              <a:rPr lang="en-US" altLang="en-US" sz="3600" i="1" dirty="0" smtClean="0"/>
              <a:t>Country</a:t>
            </a:r>
            <a:endParaRPr lang="en-US" altLang="en-US" sz="36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dirty="0" smtClean="0"/>
              <a:t>a </a:t>
            </a:r>
            <a:r>
              <a:rPr lang="en-US" altLang="en-US" sz="3600" i="1" dirty="0"/>
              <a:t>Sales Agent</a:t>
            </a:r>
            <a:r>
              <a:rPr lang="en-US" altLang="en-US" sz="3600" dirty="0"/>
              <a:t> is responsible for a </a:t>
            </a:r>
            <a:r>
              <a:rPr lang="en-US" altLang="en-US" sz="3600" i="1" dirty="0" smtClean="0"/>
              <a:t>Client</a:t>
            </a:r>
            <a:endParaRPr lang="en-US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5741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Relationship types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</a:pPr>
            <a:r>
              <a:rPr lang="en-US" altLang="en-US" sz="3600" b="1" dirty="0" smtClean="0"/>
              <a:t>One-to-One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(Person – Student</a:t>
            </a:r>
            <a:r>
              <a:rPr lang="en-US" altLang="en-US" sz="36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</a:pPr>
            <a:r>
              <a:rPr lang="en-US" altLang="en-US" sz="3600" b="1" dirty="0" smtClean="0"/>
              <a:t>One-to-Many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(Course – Student</a:t>
            </a:r>
            <a:r>
              <a:rPr lang="en-US" altLang="en-US" sz="36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</a:pPr>
            <a:r>
              <a:rPr lang="en-US" altLang="en-US" sz="3600" b="1" dirty="0" smtClean="0"/>
              <a:t>Many-to-Many </a:t>
            </a:r>
            <a:r>
              <a:rPr lang="en-US" altLang="en-US" sz="3600" dirty="0"/>
              <a:t>(Student – </a:t>
            </a:r>
            <a:r>
              <a:rPr lang="en-US" altLang="en-US" sz="3600" dirty="0" smtClean="0"/>
              <a:t>Module)</a:t>
            </a:r>
          </a:p>
        </p:txBody>
      </p:sp>
    </p:spTree>
    <p:extLst>
      <p:ext uri="{BB962C8B-B14F-4D97-AF65-F5344CB8AC3E}">
        <p14:creationId xmlns:p14="http://schemas.microsoft.com/office/powerpoint/2010/main" val="14134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SQL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b="1" dirty="0"/>
              <a:t>Structured Query Language </a:t>
            </a:r>
            <a:r>
              <a:rPr lang="en-US" altLang="en-US" sz="3600" dirty="0"/>
              <a:t>– special purpose language to retrieve and manipulate data of a relational </a:t>
            </a:r>
            <a:r>
              <a:rPr lang="en-US" altLang="en-US" sz="3600" dirty="0" smtClean="0"/>
              <a:t>database</a:t>
            </a:r>
            <a:endParaRPr lang="en-US" altLang="en-US" sz="3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dirty="0" smtClean="0"/>
              <a:t>Consists of 2 major components: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200" dirty="0" smtClean="0"/>
              <a:t>DDL – Data Definition Language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200" dirty="0" smtClean="0"/>
              <a:t>DML – Data Manipulation Language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832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28012" cy="522288"/>
          </a:xfrm>
        </p:spPr>
        <p:txBody>
          <a:bodyPr/>
          <a:lstStyle/>
          <a:p>
            <a:r>
              <a:rPr lang="en-US" altLang="en-US" dirty="0" smtClean="0"/>
              <a:t>DDL (Data Definition Language)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en-US" sz="3600" dirty="0" smtClean="0"/>
              <a:t>Used to manage </a:t>
            </a:r>
            <a:r>
              <a:rPr lang="en-US" altLang="en-US" sz="3600" dirty="0"/>
              <a:t>database </a:t>
            </a:r>
            <a:r>
              <a:rPr lang="en-US" altLang="en-US" sz="3600" dirty="0" smtClean="0"/>
              <a:t>objects: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dirty="0" smtClean="0"/>
              <a:t>create </a:t>
            </a:r>
            <a:r>
              <a:rPr lang="en-US" altLang="en-US" sz="3600" dirty="0"/>
              <a:t>tables or </a:t>
            </a:r>
            <a:r>
              <a:rPr lang="en-US" altLang="en-US" sz="3600" dirty="0" smtClean="0"/>
              <a:t>views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dirty="0" smtClean="0"/>
              <a:t>change columns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dirty="0" smtClean="0"/>
              <a:t>delete tables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dirty="0" smtClean="0"/>
              <a:t>etc</a:t>
            </a:r>
            <a:r>
              <a:rPr lang="en-US" altLang="en-US" sz="3600" dirty="0"/>
              <a:t>. 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28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923337" cy="522288"/>
          </a:xfrm>
        </p:spPr>
        <p:txBody>
          <a:bodyPr/>
          <a:lstStyle/>
          <a:p>
            <a:r>
              <a:rPr lang="en-US" altLang="en-US" dirty="0" smtClean="0"/>
              <a:t>DML (Data Manipulation Language)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GB" sz="3600" dirty="0" smtClean="0"/>
              <a:t>Used </a:t>
            </a:r>
            <a:r>
              <a:rPr lang="en-GB" sz="3600" dirty="0"/>
              <a:t>for accessing and manipulating the </a:t>
            </a:r>
            <a:r>
              <a:rPr lang="en-GB" sz="3600" dirty="0" smtClean="0"/>
              <a:t>data. Consists of 4 main operations (CRUD):</a:t>
            </a:r>
            <a:endParaRPr lang="en-US" altLang="en-US" sz="3600" dirty="0" smtClean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b="1" dirty="0" smtClean="0"/>
              <a:t>C</a:t>
            </a:r>
            <a:r>
              <a:rPr lang="en-US" altLang="en-US" sz="3600" dirty="0" smtClean="0"/>
              <a:t>reate</a:t>
            </a:r>
            <a:endParaRPr lang="en-US" altLang="en-US" sz="3600" dirty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b="1" dirty="0"/>
              <a:t>R</a:t>
            </a:r>
            <a:r>
              <a:rPr lang="en-US" altLang="en-US" sz="3600" dirty="0"/>
              <a:t>etrieve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b="1" dirty="0"/>
              <a:t>U</a:t>
            </a:r>
            <a:r>
              <a:rPr lang="en-US" altLang="en-US" sz="3600" dirty="0"/>
              <a:t>pdate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b="1" dirty="0"/>
              <a:t>D</a:t>
            </a:r>
            <a:r>
              <a:rPr lang="en-US" altLang="en-US" sz="3600" dirty="0"/>
              <a:t>elete</a:t>
            </a:r>
          </a:p>
        </p:txBody>
      </p:sp>
    </p:spTree>
    <p:extLst>
      <p:ext uri="{BB962C8B-B14F-4D97-AF65-F5344CB8AC3E}">
        <p14:creationId xmlns:p14="http://schemas.microsoft.com/office/powerpoint/2010/main" val="197232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SQL SELECT – retrieve data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5048250"/>
          </a:xfr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2800" dirty="0"/>
              <a:t>SELECT {* | </a:t>
            </a:r>
            <a:r>
              <a:rPr lang="en-US" altLang="en-US" sz="2800" dirty="0" err="1"/>
              <a:t>column_name_list</a:t>
            </a:r>
            <a:r>
              <a:rPr lang="en-US" altLang="en-US" sz="2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2800" dirty="0"/>
              <a:t>FROM </a:t>
            </a:r>
            <a:r>
              <a:rPr lang="en-US" altLang="en-US" sz="2800" dirty="0" err="1"/>
              <a:t>table_list</a:t>
            </a:r>
            <a:endParaRPr lang="en-US" alt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2800" dirty="0"/>
              <a:t>[WHERE conditions</a:t>
            </a:r>
            <a:r>
              <a:rPr lang="en-US" altLang="en-US" sz="2800" dirty="0" smtClean="0"/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altLang="en-US" sz="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alt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altLang="en-US" sz="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alt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altLang="en-US" sz="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2800" dirty="0"/>
              <a:t>More on this – next </a:t>
            </a:r>
            <a:r>
              <a:rPr lang="en-US" altLang="en-US" sz="2800" dirty="0" smtClean="0"/>
              <a:t>year</a:t>
            </a:r>
            <a:endParaRPr lang="en-US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2815114"/>
            <a:ext cx="10650162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altLang="en-US" sz="2400" b="1" dirty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'select all columns from </a:t>
            </a:r>
            <a:r>
              <a:rPr lang="en-US" altLang="en-US" sz="2400" b="1" dirty="0" smtClean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Teacher table</a:t>
            </a:r>
            <a:endParaRPr lang="en-US" altLang="en-US" sz="2400" b="1" dirty="0" smtClean="0">
              <a:solidFill>
                <a:schemeClr val="accent1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SELECT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*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FROM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tbTeacher</a:t>
            </a:r>
            <a:endParaRPr lang="en-US" altLang="en-US" sz="2400" b="1" dirty="0">
              <a:solidFill>
                <a:schemeClr val="accent6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8163" y="4133850"/>
            <a:ext cx="10650162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altLang="en-US" sz="2400" b="1" dirty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'select </a:t>
            </a:r>
            <a:r>
              <a:rPr lang="en-US" altLang="en-US" sz="2400" b="1" dirty="0" smtClean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first and last names from </a:t>
            </a:r>
            <a:r>
              <a:rPr lang="en-US" altLang="en-US" sz="2400" b="1" dirty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Teacher table</a:t>
            </a:r>
            <a:endParaRPr lang="en-US" altLang="en-US" sz="2400" b="1" dirty="0">
              <a:solidFill>
                <a:schemeClr val="accent1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SELECT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firstName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lastName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FROM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tbTeacher</a:t>
            </a:r>
            <a:endParaRPr lang="en-US" altLang="en-US" sz="24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SQL INSERT – create data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5048250"/>
          </a:xfr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2800" dirty="0"/>
              <a:t>INSERT INTO </a:t>
            </a:r>
            <a:r>
              <a:rPr lang="en-US" altLang="en-US" sz="2800" dirty="0" err="1"/>
              <a:t>table_name</a:t>
            </a:r>
            <a:endParaRPr lang="en-US" alt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2800" dirty="0"/>
              <a:t>[(</a:t>
            </a:r>
            <a:r>
              <a:rPr lang="en-US" altLang="en-US" sz="2800" dirty="0" err="1"/>
              <a:t>column_list</a:t>
            </a:r>
            <a:r>
              <a:rPr lang="en-US" altLang="en-US" sz="2800" dirty="0"/>
              <a:t>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2800" dirty="0"/>
              <a:t>VALUES (</a:t>
            </a:r>
            <a:r>
              <a:rPr lang="en-US" altLang="en-US" sz="2800" dirty="0" err="1"/>
              <a:t>values_list</a:t>
            </a:r>
            <a:r>
              <a:rPr lang="en-US" altLang="en-US" sz="28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altLang="en-US" sz="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2938939"/>
            <a:ext cx="10650162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altLang="en-US" sz="2400" b="1" dirty="0" smtClean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'insert a row into Teacher table with the given values</a:t>
            </a:r>
            <a:endParaRPr lang="en-US" altLang="en-US" sz="2400" b="1" dirty="0" smtClean="0">
              <a:solidFill>
                <a:schemeClr val="accent1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INSERT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INTO 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tbTeacher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firstName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lastName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address, phone) </a:t>
            </a:r>
            <a:endParaRPr lang="en-US" altLang="en-US" sz="2400" b="1" dirty="0" smtClean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VALUES</a:t>
            </a:r>
          </a:p>
          <a:p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'Anna'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</a:t>
            </a:r>
            <a:r>
              <a:rPr lang="en-US" alt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Kozlova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'Tashkent'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'111-11-11'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</a:t>
            </a:r>
          </a:p>
          <a:p>
            <a:endParaRPr lang="en-US" altLang="en-US" sz="2400" b="1" dirty="0">
              <a:solidFill>
                <a:schemeClr val="accent6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SQL UPDATE – edit data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5048250"/>
          </a:xfr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2800" dirty="0"/>
              <a:t>UPDATE </a:t>
            </a:r>
            <a:r>
              <a:rPr lang="en-US" altLang="en-US" sz="2800" dirty="0" err="1"/>
              <a:t>table_name</a:t>
            </a:r>
            <a:endParaRPr lang="en-US" alt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2800" dirty="0"/>
              <a:t>SET {column=value}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2800" dirty="0"/>
              <a:t>[WHERE conditions]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altLang="en-US" sz="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2938939"/>
            <a:ext cx="10650162" cy="1846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altLang="en-US" sz="2400" b="1" dirty="0" smtClean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'change phone number for the teacher whose ID = 1</a:t>
            </a:r>
            <a:endParaRPr lang="en-US" altLang="en-US" sz="2400" b="1" dirty="0" smtClean="0">
              <a:solidFill>
                <a:schemeClr val="accent1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UPDATE 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tbTeacher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endParaRPr lang="en-US" altLang="en-US" sz="24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SET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phone =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'222-22-22' </a:t>
            </a:r>
          </a:p>
          <a:p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WHERE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id = 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1</a:t>
            </a:r>
            <a:endParaRPr lang="en-US" altLang="en-US" sz="24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SQL DELETE – remove data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5048250"/>
          </a:xfr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3600" dirty="0"/>
              <a:t>DELETE FROM </a:t>
            </a:r>
            <a:r>
              <a:rPr lang="en-US" altLang="en-US" sz="3600" dirty="0" err="1"/>
              <a:t>table_name</a:t>
            </a:r>
            <a:endParaRPr lang="en-US" altLang="en-US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3600" dirty="0"/>
              <a:t>[WHERE conditions</a:t>
            </a:r>
            <a:r>
              <a:rPr lang="en-US" altLang="en-US" sz="3600" dirty="0" smtClean="0"/>
              <a:t>]</a:t>
            </a:r>
            <a:endParaRPr lang="en-US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2692479"/>
            <a:ext cx="10650162" cy="25668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b="1" dirty="0" smtClean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'delete a row with ID = 1 from Teacher table</a:t>
            </a:r>
            <a:endParaRPr lang="en-US" altLang="en-US" sz="2400" b="1" dirty="0" smtClean="0">
              <a:solidFill>
                <a:schemeClr val="accent1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DELETE FROM 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tbTeacher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WHERE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id = 1</a:t>
            </a:r>
          </a:p>
          <a:p>
            <a:pPr>
              <a:lnSpc>
                <a:spcPct val="120000"/>
              </a:lnSpc>
            </a:pPr>
            <a:r>
              <a:rPr lang="en-US" altLang="en-US" sz="2400" b="1" dirty="0" smtClean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'always include WHERE clause in your DELETE statements,</a:t>
            </a:r>
          </a:p>
          <a:p>
            <a:pPr>
              <a:lnSpc>
                <a:spcPct val="120000"/>
              </a:lnSpc>
            </a:pPr>
            <a:r>
              <a:rPr lang="en-US" altLang="en-US" sz="2400" b="1" dirty="0" smtClean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'unless you want to remove all data from table</a:t>
            </a:r>
            <a:endParaRPr lang="en-US" altLang="en-US" sz="2400" b="1" dirty="0">
              <a:solidFill>
                <a:schemeClr val="accent6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ADO.NET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5048250"/>
          </a:xfr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3600" b="1" dirty="0"/>
              <a:t>ADO.NET</a:t>
            </a:r>
            <a:r>
              <a:rPr lang="en-US" altLang="en-US" sz="3600" dirty="0"/>
              <a:t> is a collection of </a:t>
            </a:r>
            <a:r>
              <a:rPr lang="en-US" altLang="en-US" sz="3600" dirty="0" smtClean="0"/>
              <a:t>classes (</a:t>
            </a:r>
            <a:r>
              <a:rPr lang="en-US" altLang="en-US" sz="3600" dirty="0" err="1"/>
              <a:t>System.Data</a:t>
            </a:r>
            <a:r>
              <a:rPr lang="en-US" altLang="en-US" sz="3600" dirty="0"/>
              <a:t> namespace) designed </a:t>
            </a:r>
            <a:r>
              <a:rPr lang="en-US" altLang="en-US" sz="3600" dirty="0" smtClean="0"/>
              <a:t>to provide </a:t>
            </a:r>
            <a:r>
              <a:rPr lang="en-US" altLang="en-US" sz="3600" dirty="0"/>
              <a:t>connection to relational databases.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altLang="en-US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3600" dirty="0" smtClean="0"/>
              <a:t>DB </a:t>
            </a:r>
            <a:r>
              <a:rPr lang="en-US" altLang="en-US" sz="3600" dirty="0"/>
              <a:t>programming </a:t>
            </a:r>
            <a:r>
              <a:rPr lang="en-US" altLang="en-US" sz="3600" dirty="0" smtClean="0"/>
              <a:t>in </a:t>
            </a:r>
            <a:r>
              <a:rPr lang="en-US" altLang="en-US" sz="3600" dirty="0"/>
              <a:t>.NET </a:t>
            </a:r>
            <a:r>
              <a:rPr lang="en-US" altLang="en-US" sz="3600" dirty="0" smtClean="0"/>
              <a:t>could </a:t>
            </a:r>
            <a:r>
              <a:rPr lang="en-US" altLang="en-US" sz="3600" dirty="0"/>
              <a:t>be done via </a:t>
            </a:r>
            <a:r>
              <a:rPr lang="en-US" altLang="en-US" sz="3600" b="1" dirty="0"/>
              <a:t>connected</a:t>
            </a:r>
            <a:r>
              <a:rPr lang="en-US" altLang="en-US" sz="3600" dirty="0"/>
              <a:t> and </a:t>
            </a:r>
            <a:r>
              <a:rPr lang="en-US" altLang="en-US" sz="3600" b="1" dirty="0"/>
              <a:t>disconnected</a:t>
            </a:r>
            <a:r>
              <a:rPr lang="en-US" altLang="en-US" sz="3600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045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79248" y="2279412"/>
            <a:ext cx="8833504" cy="2299176"/>
            <a:chOff x="1679248" y="2461730"/>
            <a:chExt cx="8833504" cy="2299176"/>
          </a:xfrm>
        </p:grpSpPr>
        <p:sp>
          <p:nvSpPr>
            <p:cNvPr id="4" name="TextBox 3"/>
            <p:cNvSpPr txBox="1"/>
            <p:nvPr/>
          </p:nvSpPr>
          <p:spPr>
            <a:xfrm>
              <a:off x="1679248" y="2461730"/>
              <a:ext cx="883350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4800" b="1" dirty="0" smtClean="0"/>
                <a:t>Fundamentals</a:t>
              </a:r>
              <a:r>
                <a:rPr lang="en-GB" sz="4400" b="1" dirty="0" smtClean="0"/>
                <a:t> of Programming</a:t>
              </a:r>
              <a:endParaRPr lang="en-US" sz="44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79248" y="3437467"/>
              <a:ext cx="75522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Lecture </a:t>
              </a:r>
              <a:r>
                <a:rPr lang="en-US" sz="4000" b="1" dirty="0" smtClean="0"/>
                <a:t>8</a:t>
              </a:r>
              <a:endParaRPr lang="en-US" sz="4000" b="1" dirty="0"/>
            </a:p>
            <a:p>
              <a:r>
                <a:rPr lang="en-US" altLang="en-US" sz="4000" dirty="0" smtClean="0"/>
                <a:t>Relational database </a:t>
              </a:r>
              <a:r>
                <a:rPr lang="en-US" altLang="en-US" sz="4000" dirty="0"/>
                <a:t>model, </a:t>
              </a:r>
              <a:r>
                <a:rPr lang="en-US" altLang="en-US" sz="4000" dirty="0" smtClean="0"/>
                <a:t>SQL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Connected architecture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5048250"/>
          </a:xfr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en-US" sz="3600" dirty="0"/>
              <a:t>For every operation (CRUD) the application issues SQL statement against a database and shows the result to </a:t>
            </a:r>
            <a:r>
              <a:rPr lang="en-US" altLang="en-US" sz="3600" dirty="0" smtClean="0"/>
              <a:t>user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3600" b="1" dirty="0" smtClean="0"/>
              <a:t>…</a:t>
            </a:r>
            <a:r>
              <a:rPr lang="en-US" altLang="en-US" sz="3600" b="1" dirty="0" err="1"/>
              <a:t>DbConnection</a:t>
            </a:r>
            <a:r>
              <a:rPr lang="en-US" altLang="en-US" sz="3600" dirty="0"/>
              <a:t> – connect to DB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3600" b="1" dirty="0"/>
              <a:t>…</a:t>
            </a:r>
            <a:r>
              <a:rPr lang="en-US" altLang="en-US" sz="3600" b="1" dirty="0" err="1"/>
              <a:t>DbCommand</a:t>
            </a:r>
            <a:r>
              <a:rPr lang="en-US" altLang="en-US" sz="3600" dirty="0"/>
              <a:t> – to send SQL to DB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3600" b="1" dirty="0"/>
              <a:t>…</a:t>
            </a:r>
            <a:r>
              <a:rPr lang="en-US" altLang="en-US" sz="3600" b="1" dirty="0" err="1"/>
              <a:t>DataReader</a:t>
            </a:r>
            <a:r>
              <a:rPr lang="en-US" altLang="en-US" sz="3600" dirty="0"/>
              <a:t> – to read database response</a:t>
            </a:r>
          </a:p>
        </p:txBody>
      </p:sp>
    </p:spTree>
    <p:extLst>
      <p:ext uri="{BB962C8B-B14F-4D97-AF65-F5344CB8AC3E}">
        <p14:creationId xmlns:p14="http://schemas.microsoft.com/office/powerpoint/2010/main" val="354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Connected architecture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162" y="1143000"/>
            <a:ext cx="10968037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"select * from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tb_teacher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OleDbCommand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conn);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OleDbDataReader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rdr.Read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result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$"Id: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{rdr.GetInt32(0)}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$"Last name: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rdr.GetString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result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$"First name: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rdr.GetString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(2);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result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$"Address: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rdr.GetString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result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$"Phone: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rdr.GetString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(4)}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result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Disconnected architecture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5048250"/>
          </a:xfrm>
        </p:spPr>
        <p:txBody>
          <a:bodyPr anchor="t"/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en-US" sz="3400" dirty="0"/>
              <a:t>Application connects to the database to retrieve data and store it in </a:t>
            </a:r>
            <a:r>
              <a:rPr lang="en-US" altLang="en-US" sz="3400" dirty="0" smtClean="0"/>
              <a:t>memory</a:t>
            </a:r>
            <a:endParaRPr lang="en-US" altLang="en-US" sz="3400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en-US" sz="3400" dirty="0"/>
              <a:t>Disconnect from the </a:t>
            </a:r>
            <a:r>
              <a:rPr lang="en-US" altLang="en-US" sz="3400" dirty="0" smtClean="0"/>
              <a:t>database</a:t>
            </a:r>
            <a:endParaRPr lang="en-US" altLang="en-US" sz="3400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en-US" sz="3400" dirty="0"/>
              <a:t>Do updates to in-memory </a:t>
            </a:r>
            <a:r>
              <a:rPr lang="en-US" altLang="en-US" sz="3400" dirty="0" smtClean="0"/>
              <a:t>copy</a:t>
            </a:r>
            <a:endParaRPr lang="en-US" altLang="en-US" sz="3400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en-US" sz="3400" dirty="0"/>
              <a:t>Connect to database and do updates to the </a:t>
            </a:r>
            <a:r>
              <a:rPr lang="en-US" altLang="en-US" sz="3400" dirty="0" smtClean="0"/>
              <a:t>database</a:t>
            </a:r>
            <a:endParaRPr lang="en-US" altLang="en-US" sz="3400" dirty="0"/>
          </a:p>
        </p:txBody>
      </p:sp>
    </p:spTree>
    <p:extLst>
      <p:ext uri="{BB962C8B-B14F-4D97-AF65-F5344CB8AC3E}">
        <p14:creationId xmlns:p14="http://schemas.microsoft.com/office/powerpoint/2010/main" val="2629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Disconnected architecture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5048250"/>
          </a:xfrm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b="1" dirty="0"/>
              <a:t>…</a:t>
            </a:r>
            <a:r>
              <a:rPr lang="en-US" altLang="en-US" sz="3600" b="1" dirty="0" err="1"/>
              <a:t>TableAdapter</a:t>
            </a:r>
            <a:r>
              <a:rPr lang="en-US" altLang="en-US" sz="3600" b="1" dirty="0"/>
              <a:t> </a:t>
            </a:r>
            <a:r>
              <a:rPr lang="en-US" altLang="en-US" sz="3600" dirty="0"/>
              <a:t>– performs read and update operations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b="1" dirty="0" err="1"/>
              <a:t>DataSet</a:t>
            </a:r>
            <a:r>
              <a:rPr lang="en-US" altLang="en-US" sz="3600" b="1" dirty="0"/>
              <a:t>, </a:t>
            </a:r>
            <a:r>
              <a:rPr lang="en-US" altLang="en-US" sz="3600" b="1" dirty="0" err="1"/>
              <a:t>TypedTableBase</a:t>
            </a:r>
            <a:r>
              <a:rPr lang="en-US" altLang="en-US" sz="3600" dirty="0"/>
              <a:t> – in-memory data store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b="1" dirty="0" err="1"/>
              <a:t>BindingSource</a:t>
            </a:r>
            <a:r>
              <a:rPr lang="en-US" altLang="en-US" sz="3600" dirty="0"/>
              <a:t> – position aware view of a </a:t>
            </a:r>
            <a:r>
              <a:rPr lang="en-US" altLang="en-US" sz="3600" dirty="0" err="1"/>
              <a:t>DataTable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09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Disconnected architecture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5048250"/>
          </a:xfrm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dirty="0"/>
              <a:t>Used for client with limited network connectivity (smart devices, </a:t>
            </a:r>
            <a:r>
              <a:rPr lang="en-US" altLang="en-US" sz="3600" dirty="0" smtClean="0"/>
              <a:t>distant areas</a:t>
            </a:r>
            <a:r>
              <a:rPr lang="en-US" altLang="en-US" sz="3600" dirty="0"/>
              <a:t>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dirty="0"/>
              <a:t>If there is need for </a:t>
            </a:r>
            <a:r>
              <a:rPr lang="en-US" altLang="en-US" sz="3600" dirty="0" smtClean="0"/>
              <a:t>offline </a:t>
            </a:r>
            <a:r>
              <a:rPr lang="en-US" altLang="en-US" sz="3600" dirty="0"/>
              <a:t>data storage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dirty="0"/>
              <a:t>Potentially outdated data</a:t>
            </a:r>
          </a:p>
        </p:txBody>
      </p:sp>
    </p:spTree>
    <p:extLst>
      <p:ext uri="{BB962C8B-B14F-4D97-AF65-F5344CB8AC3E}">
        <p14:creationId xmlns:p14="http://schemas.microsoft.com/office/powerpoint/2010/main" val="246106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9863" y="2771775"/>
            <a:ext cx="6753225" cy="1314450"/>
          </a:xfrm>
        </p:spPr>
        <p:txBody>
          <a:bodyPr/>
          <a:lstStyle/>
          <a:p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35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083733"/>
            <a:ext cx="11193462" cy="4521201"/>
          </a:xfrm>
        </p:spPr>
        <p:txBody>
          <a:bodyPr anchor="ctr"/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/>
              <a:t>Relational </a:t>
            </a:r>
            <a:r>
              <a:rPr lang="en-US" altLang="en-US" sz="4000" dirty="0" smtClean="0"/>
              <a:t>database model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SQL – Structured Query Language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4000" dirty="0" smtClean="0"/>
              <a:t>Using VB to manipulate data in databases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0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What is a </a:t>
            </a:r>
            <a:r>
              <a:rPr lang="en-US" altLang="en-US" dirty="0" smtClean="0"/>
              <a:t>database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None/>
            </a:pPr>
            <a:r>
              <a:rPr lang="en-US" altLang="en-US" sz="3600" b="1" dirty="0"/>
              <a:t>Database</a:t>
            </a:r>
            <a:r>
              <a:rPr lang="en-US" altLang="en-US" sz="3600" dirty="0"/>
              <a:t> consists of one or more complex files that store data in a structured format.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None/>
            </a:pPr>
            <a:r>
              <a:rPr lang="en-US" altLang="en-US" sz="3600" b="1" dirty="0"/>
              <a:t>Database Management System </a:t>
            </a:r>
            <a:r>
              <a:rPr lang="en-US" altLang="en-US" sz="3600" i="1" dirty="0"/>
              <a:t>(DBMS,  Database engine)</a:t>
            </a:r>
            <a:r>
              <a:rPr lang="en-US" altLang="en-US" sz="3600" dirty="0"/>
              <a:t> manages the file or files and the data within those files.</a:t>
            </a:r>
          </a:p>
        </p:txBody>
      </p:sp>
    </p:spTree>
    <p:extLst>
      <p:ext uri="{BB962C8B-B14F-4D97-AF65-F5344CB8AC3E}">
        <p14:creationId xmlns:p14="http://schemas.microsoft.com/office/powerpoint/2010/main" val="22410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mtClean="0"/>
              <a:t>What is DBMS?</a:t>
            </a:r>
            <a:endParaRPr lang="en-GB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8164" y="1135705"/>
            <a:ext cx="11193462" cy="12855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en-US" sz="1600" b="1" dirty="0" err="1" smtClean="0">
                <a:solidFill>
                  <a:schemeClr val="tx1"/>
                </a:solidFill>
              </a:rPr>
              <a:t>Webopedia</a:t>
            </a:r>
            <a:endParaRPr lang="en-US" altLang="en-US" sz="16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DBMS is a </a:t>
            </a:r>
            <a:r>
              <a:rPr lang="en-US" altLang="en-US" sz="1600" dirty="0">
                <a:solidFill>
                  <a:schemeClr val="tx1"/>
                </a:solidFill>
              </a:rPr>
              <a:t>collection of programs that enables you to store, modify, and extract information from a database</a:t>
            </a:r>
            <a:r>
              <a:rPr lang="en-US" altLang="en-US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1600" i="1" dirty="0">
                <a:solidFill>
                  <a:schemeClr val="accent5"/>
                </a:solidFill>
              </a:rPr>
              <a:t>http://www.webopedia.com/TERM/D/database_management_system_DBMS.html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38163" y="2619375"/>
            <a:ext cx="11193462" cy="1638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en-US" sz="1600" b="1" dirty="0" smtClean="0">
                <a:solidFill>
                  <a:schemeClr val="tx1"/>
                </a:solidFill>
              </a:rPr>
              <a:t>Dictionary.com</a:t>
            </a:r>
          </a:p>
          <a:p>
            <a:pPr>
              <a:lnSpc>
                <a:spcPct val="12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DBMS</a:t>
            </a:r>
            <a:r>
              <a:rPr lang="en-US" altLang="en-US" sz="1600" dirty="0">
                <a:solidFill>
                  <a:schemeClr val="tx1"/>
                </a:solidFill>
              </a:rPr>
              <a:t>: software that mediates access to, additions and deletions of, and changes in data contained in a database, so as to store and access data efficiently and control which data particular programs or individuals are allowed to use</a:t>
            </a:r>
            <a:r>
              <a:rPr lang="en-US" altLang="en-US" sz="16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1600" i="1" dirty="0">
                <a:solidFill>
                  <a:schemeClr val="accent5"/>
                </a:solidFill>
              </a:rPr>
              <a:t>http://</a:t>
            </a:r>
            <a:r>
              <a:rPr lang="en-US" sz="1600" i="1" dirty="0" smtClean="0">
                <a:solidFill>
                  <a:schemeClr val="accent5"/>
                </a:solidFill>
              </a:rPr>
              <a:t>www.dictionary.com/browse/dbms</a:t>
            </a:r>
            <a:endParaRPr lang="en-US" sz="1600" i="1" dirty="0">
              <a:solidFill>
                <a:schemeClr val="accent5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38163" y="4455759"/>
            <a:ext cx="11193462" cy="14306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</a:rPr>
              <a:t>DBMS provides a means of accessing the data stored inside the database.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</a:rPr>
              <a:t>It manages important issues such as concurrent access (multiple accesses at one time) of the data, efficient access of the data, data backup and recovery.</a:t>
            </a:r>
          </a:p>
        </p:txBody>
      </p:sp>
    </p:spTree>
    <p:extLst>
      <p:ext uri="{BB962C8B-B14F-4D97-AF65-F5344CB8AC3E}">
        <p14:creationId xmlns:p14="http://schemas.microsoft.com/office/powerpoint/2010/main" val="4378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7995145" cy="522288"/>
          </a:xfrm>
        </p:spPr>
        <p:txBody>
          <a:bodyPr/>
          <a:lstStyle/>
          <a:p>
            <a:r>
              <a:rPr lang="en-US" altLang="en-US" dirty="0"/>
              <a:t>Examples of </a:t>
            </a:r>
            <a:r>
              <a:rPr lang="en-US" altLang="en-US" dirty="0" smtClean="0"/>
              <a:t>relational DBMS</a:t>
            </a:r>
            <a:endParaRPr lang="en-GB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95438" y="1340654"/>
            <a:ext cx="10747948" cy="1251236"/>
            <a:chOff x="695438" y="1340654"/>
            <a:chExt cx="10747948" cy="1251236"/>
          </a:xfrm>
        </p:grpSpPr>
        <p:pic>
          <p:nvPicPr>
            <p:cNvPr id="2060" name="Picture 12" descr="Image result for oracle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596" y="1514293"/>
              <a:ext cx="3232790" cy="1077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/>
            <p:cNvGrpSpPr/>
            <p:nvPr/>
          </p:nvGrpSpPr>
          <p:grpSpPr>
            <a:xfrm>
              <a:off x="695438" y="1340654"/>
              <a:ext cx="2936942" cy="1162381"/>
              <a:chOff x="4132264" y="2631234"/>
              <a:chExt cx="3959504" cy="1567090"/>
            </a:xfrm>
          </p:grpSpPr>
          <p:pic>
            <p:nvPicPr>
              <p:cNvPr id="2050" name="Picture 2" descr="Image result for microsoft access 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2264" y="2631234"/>
                <a:ext cx="1594924" cy="1567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5727188" y="2885735"/>
                <a:ext cx="2364580" cy="10580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Microsoft</a:t>
                </a:r>
                <a:r>
                  <a:rPr lang="en-US" sz="1400" baseline="30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®</a:t>
                </a:r>
                <a:r>
                  <a:rPr lang="en-US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36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Access</a:t>
                </a:r>
                <a:endParaRPr lang="en-US" sz="2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2070" name="Picture 22" descr="Image result for sql server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388" y="1454954"/>
              <a:ext cx="3359150" cy="856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695438" y="2624877"/>
            <a:ext cx="10549418" cy="1803798"/>
            <a:chOff x="695438" y="2819643"/>
            <a:chExt cx="10549418" cy="1803798"/>
          </a:xfrm>
        </p:grpSpPr>
        <p:grpSp>
          <p:nvGrpSpPr>
            <p:cNvPr id="8" name="Group 7"/>
            <p:cNvGrpSpPr/>
            <p:nvPr/>
          </p:nvGrpSpPr>
          <p:grpSpPr>
            <a:xfrm>
              <a:off x="4241913" y="3305095"/>
              <a:ext cx="3484484" cy="1207139"/>
              <a:chOff x="6189266" y="710656"/>
              <a:chExt cx="4172302" cy="1445421"/>
            </a:xfrm>
          </p:grpSpPr>
          <p:pic>
            <p:nvPicPr>
              <p:cNvPr id="2064" name="Picture 16" descr="Image result for Interbase 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9266" y="710656"/>
                <a:ext cx="1445421" cy="14454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7671154" y="1110201"/>
                <a:ext cx="2690414" cy="700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err="1" smtClean="0">
                    <a:solidFill>
                      <a:srgbClr val="EB2D2E"/>
                    </a:solidFill>
                  </a:rPr>
                  <a:t>InterBase</a:t>
                </a:r>
                <a:r>
                  <a:rPr lang="en-US" sz="3200" b="1" baseline="30000" dirty="0" smtClean="0">
                    <a:solidFill>
                      <a:srgbClr val="EB2D2E"/>
                    </a:solidFill>
                  </a:rPr>
                  <a:t>®</a:t>
                </a:r>
                <a:endParaRPr lang="en-US" sz="3200" b="1" baseline="30000" dirty="0">
                  <a:solidFill>
                    <a:srgbClr val="EB2D2E"/>
                  </a:solidFill>
                </a:endParaRPr>
              </a:p>
            </p:txBody>
          </p:sp>
        </p:grpSp>
        <p:pic>
          <p:nvPicPr>
            <p:cNvPr id="2068" name="Picture 20" descr="Image result for mysql 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05" y="2819643"/>
              <a:ext cx="2926951" cy="1513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Image result for postgresq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438" y="3190189"/>
              <a:ext cx="3122441" cy="1433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523107" y="4586900"/>
            <a:ext cx="10414968" cy="1436863"/>
            <a:chOff x="523107" y="4586900"/>
            <a:chExt cx="10414968" cy="1436863"/>
          </a:xfrm>
        </p:grpSpPr>
        <p:pic>
          <p:nvPicPr>
            <p:cNvPr id="2062" name="Picture 14" descr="Image result for Informix logo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06" t="28260" r="11329" b="27027"/>
            <a:stretch/>
          </p:blipFill>
          <p:spPr bwMode="auto">
            <a:xfrm>
              <a:off x="523107" y="4671213"/>
              <a:ext cx="3467101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 descr="Image result for ibm db2 logo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0013" y="4920472"/>
              <a:ext cx="3284728" cy="8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6" name="Picture 28" descr="https://upload.wikimedia.org/wikipedia/en/3/3e/MariaDB_Logo_from_SkySQL_Ab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6455" y="4586900"/>
              <a:ext cx="2791620" cy="1436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251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Tables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0939462" cy="5005388"/>
          </a:xfr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en-US" sz="3200" b="1" dirty="0" smtClean="0"/>
              <a:t>Table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contains a collection of data, which is represented by one or more columns, and a number of rows of data. 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2800" dirty="0"/>
              <a:t>Columns are referred as </a:t>
            </a:r>
            <a:r>
              <a:rPr lang="en-US" altLang="en-US" sz="2800" b="1" dirty="0" smtClean="0"/>
              <a:t>fields</a:t>
            </a:r>
            <a:r>
              <a:rPr lang="en-US" altLang="en-US" sz="2800" dirty="0" smtClean="0"/>
              <a:t> or </a:t>
            </a:r>
            <a:r>
              <a:rPr lang="en-US" altLang="en-US" sz="2800" b="1" dirty="0" smtClean="0"/>
              <a:t>attributes</a:t>
            </a:r>
            <a:endParaRPr lang="en-US" altLang="en-US" sz="2800" b="1" dirty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2800" dirty="0"/>
              <a:t>Rows referred as </a:t>
            </a:r>
            <a:r>
              <a:rPr lang="en-US" altLang="en-US" sz="2800" b="1" dirty="0" smtClean="0"/>
              <a:t>records</a:t>
            </a:r>
            <a:r>
              <a:rPr lang="en-US" altLang="en-US" sz="2800" dirty="0" smtClean="0"/>
              <a:t> or </a:t>
            </a:r>
            <a:r>
              <a:rPr lang="en-US" altLang="en-US" sz="2800" b="1" dirty="0" smtClean="0"/>
              <a:t>tuples</a:t>
            </a:r>
            <a:endParaRPr lang="en-US" altLang="en-US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71554"/>
              </p:ext>
            </p:extLst>
          </p:nvPr>
        </p:nvGraphicFramePr>
        <p:xfrm>
          <a:off x="1770063" y="3844925"/>
          <a:ext cx="7561262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Bitmap Image" r:id="rId3" imgW="4858428" imgH="1514686" progId="Paint.Picture">
                  <p:embed/>
                </p:oleObj>
              </mc:Choice>
              <mc:Fallback>
                <p:oleObj name="Bitmap Image" r:id="rId3" imgW="4858428" imgH="15146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3844925"/>
                        <a:ext cx="7561262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9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7995145" cy="522288"/>
          </a:xfrm>
        </p:spPr>
        <p:txBody>
          <a:bodyPr/>
          <a:lstStyle/>
          <a:p>
            <a:r>
              <a:rPr lang="en-US" altLang="en-US" dirty="0"/>
              <a:t>Examples of </a:t>
            </a:r>
            <a:r>
              <a:rPr lang="en-US" altLang="en-US" dirty="0" smtClean="0"/>
              <a:t>relational DBMS</a:t>
            </a:r>
            <a:endParaRPr lang="en-GB" alt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1181100" y="1819275"/>
            <a:ext cx="3038475" cy="3962400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88076" y="2111444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Database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006046" y="3781425"/>
            <a:ext cx="1375329" cy="1393593"/>
            <a:chOff x="2149873" y="3619500"/>
            <a:chExt cx="1375329" cy="139359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" name="AutoShape 9"/>
            <p:cNvSpPr>
              <a:spLocks noChangeArrowheads="1"/>
            </p:cNvSpPr>
            <p:nvPr/>
          </p:nvSpPr>
          <p:spPr bwMode="auto">
            <a:xfrm>
              <a:off x="2149873" y="3619500"/>
              <a:ext cx="940260" cy="1001619"/>
            </a:xfrm>
            <a:prstGeom prst="foldedCorner">
              <a:avLst>
                <a:gd name="adj" fmla="val 12500"/>
              </a:avLst>
            </a:prstGeom>
            <a:grpFill/>
            <a:ln w="38100">
              <a:solidFill>
                <a:schemeClr val="accent5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2366611" y="3814769"/>
              <a:ext cx="940260" cy="1001619"/>
            </a:xfrm>
            <a:prstGeom prst="foldedCorner">
              <a:avLst>
                <a:gd name="adj" fmla="val 12500"/>
              </a:avLst>
            </a:prstGeom>
            <a:grpFill/>
            <a:ln w="38100">
              <a:solidFill>
                <a:schemeClr val="accent5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AutoShape 11"/>
            <p:cNvSpPr>
              <a:spLocks noChangeArrowheads="1"/>
            </p:cNvSpPr>
            <p:nvPr/>
          </p:nvSpPr>
          <p:spPr bwMode="auto">
            <a:xfrm>
              <a:off x="2584942" y="4011474"/>
              <a:ext cx="940260" cy="1001619"/>
            </a:xfrm>
            <a:prstGeom prst="foldedCorner">
              <a:avLst>
                <a:gd name="adj" fmla="val 12500"/>
              </a:avLst>
            </a:prstGeom>
            <a:grpFill/>
            <a:ln w="38100">
              <a:solidFill>
                <a:schemeClr val="accent5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88076" y="3324344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Tables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26551" y="2287409"/>
            <a:ext cx="2254710" cy="302852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/>
              <a:t>DBMS </a:t>
            </a:r>
            <a:r>
              <a:rPr lang="en-US" altLang="en-US" dirty="0"/>
              <a:t>manages the </a:t>
            </a:r>
            <a:r>
              <a:rPr lang="en-US" altLang="en-US" dirty="0" smtClean="0"/>
              <a:t>database</a:t>
            </a:r>
            <a:r>
              <a:rPr lang="en-US" altLang="en-US" dirty="0"/>
              <a:t>: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creating tables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inserting data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retrieving data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updating data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deleting data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etc.</a:t>
            </a:r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9081" y="18669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DBMS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6" idx="1"/>
            <a:endCxn id="3" idx="4"/>
          </p:cNvCxnSpPr>
          <p:nvPr/>
        </p:nvCxnSpPr>
        <p:spPr>
          <a:xfrm flipH="1" flipV="1">
            <a:off x="4219575" y="3800475"/>
            <a:ext cx="906976" cy="119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agnetic Disk 28"/>
          <p:cNvSpPr/>
          <p:nvPr/>
        </p:nvSpPr>
        <p:spPr>
          <a:xfrm>
            <a:off x="9174677" y="1316705"/>
            <a:ext cx="855148" cy="1115177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gnetic Disk 29"/>
          <p:cNvSpPr/>
          <p:nvPr/>
        </p:nvSpPr>
        <p:spPr>
          <a:xfrm>
            <a:off x="10269002" y="2373134"/>
            <a:ext cx="855148" cy="1115177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Magnetic Disk 30"/>
          <p:cNvSpPr/>
          <p:nvPr/>
        </p:nvSpPr>
        <p:spPr>
          <a:xfrm>
            <a:off x="10269002" y="4001063"/>
            <a:ext cx="855148" cy="1115177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Magnetic Disk 31"/>
          <p:cNvSpPr/>
          <p:nvPr/>
        </p:nvSpPr>
        <p:spPr>
          <a:xfrm>
            <a:off x="9205354" y="5038441"/>
            <a:ext cx="855148" cy="1115177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6" idx="3"/>
            <a:endCxn id="29" idx="2"/>
          </p:cNvCxnSpPr>
          <p:nvPr/>
        </p:nvCxnSpPr>
        <p:spPr>
          <a:xfrm flipV="1">
            <a:off x="7381261" y="1874294"/>
            <a:ext cx="1793416" cy="192737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30" idx="2"/>
          </p:cNvCxnSpPr>
          <p:nvPr/>
        </p:nvCxnSpPr>
        <p:spPr>
          <a:xfrm flipV="1">
            <a:off x="7381261" y="2930723"/>
            <a:ext cx="2887741" cy="8709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31" idx="2"/>
          </p:cNvCxnSpPr>
          <p:nvPr/>
        </p:nvCxnSpPr>
        <p:spPr>
          <a:xfrm>
            <a:off x="7381261" y="3801670"/>
            <a:ext cx="2887741" cy="75698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32" idx="2"/>
          </p:cNvCxnSpPr>
          <p:nvPr/>
        </p:nvCxnSpPr>
        <p:spPr>
          <a:xfrm>
            <a:off x="7381261" y="3801670"/>
            <a:ext cx="1824093" cy="179436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5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Primary key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en-US" sz="3600" b="1" dirty="0"/>
              <a:t>Primary key</a:t>
            </a:r>
            <a:r>
              <a:rPr lang="en-US" altLang="en-US" sz="3600" dirty="0"/>
              <a:t> (PK) – a field that contains a unique value for each </a:t>
            </a:r>
            <a:r>
              <a:rPr lang="en-US" altLang="en-US" sz="3600" dirty="0" smtClean="0"/>
              <a:t>row in </a:t>
            </a:r>
            <a:r>
              <a:rPr lang="en-US" altLang="en-US" sz="3600" dirty="0"/>
              <a:t>a </a:t>
            </a:r>
            <a:r>
              <a:rPr lang="en-US" altLang="en-US" sz="3600" dirty="0" smtClean="0"/>
              <a:t>table</a:t>
            </a:r>
            <a:endParaRPr lang="en-US" altLang="en-US" sz="36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2800" dirty="0" smtClean="0"/>
              <a:t>The </a:t>
            </a:r>
            <a:r>
              <a:rPr lang="en-US" altLang="en-US" sz="2800" dirty="0"/>
              <a:t>physical location of the </a:t>
            </a:r>
            <a:r>
              <a:rPr lang="en-US" altLang="en-US" sz="2800" dirty="0" smtClean="0"/>
              <a:t>row </a:t>
            </a:r>
            <a:r>
              <a:rPr lang="en-US" altLang="en-US" sz="2800" dirty="0"/>
              <a:t>in a table is unimportant but a means of isolating a specific row in the table is necessary. </a:t>
            </a:r>
            <a:endParaRPr lang="en-US" altLang="en-US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2800" dirty="0" smtClean="0"/>
              <a:t>This </a:t>
            </a:r>
            <a:r>
              <a:rPr lang="en-US" altLang="en-US" sz="2800" dirty="0"/>
              <a:t>is achieved by having a </a:t>
            </a:r>
            <a:r>
              <a:rPr lang="en-US" altLang="en-US" sz="2800" dirty="0" smtClean="0"/>
              <a:t>column </a:t>
            </a:r>
            <a:r>
              <a:rPr lang="en-US" altLang="en-US" sz="2800" dirty="0"/>
              <a:t>on each row with a unique value, different from all other rows in that table. </a:t>
            </a:r>
            <a:endParaRPr lang="en-US" altLang="en-US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2800" dirty="0" smtClean="0"/>
              <a:t>PK enables user </a:t>
            </a:r>
            <a:r>
              <a:rPr lang="en-US" altLang="en-US" sz="2800" dirty="0"/>
              <a:t>to retrieve just one row from among the others in the table.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942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5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824</Words>
  <Application>Microsoft Office PowerPoint</Application>
  <PresentationFormat>Widescreen</PresentationFormat>
  <Paragraphs>146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Segoe UI</vt:lpstr>
      <vt:lpstr>Tahoma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Vasiliy Kuznetsov</cp:lastModifiedBy>
  <cp:revision>778</cp:revision>
  <dcterms:created xsi:type="dcterms:W3CDTF">2015-06-15T09:27:21Z</dcterms:created>
  <dcterms:modified xsi:type="dcterms:W3CDTF">2018-10-18T17:55:51Z</dcterms:modified>
</cp:coreProperties>
</file>