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PP_WIUT_Attach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BAE7C-ACE8-4B91-A425-1DFA51B0C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CF91D-79D4-42DA-91E0-E97CCD844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5175"/>
            <a:ext cx="2057400" cy="5256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19800" cy="5256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BCEEB-44DB-4CA5-8424-DF74BA3EF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65175"/>
            <a:ext cx="8229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22ABD-238C-4D0C-AD96-0510C4751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93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F6B40-4A86-405D-A59D-CF2B2BEF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CFA1A-94C2-4027-BD4F-02D8CD682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D37C-5185-49E7-BC6C-CDFE76178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7FF5-CFD8-47F5-BBB6-D5821D6B4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27D89-2446-448A-B86F-DBD4C5853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90E72-0048-4868-B12A-723AC84FA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9906E-7AC0-43C8-BFEE-ECDE63B13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8E25F-1F16-4356-980E-089E13DE1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33E9-229E-43C1-AD8B-7A777426B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9EA224B-B0D6-4E57-8C79-1B9E022AF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17" descr="PP_WIUT_Attachmen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18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Big-O notation</a:t>
            </a:r>
          </a:p>
          <a:p>
            <a:pPr eaLnBrk="1" hangingPunct="1"/>
            <a:r>
              <a:rPr lang="en-US" dirty="0"/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15400" cy="424815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ContainsDuplicates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s)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GB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j++)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j)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continue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 == s[j])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return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possibilities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O(log N) – binary search</a:t>
            </a:r>
          </a:p>
          <a:p>
            <a:r>
              <a:rPr lang="en-US" dirty="0"/>
              <a:t>“Have a guess” exercise</a:t>
            </a:r>
          </a:p>
        </p:txBody>
      </p:sp>
    </p:spTree>
    <p:extLst>
      <p:ext uri="{BB962C8B-B14F-4D97-AF65-F5344CB8AC3E}">
        <p14:creationId xmlns:p14="http://schemas.microsoft.com/office/powerpoint/2010/main" val="3869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Shortcomings of the Arrays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Insertion </a:t>
            </a:r>
            <a:r>
              <a:rPr lang="en-US" dirty="0"/>
              <a:t>and Deletion requires shifting of all array elements</a:t>
            </a:r>
          </a:p>
          <a:p>
            <a:pPr eaLnBrk="1" hangingPunct="1"/>
            <a:r>
              <a:rPr lang="en-US" dirty="0" smtClean="0"/>
              <a:t>Need to know the size in 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A linked list is a collection of class objects called </a:t>
            </a:r>
            <a:r>
              <a:rPr lang="en-US" b="1" dirty="0"/>
              <a:t>nodes</a:t>
            </a:r>
            <a:r>
              <a:rPr lang="en-US" dirty="0"/>
              <a:t>. 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Each node is linked to its </a:t>
            </a:r>
            <a:r>
              <a:rPr lang="en-US" b="1" dirty="0"/>
              <a:t>successor</a:t>
            </a:r>
            <a:r>
              <a:rPr lang="en-US" dirty="0"/>
              <a:t> node in the list using a reference to the successor node. 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A node consists of a field for storing </a:t>
            </a:r>
            <a:r>
              <a:rPr lang="en-US" b="1" dirty="0"/>
              <a:t>data</a:t>
            </a:r>
            <a:r>
              <a:rPr lang="en-US" dirty="0"/>
              <a:t> and the field for the </a:t>
            </a:r>
            <a:r>
              <a:rPr lang="en-US" b="1" dirty="0"/>
              <a:t>next node reference</a:t>
            </a:r>
            <a:r>
              <a:rPr lang="en-US" dirty="0"/>
              <a:t>. 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The reference to another node is called a </a:t>
            </a:r>
            <a:r>
              <a:rPr lang="en-US" b="1" dirty="0"/>
              <a:t>link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4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linked list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905000"/>
            <a:ext cx="7696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smtClean="0"/>
              <a:t>A linked list consists of:</a:t>
            </a:r>
          </a:p>
          <a:p>
            <a:pPr lvl="1" eaLnBrk="1" hangingPunct="1"/>
            <a:r>
              <a:rPr lang="en-US" kern="0" smtClean="0"/>
              <a:t>A sequence of </a:t>
            </a:r>
            <a:r>
              <a:rPr lang="en-US" kern="0" smtClean="0">
                <a:solidFill>
                  <a:schemeClr val="tx2"/>
                </a:solidFill>
              </a:rPr>
              <a:t>nodes</a:t>
            </a:r>
            <a:endParaRPr lang="en-US" kern="0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743200" y="3722688"/>
            <a:ext cx="5715000" cy="390525"/>
            <a:chOff x="1056" y="2011"/>
            <a:chExt cx="3600" cy="24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1800"/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1800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1800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1800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743200" y="3730625"/>
            <a:ext cx="5257800" cy="384175"/>
            <a:chOff x="1056" y="2302"/>
            <a:chExt cx="3312" cy="242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Verdana" panose="020B0604030504040204" pitchFamily="34" charset="0"/>
                </a:rPr>
                <a:t>a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Verdana" panose="020B0604030504040204" pitchFamily="34" charset="0"/>
                </a:rPr>
                <a:t>b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Verdana" panose="020B0604030504040204" pitchFamily="34" charset="0"/>
                </a:rPr>
                <a:t>c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Verdana" panose="020B0604030504040204" pitchFamily="34" charset="0"/>
                </a:rPr>
                <a:t>d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352800" y="3806825"/>
            <a:ext cx="4191000" cy="152400"/>
            <a:chOff x="1440" y="2064"/>
            <a:chExt cx="2640" cy="96"/>
          </a:xfrm>
        </p:grpSpPr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32" name="Oval 24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1800"/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1800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29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28" name="Oval 30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sz="1800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09600" y="43434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Each node contains a 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value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066800" y="47244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and a 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</a:rPr>
              <a:t> (pointer or reference) to some other node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1066800" y="5181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The last node contains a 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null link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8153400" y="3810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066800" y="5638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The list may have a 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header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685800" y="2971800"/>
            <a:ext cx="1981200" cy="762000"/>
            <a:chOff x="192" y="1872"/>
            <a:chExt cx="1248" cy="480"/>
          </a:xfrm>
        </p:grpSpPr>
        <p:grpSp>
          <p:nvGrpSpPr>
            <p:cNvPr id="40" name="Group 38"/>
            <p:cNvGrpSpPr>
              <a:grpSpLocks/>
            </p:cNvGrpSpPr>
            <p:nvPr/>
          </p:nvGrpSpPr>
          <p:grpSpPr bwMode="auto">
            <a:xfrm>
              <a:off x="960" y="1920"/>
              <a:ext cx="480" cy="432"/>
              <a:chOff x="432" y="2352"/>
              <a:chExt cx="480" cy="432"/>
            </a:xfrm>
          </p:grpSpPr>
          <p:grpSp>
            <p:nvGrpSpPr>
              <p:cNvPr id="42" name="Group 39"/>
              <p:cNvGrpSpPr>
                <a:grpSpLocks/>
              </p:cNvGrpSpPr>
              <p:nvPr/>
            </p:nvGrpSpPr>
            <p:grpSpPr bwMode="auto">
              <a:xfrm>
                <a:off x="432" y="2352"/>
                <a:ext cx="288" cy="240"/>
                <a:chOff x="960" y="1584"/>
                <a:chExt cx="288" cy="240"/>
              </a:xfrm>
            </p:grpSpPr>
            <p:sp>
              <p:nvSpPr>
                <p:cNvPr id="44" name="Oval 40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sz="1800"/>
                </a:p>
              </p:txBody>
            </p:sp>
            <p:sp>
              <p:nvSpPr>
                <p:cNvPr id="45" name="Rectangle 41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sz="1800"/>
                </a:p>
              </p:txBody>
            </p:sp>
          </p:grp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192" y="187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>
                  <a:latin typeface="Verdana" panose="020B0604030504040204" pitchFamily="34" charset="0"/>
                </a:rPr>
                <a:t>myList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  <p:bldP spid="36" grpId="0" autoUpdateAnimBg="0"/>
      <p:bldP spid="37" grpId="0" animBg="1"/>
      <p:bldP spid="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Whereas the elements in an array are referenced by position (the index), the elements of a linked list are referenced by their relationship to the other elements of the list.</a:t>
            </a:r>
          </a:p>
        </p:txBody>
      </p:sp>
    </p:spTree>
    <p:extLst>
      <p:ext uri="{BB962C8B-B14F-4D97-AF65-F5344CB8AC3E}">
        <p14:creationId xmlns:p14="http://schemas.microsoft.com/office/powerpoint/2010/main" val="6228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terminology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610600" cy="4248150"/>
          </a:xfrm>
        </p:spPr>
        <p:txBody>
          <a:bodyPr/>
          <a:lstStyle/>
          <a:p>
            <a:pPr eaLnBrk="1" hangingPunct="1"/>
            <a:r>
              <a:rPr lang="en-US" dirty="0"/>
              <a:t>A node’s </a:t>
            </a:r>
            <a:r>
              <a:rPr lang="en-US" b="1" dirty="0">
                <a:solidFill>
                  <a:schemeClr val="tx2"/>
                </a:solidFill>
              </a:rPr>
              <a:t>successor</a:t>
            </a:r>
            <a:r>
              <a:rPr lang="en-US" dirty="0"/>
              <a:t> is the next node in the sequence</a:t>
            </a:r>
          </a:p>
          <a:p>
            <a:pPr lvl="1" eaLnBrk="1" hangingPunct="1"/>
            <a:r>
              <a:rPr lang="en-US" dirty="0"/>
              <a:t>The last node has no successor</a:t>
            </a:r>
          </a:p>
          <a:p>
            <a:pPr eaLnBrk="1" hangingPunct="1"/>
            <a:r>
              <a:rPr lang="en-US" dirty="0"/>
              <a:t>A node’s </a:t>
            </a:r>
            <a:r>
              <a:rPr lang="en-US" b="1" dirty="0">
                <a:solidFill>
                  <a:schemeClr val="tx2"/>
                </a:solidFill>
              </a:rPr>
              <a:t>predecessor</a:t>
            </a:r>
            <a:r>
              <a:rPr lang="en-US" dirty="0"/>
              <a:t> is the previous node in the sequence</a:t>
            </a:r>
          </a:p>
          <a:p>
            <a:pPr lvl="1" eaLnBrk="1" hangingPunct="1"/>
            <a:r>
              <a:rPr lang="en-US" dirty="0"/>
              <a:t>The first node has no predecessor</a:t>
            </a:r>
          </a:p>
          <a:p>
            <a:pPr eaLnBrk="1" hangingPunct="1"/>
            <a:r>
              <a:rPr lang="en-US" dirty="0"/>
              <a:t>A list’s </a:t>
            </a:r>
            <a:r>
              <a:rPr lang="en-US" b="1" dirty="0" smtClean="0">
                <a:solidFill>
                  <a:schemeClr val="tx2"/>
                </a:solidFill>
              </a:rPr>
              <a:t>length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number of elements in it</a:t>
            </a:r>
          </a:p>
          <a:p>
            <a:pPr lvl="1" eaLnBrk="1" hangingPunct="1"/>
            <a:r>
              <a:rPr lang="en-US" dirty="0"/>
              <a:t>A list may be </a:t>
            </a:r>
            <a:r>
              <a:rPr lang="en-US" b="1" dirty="0" smtClean="0">
                <a:solidFill>
                  <a:schemeClr val="tx2"/>
                </a:solidFill>
              </a:rPr>
              <a:t>empty</a:t>
            </a:r>
            <a:r>
              <a:rPr lang="en-US" b="1" dirty="0" smtClean="0"/>
              <a:t> </a:t>
            </a:r>
            <a:r>
              <a:rPr lang="en-US" dirty="0" smtClean="0"/>
              <a:t>(contain </a:t>
            </a:r>
            <a:r>
              <a:rPr lang="en-US" dirty="0"/>
              <a:t>no elements)</a:t>
            </a:r>
          </a:p>
        </p:txBody>
      </p:sp>
    </p:spTree>
    <p:extLst>
      <p:ext uri="{BB962C8B-B14F-4D97-AF65-F5344CB8AC3E}">
        <p14:creationId xmlns:p14="http://schemas.microsoft.com/office/powerpoint/2010/main" val="6612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Linked Lists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077200" cy="4248150"/>
          </a:xfrm>
        </p:spPr>
        <p:txBody>
          <a:bodyPr/>
          <a:lstStyle/>
          <a:p>
            <a:pPr eaLnBrk="1" hangingPunct="1"/>
            <a:r>
              <a:rPr lang="en-US" dirty="0"/>
              <a:t>Insertion becomes a very efficient task when using a linked list – O(1).</a:t>
            </a:r>
          </a:p>
          <a:p>
            <a:pPr eaLnBrk="1" hangingPunct="1"/>
            <a:r>
              <a:rPr lang="en-US" dirty="0"/>
              <a:t>Removing an item from a linked list is just as easy – O(1).</a:t>
            </a:r>
          </a:p>
          <a:p>
            <a:pPr eaLnBrk="1" hangingPunct="1"/>
            <a:r>
              <a:rPr lang="en-US" dirty="0"/>
              <a:t>Index – O(N)</a:t>
            </a:r>
          </a:p>
        </p:txBody>
      </p:sp>
    </p:spTree>
    <p:extLst>
      <p:ext uri="{BB962C8B-B14F-4D97-AF65-F5344CB8AC3E}">
        <p14:creationId xmlns:p14="http://schemas.microsoft.com/office/powerpoint/2010/main" val="227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Circularly linked list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077200" cy="1884362"/>
          </a:xfrm>
        </p:spPr>
        <p:txBody>
          <a:bodyPr/>
          <a:lstStyle/>
          <a:p>
            <a:pPr eaLnBrk="1" hangingPunct="1"/>
            <a:r>
              <a:rPr lang="en-US" dirty="0"/>
              <a:t>A circularly linked list is a list in which the last node points back to the first</a:t>
            </a:r>
          </a:p>
          <a:p>
            <a:pPr eaLnBrk="1" hangingPunct="1">
              <a:buNone/>
            </a:pPr>
            <a:r>
              <a:rPr lang="en-US" dirty="0"/>
              <a:t>	node (which may be a header node).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t="53819" r="21614" b="35417"/>
          <a:stretch>
            <a:fillRect/>
          </a:stretch>
        </p:blipFill>
        <p:spPr bwMode="auto">
          <a:xfrm>
            <a:off x="495300" y="3657600"/>
            <a:ext cx="8153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Doubly linked list</a:t>
            </a:r>
            <a:endParaRPr lang="en-US" dirty="0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251825" cy="4141787"/>
          </a:xfrm>
          <a:noFill/>
        </p:spPr>
      </p:pic>
    </p:spTree>
    <p:extLst>
      <p:ext uri="{BB962C8B-B14F-4D97-AF65-F5344CB8AC3E}">
        <p14:creationId xmlns:p14="http://schemas.microsoft.com/office/powerpoint/2010/main" val="1556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 Big-O notation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Understand </a:t>
            </a:r>
            <a:r>
              <a:rPr lang="en-US" dirty="0"/>
              <a:t>shortcomings of the Arrays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Understand </a:t>
            </a:r>
            <a:r>
              <a:rPr lang="en-US" dirty="0"/>
              <a:t>nature and structure of Linked lists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in </a:t>
            </a:r>
            <a:r>
              <a:rPr lang="en-US" dirty="0" smtClean="0"/>
              <a:t>C#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077200" cy="4248150"/>
          </a:xfrm>
        </p:spPr>
        <p:txBody>
          <a:bodyPr/>
          <a:lstStyle/>
          <a:p>
            <a:pPr eaLnBrk="1" hangingPunct="1"/>
            <a:r>
              <a:rPr lang="en-US" dirty="0" err="1" smtClean="0"/>
              <a:t>LinkedList</a:t>
            </a:r>
            <a:r>
              <a:rPr lang="en-US" dirty="0" smtClean="0"/>
              <a:t>&lt;T&gt; </a:t>
            </a:r>
            <a:r>
              <a:rPr lang="en-US" dirty="0"/>
              <a:t>Class</a:t>
            </a:r>
          </a:p>
          <a:p>
            <a:pPr eaLnBrk="1" hangingPunct="1"/>
            <a:r>
              <a:rPr lang="en-US" dirty="0" err="1" smtClean="0"/>
              <a:t>LinkedListNode</a:t>
            </a:r>
            <a:r>
              <a:rPr lang="en-US" dirty="0" smtClean="0"/>
              <a:t>&lt;T&gt; </a:t>
            </a:r>
            <a:r>
              <a:rPr lang="en-US" dirty="0"/>
              <a:t>Class</a:t>
            </a:r>
          </a:p>
          <a:p>
            <a:pPr eaLnBrk="1" hangingPunct="1"/>
            <a:r>
              <a:rPr lang="en-US" dirty="0"/>
              <a:t>Doubly linked</a:t>
            </a:r>
          </a:p>
        </p:txBody>
      </p:sp>
    </p:spTree>
    <p:extLst>
      <p:ext uri="{BB962C8B-B14F-4D97-AF65-F5344CB8AC3E}">
        <p14:creationId xmlns:p14="http://schemas.microsoft.com/office/powerpoint/2010/main" val="28345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 smtClean="0"/>
              <a:t>	The End</a:t>
            </a:r>
            <a:endParaRPr lang="ru-RU" sz="1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Big-O notation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</a:p>
          <a:p>
            <a:pPr lvl="1"/>
            <a:r>
              <a:rPr lang="en-US" b="1" dirty="0"/>
              <a:t>big Oh notation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big Omicron notation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Landau notation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Bachmann–Landau notation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asymptotic notation</a:t>
            </a:r>
            <a:endParaRPr lang="en-US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Big-O notation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 notation is used in Computer Science to describe the performance or complexity of an algorithm. </a:t>
            </a:r>
          </a:p>
          <a:p>
            <a:r>
              <a:rPr lang="en-US" dirty="0"/>
              <a:t>Big O specifically describes the </a:t>
            </a:r>
            <a:r>
              <a:rPr lang="en-US" b="1" dirty="0"/>
              <a:t>worst-case</a:t>
            </a:r>
            <a:r>
              <a:rPr lang="en-US" dirty="0"/>
              <a:t> scenario, and can be used to describe the execution time required or the space used (e.g. in memory or on disk) by an algorithm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</a:t>
            </a:r>
            <a:r>
              <a:rPr lang="en-US" b="1" dirty="0" smtClean="0"/>
              <a:t>(1</a:t>
            </a:r>
            <a:r>
              <a:rPr lang="en-US" b="1" dirty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O(1) describes an algorithm that will always execute in the same time (or space) regardless of the size of the input data set.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O(1</a:t>
            </a:r>
            <a:r>
              <a:rPr lang="en-US" b="1" dirty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IsFirstElementEmpty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s)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(s[0] ==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67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O(N)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O(N) describes an algorithm whose performance will grow linearly and in direct proportion to the size of the input data set.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O(N)</a:t>
            </a:r>
            <a:endParaRPr 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ContainsValue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s,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] == v)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6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represents an algorithm whose performance is directly proportional to the square of the size of the input data set. </a:t>
            </a:r>
          </a:p>
          <a:p>
            <a:r>
              <a:rPr lang="en-US" dirty="0"/>
              <a:t>This is common with algorithms that involve nested iterations over the data set. Deeper nested iterations will result in O(N</a:t>
            </a:r>
            <a:r>
              <a:rPr lang="en-US" baseline="30000" dirty="0"/>
              <a:t>3</a:t>
            </a:r>
            <a:r>
              <a:rPr lang="en-US" dirty="0"/>
              <a:t>), O(N</a:t>
            </a:r>
            <a:r>
              <a:rPr lang="en-US" baseline="30000" dirty="0"/>
              <a:t>4</a:t>
            </a:r>
            <a:r>
              <a:rPr lang="en-US" dirty="0"/>
              <a:t>) etc.</a:t>
            </a:r>
          </a:p>
        </p:txBody>
      </p:sp>
    </p:spTree>
    <p:extLst>
      <p:ext uri="{BB962C8B-B14F-4D97-AF65-F5344CB8AC3E}">
        <p14:creationId xmlns:p14="http://schemas.microsoft.com/office/powerpoint/2010/main" val="27545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lecture12</Template>
  <TotalTime>199</TotalTime>
  <Words>537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Consolas</vt:lpstr>
      <vt:lpstr>Times New Roman</vt:lpstr>
      <vt:lpstr>Verdana</vt:lpstr>
      <vt:lpstr>Wingdings</vt:lpstr>
      <vt:lpstr>Pixel</vt:lpstr>
      <vt:lpstr>Lecture 18</vt:lpstr>
      <vt:lpstr>Outcomes</vt:lpstr>
      <vt:lpstr>Big-O notation</vt:lpstr>
      <vt:lpstr>Big-O notation</vt:lpstr>
      <vt:lpstr>O(1)</vt:lpstr>
      <vt:lpstr>O(1)</vt:lpstr>
      <vt:lpstr>O(N)</vt:lpstr>
      <vt:lpstr>O(N)</vt:lpstr>
      <vt:lpstr>O(N2)</vt:lpstr>
      <vt:lpstr>O(N2)</vt:lpstr>
      <vt:lpstr>Other possibilities</vt:lpstr>
      <vt:lpstr>Shortcomings of the Arrays</vt:lpstr>
      <vt:lpstr>Linked List</vt:lpstr>
      <vt:lpstr>Anatomy of a linked list</vt:lpstr>
      <vt:lpstr>Linked List</vt:lpstr>
      <vt:lpstr>More terminology</vt:lpstr>
      <vt:lpstr>Advantages of Linked Lists</vt:lpstr>
      <vt:lpstr>Circularly linked list</vt:lpstr>
      <vt:lpstr>Doubly linked list</vt:lpstr>
      <vt:lpstr>Implementation in C#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</dc:creator>
  <cp:lastModifiedBy>Vasiliy Kuznetsov</cp:lastModifiedBy>
  <cp:revision>28</cp:revision>
  <cp:lastPrinted>1601-01-01T00:00:00Z</cp:lastPrinted>
  <dcterms:created xsi:type="dcterms:W3CDTF">1601-01-01T00:00:00Z</dcterms:created>
  <dcterms:modified xsi:type="dcterms:W3CDTF">2019-01-25T14:39:40Z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