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A7C"/>
    <a:srgbClr val="EC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95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D7DEE-5312-4C23-BF9D-CEE6AA43FDA7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33E4F-C868-4D44-AC30-8AEA639D4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26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A2733B-51EE-F674-C628-1F90FFB250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671545"/>
            <a:ext cx="105156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" dirty="0"/>
              <a:t>PRESENTATION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4151220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07DD49-C310-E4D0-AD52-96E34968CD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4560" y="867420"/>
            <a:ext cx="2402881" cy="1392830"/>
          </a:xfrm>
          <a:prstGeom prst="rect">
            <a:avLst/>
          </a:prstGeom>
        </p:spPr>
      </p:pic>
      <p:sp>
        <p:nvSpPr>
          <p:cNvPr id="10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8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объект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6754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1" y="700391"/>
            <a:ext cx="1634857" cy="400373"/>
          </a:xfrm>
          <a:prstGeom prst="rect">
            <a:avLst/>
          </a:prstGeom>
        </p:spPr>
      </p:pic>
      <p:sp>
        <p:nvSpPr>
          <p:cNvPr id="11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64626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E65376-C484-7E39-4F18-93A9C81E25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186"/>
            <a:ext cx="12192000" cy="23159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58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bg>
      <p:bgPr>
        <a:solidFill>
          <a:srgbClr val="EC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14401"/>
            <a:ext cx="12192000" cy="231589"/>
          </a:xfrm>
          <a:prstGeom prst="rect">
            <a:avLst/>
          </a:prstGeom>
        </p:spPr>
      </p:pic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58790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8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bg>
      <p:bgPr>
        <a:solidFill>
          <a:srgbClr val="EC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14401"/>
            <a:ext cx="12192000" cy="231589"/>
          </a:xfrm>
          <a:prstGeom prst="rect">
            <a:avLst/>
          </a:prstGeom>
        </p:spPr>
      </p:pic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624" y="1714500"/>
            <a:ext cx="5074557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3699" y="474531"/>
            <a:ext cx="856158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9" name="Google Shape;146;p19">
            <a:extLst>
              <a:ext uri="{FF2B5EF4-FFF2-40B4-BE49-F238E27FC236}">
                <a16:creationId xmlns:a16="http://schemas.microsoft.com/office/drawing/2014/main" id="{1A3271C3-5EB1-33E0-AD0F-C686F31E636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23821" y="1714500"/>
            <a:ext cx="5129978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10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98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54899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10" name="Google Shape;153;p20">
            <a:extLst>
              <a:ext uri="{FF2B5EF4-FFF2-40B4-BE49-F238E27FC236}">
                <a16:creationId xmlns:a16="http://schemas.microsoft.com/office/drawing/2014/main" id="{42D3C5AD-203C-06E8-B308-7570F0188A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1597742"/>
            <a:ext cx="3291347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5" name="Google Shape;154;p20">
            <a:extLst>
              <a:ext uri="{FF2B5EF4-FFF2-40B4-BE49-F238E27FC236}">
                <a16:creationId xmlns:a16="http://schemas.microsoft.com/office/drawing/2014/main" id="{93774569-09A6-3D2C-E96E-EB2A8880292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50326" y="1597742"/>
            <a:ext cx="3291347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16" name="Google Shape;155;p20">
            <a:extLst>
              <a:ext uri="{FF2B5EF4-FFF2-40B4-BE49-F238E27FC236}">
                <a16:creationId xmlns:a16="http://schemas.microsoft.com/office/drawing/2014/main" id="{12B6BEED-76B3-42F1-1655-75B4633AFEF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8062452" y="1597742"/>
            <a:ext cx="3291347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17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1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F199F8-BC65-3557-878B-6D38F25C5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1682560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4162235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60" y="429394"/>
            <a:ext cx="2402881" cy="1953883"/>
          </a:xfrm>
          <a:prstGeom prst="rect">
            <a:avLst/>
          </a:prstGeom>
        </p:spPr>
      </p:pic>
      <p:sp>
        <p:nvSpPr>
          <p:cNvPr id="13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1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061EA6-9975-07F8-8A83-81823CDEE5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9630"/>
            <a:ext cx="12192000" cy="557670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2528374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5008049"/>
            <a:ext cx="10515599" cy="10682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0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9061EA6-9975-07F8-8A83-81823CDEE5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9630"/>
            <a:ext cx="12192000" cy="5576705"/>
          </a:xfrm>
          <a:prstGeom prst="rect">
            <a:avLst/>
          </a:prstGeom>
        </p:spPr>
      </p:pic>
      <p:sp>
        <p:nvSpPr>
          <p:cNvPr id="13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2528374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5008049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</p:spTree>
    <p:extLst>
      <p:ext uri="{BB962C8B-B14F-4D97-AF65-F5344CB8AC3E}">
        <p14:creationId xmlns:p14="http://schemas.microsoft.com/office/powerpoint/2010/main" val="428725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F199F8-BC65-3557-878B-6D38F25C5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1319003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3798678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60" y="429394"/>
            <a:ext cx="2402881" cy="1953882"/>
          </a:xfrm>
          <a:prstGeom prst="rect">
            <a:avLst/>
          </a:prstGeom>
        </p:spPr>
      </p:pic>
      <p:sp>
        <p:nvSpPr>
          <p:cNvPr id="10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1714500"/>
            <a:ext cx="5074557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1" y="474531"/>
            <a:ext cx="857817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9" name="Google Shape;146;p19">
            <a:extLst>
              <a:ext uri="{FF2B5EF4-FFF2-40B4-BE49-F238E27FC236}">
                <a16:creationId xmlns:a16="http://schemas.microsoft.com/office/drawing/2014/main" id="{1A3271C3-5EB1-33E0-AD0F-C686F31E636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23821" y="1714500"/>
            <a:ext cx="5129978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13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280644-DFCA-A39E-6662-615C37F73B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0" r="3233"/>
          <a:stretch/>
        </p:blipFill>
        <p:spPr>
          <a:xfrm>
            <a:off x="6806594" y="0"/>
            <a:ext cx="5385406" cy="584444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F9CA98-FE23-6C0C-C5CC-498BF2747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r="83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2" y="2056024"/>
            <a:ext cx="5129980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485751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</a:t>
            </a:r>
            <a:endParaRPr dirty="0"/>
          </a:p>
        </p:txBody>
      </p:sp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8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2056020"/>
            <a:ext cx="5129981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472531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</a:t>
            </a:r>
            <a:endParaRPr dirty="0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6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14401"/>
            <a:ext cx="12192000" cy="231589"/>
          </a:xfrm>
          <a:prstGeom prst="rect">
            <a:avLst/>
          </a:prstGeom>
        </p:spPr>
      </p:pic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55871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3">
            <a:extLst>
              <a:ext uri="{FF2B5EF4-FFF2-40B4-BE49-F238E27FC236}">
                <a16:creationId xmlns:a16="http://schemas.microsoft.com/office/drawing/2014/main" id="{86C3C5BA-7D7F-4C3F-2640-8F638B45F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F200A8-E1A7-4435-83E2-162A61D52FA6}" type="datetime1">
              <a:rPr lang="ru-RU" smtClean="0"/>
              <a:t>13.09.2024</a:t>
            </a:fld>
            <a:endParaRPr lang="ru-RU" dirty="0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1FF6D44D-D6D0-493E-4D28-4910FD037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4BCEA065-B04F-95C1-710E-80D4D07F3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92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65" r:id="rId4"/>
    <p:sldLayoutId id="2147483663" r:id="rId5"/>
    <p:sldLayoutId id="2147483650" r:id="rId6"/>
    <p:sldLayoutId id="2147483666" r:id="rId7"/>
    <p:sldLayoutId id="2147483671" r:id="rId8"/>
    <p:sldLayoutId id="2147483662" r:id="rId9"/>
    <p:sldLayoutId id="2147483670" r:id="rId10"/>
    <p:sldLayoutId id="2147483669" r:id="rId11"/>
    <p:sldLayoutId id="2147483668" r:id="rId12"/>
    <p:sldLayoutId id="2147483667" r:id="rId13"/>
    <p:sldLayoutId id="2147483661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CDC59-877C-90A9-C652-0BE567D7F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341" y="1671545"/>
            <a:ext cx="10972799" cy="2387600"/>
          </a:xfrm>
        </p:spPr>
        <p:txBody>
          <a:bodyPr/>
          <a:lstStyle/>
          <a:p>
            <a:r>
              <a:rPr lang="en" dirty="0"/>
              <a:t>Fundamentals of Programming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86D810-431C-E147-2D52-2B768F306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4</a:t>
            </a:r>
          </a:p>
          <a:p>
            <a:r>
              <a:rPr lang="en-US" altLang="en-US" sz="2400" dirty="0"/>
              <a:t>Repetition Control structures</a:t>
            </a:r>
            <a:endParaRPr lang="ru-RU" dirty="0"/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1" y="6341397"/>
            <a:ext cx="3101410" cy="374650"/>
          </a:xfrm>
        </p:spPr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0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WHILE loop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buNone/>
            </a:pPr>
            <a:r>
              <a:rPr lang="en-US" altLang="en-US" sz="3200" dirty="0"/>
              <a:t>When the balance is at least $20,000?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1A40C-78F5-41D8-85B9-C0909E7ECD7C}"/>
              </a:ext>
            </a:extLst>
          </p:cNvPr>
          <p:cNvSpPr txBox="1"/>
          <p:nvPr/>
        </p:nvSpPr>
        <p:spPr>
          <a:xfrm>
            <a:off x="838201" y="2727337"/>
            <a:ext cx="1065016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(balance &lt;= 20000)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interest = balance * rate / 100;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balance = balance + interest;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year++;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en-US" sz="24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6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WHILE loop structure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/>
              <a:t>The overall structure goes as follows:</a:t>
            </a:r>
          </a:p>
          <a:p>
            <a:pPr>
              <a:lnSpc>
                <a:spcPct val="110000"/>
              </a:lnSpc>
              <a:buNone/>
            </a:pPr>
            <a:r>
              <a:rPr lang="en-US" altLang="en-US" sz="3200" dirty="0">
                <a:solidFill>
                  <a:srgbClr val="083FA4"/>
                </a:solidFill>
              </a:rPr>
              <a:t>while </a:t>
            </a:r>
            <a:r>
              <a:rPr lang="en-US" altLang="en-US" sz="3200" dirty="0"/>
              <a:t>(condition)</a:t>
            </a:r>
          </a:p>
          <a:p>
            <a:pPr>
              <a:lnSpc>
                <a:spcPct val="100000"/>
              </a:lnSpc>
              <a:buNone/>
            </a:pPr>
            <a:r>
              <a:rPr lang="en-US" altLang="en-US" sz="3200" dirty="0"/>
              <a:t>{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en-US" sz="3200" dirty="0"/>
              <a:t>	&lt;actions&gt;</a:t>
            </a:r>
          </a:p>
          <a:p>
            <a:pPr>
              <a:lnSpc>
                <a:spcPct val="100000"/>
              </a:lnSpc>
              <a:spcAft>
                <a:spcPts val="3000"/>
              </a:spcAft>
              <a:buNone/>
            </a:pPr>
            <a:r>
              <a:rPr lang="en-US" altLang="en-US" sz="3200" dirty="0"/>
              <a:t>}</a:t>
            </a:r>
            <a:endParaRPr lang="en-US" altLang="en-US" sz="3200" dirty="0">
              <a:solidFill>
                <a:srgbClr val="083FA4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en-US" sz="3200" dirty="0"/>
              <a:t>Loop repeats </a:t>
            </a:r>
            <a:r>
              <a:rPr lang="en-US" altLang="en-US" sz="3200" b="1" dirty="0"/>
              <a:t>UNTIL</a:t>
            </a:r>
            <a:r>
              <a:rPr lang="en-US" altLang="en-US" sz="3200" dirty="0"/>
              <a:t>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60886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 while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 altLang="en-US" sz="3200" dirty="0">
                <a:solidFill>
                  <a:srgbClr val="083FA4"/>
                </a:solidFill>
              </a:rPr>
              <a:t>do…while</a:t>
            </a:r>
            <a:r>
              <a:rPr lang="en-US" altLang="en-US" sz="3200" dirty="0"/>
              <a:t> loop is same as </a:t>
            </a:r>
            <a:r>
              <a:rPr lang="en-US" altLang="en-US" sz="3200" dirty="0">
                <a:solidFill>
                  <a:srgbClr val="083FA4"/>
                </a:solidFill>
              </a:rPr>
              <a:t>while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</a:pPr>
            <a:endParaRPr lang="en-US" altLang="en-US" sz="3200" dirty="0">
              <a:solidFill>
                <a:srgbClr val="083FA4"/>
              </a:solidFill>
            </a:endParaRP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</a:pPr>
            <a:endParaRPr lang="en-US" altLang="en-US" sz="3200" dirty="0">
              <a:solidFill>
                <a:srgbClr val="083FA4"/>
              </a:solidFill>
            </a:endParaRP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</a:pPr>
            <a:endParaRPr lang="en-US" altLang="en-US" sz="3200" dirty="0">
              <a:solidFill>
                <a:srgbClr val="083FA4"/>
              </a:solidFill>
            </a:endParaRP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 altLang="en-US" sz="3200" dirty="0"/>
              <a:t>The difference: it executes at least once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1BA41-E761-48DB-8BA9-F3210D277DE1}"/>
              </a:ext>
            </a:extLst>
          </p:cNvPr>
          <p:cNvSpPr txBox="1"/>
          <p:nvPr/>
        </p:nvSpPr>
        <p:spPr>
          <a:xfrm>
            <a:off x="838201" y="2600080"/>
            <a:ext cx="10650162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	a = a + 2;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(a &lt; 15);</a:t>
            </a:r>
            <a:endParaRPr lang="en-US" altLang="en-US" sz="32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3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Exiting the loop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r>
              <a:rPr lang="en-US" altLang="en-US" sz="3200" dirty="0"/>
              <a:t>Use </a:t>
            </a:r>
            <a:r>
              <a:rPr lang="en-US" altLang="en-US" sz="3200" dirty="0">
                <a:solidFill>
                  <a:srgbClr val="083FA4"/>
                </a:solidFill>
              </a:rPr>
              <a:t>break </a:t>
            </a:r>
            <a:r>
              <a:rPr lang="en-US" altLang="en-US" sz="3200" dirty="0"/>
              <a:t>to exit the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A3F777-046D-45EC-85D4-59403B24F6D2}"/>
              </a:ext>
            </a:extLst>
          </p:cNvPr>
          <p:cNvSpPr txBox="1"/>
          <p:nvPr/>
        </p:nvSpPr>
        <p:spPr>
          <a:xfrm>
            <a:off x="838201" y="2582614"/>
            <a:ext cx="10650162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counter = 1; counter &lt;= n; counter = counter + 2)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(counter == 7)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pt-BR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40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Loops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-347663">
              <a:spcAft>
                <a:spcPts val="500"/>
              </a:spcAft>
              <a:buNone/>
            </a:pPr>
            <a:r>
              <a:rPr lang="en-US" altLang="en-US" sz="4400" dirty="0"/>
              <a:t>Create a pattern like this:</a:t>
            </a:r>
            <a:endParaRPr lang="en-US" altLang="en-US" sz="3800" dirty="0"/>
          </a:p>
          <a:p>
            <a:pPr marL="2286000" lvl="5" indent="-347663">
              <a:spcAft>
                <a:spcPts val="500"/>
              </a:spcAft>
              <a:buNone/>
            </a:pPr>
            <a:r>
              <a:rPr lang="en-US" altLang="en-US" sz="3200" dirty="0"/>
              <a:t>	</a:t>
            </a:r>
            <a:r>
              <a:rPr lang="en-US" altLang="en-US" sz="4400" dirty="0"/>
              <a:t>[]</a:t>
            </a:r>
            <a:br>
              <a:rPr lang="en-US" altLang="en-US" sz="4400" dirty="0"/>
            </a:br>
            <a:r>
              <a:rPr lang="en-US" altLang="en-US" sz="4400" dirty="0"/>
              <a:t>[][]</a:t>
            </a:r>
            <a:br>
              <a:rPr lang="en-US" altLang="en-US" sz="4400" dirty="0"/>
            </a:br>
            <a:r>
              <a:rPr lang="en-US" altLang="en-US" sz="4400" dirty="0"/>
              <a:t>[][][]</a:t>
            </a:r>
            <a:br>
              <a:rPr lang="en-US" altLang="en-US" sz="4400" dirty="0"/>
            </a:br>
            <a:r>
              <a:rPr lang="en-US" altLang="en-US" sz="4400" dirty="0"/>
              <a:t>[][][][] </a:t>
            </a:r>
            <a:endParaRPr lang="en-US" altLang="en-US" sz="3200" dirty="0"/>
          </a:p>
          <a:p>
            <a:pPr marL="0" indent="0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79798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Loops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E0B7A-3AC8-4E25-82FF-2D746E119506}"/>
              </a:ext>
            </a:extLst>
          </p:cNvPr>
          <p:cNvSpPr txBox="1"/>
          <p:nvPr/>
        </p:nvSpPr>
        <p:spPr>
          <a:xfrm>
            <a:off x="838201" y="1706555"/>
            <a:ext cx="1078894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loop through rows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n;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add []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times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j = 1; j &lt;= i; j++)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	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"[]"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66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6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50F9B-C91F-8251-DBB6-902A113A0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85132-5E6B-6252-979D-81557B97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</p:spPr>
        <p:txBody>
          <a:bodyPr/>
          <a:lstStyle/>
          <a:p>
            <a:fld id="{24CFBF5F-D9F7-437E-8CF8-688EAF21A1C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1" y="6341397"/>
            <a:ext cx="3101410" cy="374650"/>
          </a:xfrm>
        </p:spPr>
        <p:txBody>
          <a:bodyPr/>
          <a:lstStyle/>
          <a:p>
            <a:r>
              <a:rPr lang="en-US"/>
              <a:t>BSc Business Information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79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To be able to program loops with the </a:t>
            </a:r>
            <a:r>
              <a:rPr lang="en-US" altLang="en-US" sz="3200" dirty="0">
                <a:solidFill>
                  <a:srgbClr val="083FA4"/>
                </a:solidFill>
              </a:rPr>
              <a:t>while</a:t>
            </a:r>
            <a:r>
              <a:rPr lang="en-US" altLang="en-US" sz="3200" dirty="0"/>
              <a:t>, </a:t>
            </a:r>
            <a:r>
              <a:rPr lang="en-US" altLang="en-US" sz="3200" dirty="0">
                <a:solidFill>
                  <a:srgbClr val="083FA4"/>
                </a:solidFill>
              </a:rPr>
              <a:t>for</a:t>
            </a:r>
            <a:r>
              <a:rPr lang="en-US" altLang="en-US" sz="3200" dirty="0"/>
              <a:t>, and </a:t>
            </a:r>
            <a:r>
              <a:rPr lang="en-US" altLang="en-US" sz="3200" dirty="0">
                <a:solidFill>
                  <a:srgbClr val="083FA4"/>
                </a:solidFill>
              </a:rPr>
              <a:t>do</a:t>
            </a:r>
            <a:r>
              <a:rPr lang="en-US" altLang="en-US" sz="3200" dirty="0"/>
              <a:t> statements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To avoid infinite loops and off-by-one errors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To understand nested loops</a:t>
            </a:r>
          </a:p>
        </p:txBody>
      </p:sp>
    </p:spTree>
    <p:extLst>
      <p:ext uri="{BB962C8B-B14F-4D97-AF65-F5344CB8AC3E}">
        <p14:creationId xmlns:p14="http://schemas.microsoft.com/office/powerpoint/2010/main" val="66381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Repetition Structure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/>
              <a:t>You often find situations where you need to perform the same task a number of times. To accomplish this, we use loops.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en-US" sz="3200" dirty="0"/>
              <a:t>Two main types of loops: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en-US" sz="3200" dirty="0">
                <a:solidFill>
                  <a:srgbClr val="083FA4"/>
                </a:solidFill>
              </a:rPr>
              <a:t>for</a:t>
            </a:r>
            <a:r>
              <a:rPr lang="en-US" altLang="en-US" sz="3200" i="1" dirty="0">
                <a:solidFill>
                  <a:srgbClr val="083FA4"/>
                </a:solidFill>
              </a:rPr>
              <a:t> </a:t>
            </a:r>
            <a:r>
              <a:rPr lang="en-US" altLang="en-US" sz="3200" i="1" dirty="0"/>
              <a:t>loops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en-US" sz="3200" dirty="0">
                <a:solidFill>
                  <a:srgbClr val="083FA4"/>
                </a:solidFill>
              </a:rPr>
              <a:t>while</a:t>
            </a:r>
            <a:r>
              <a:rPr lang="en-US" altLang="en-US" sz="3200" i="1" dirty="0">
                <a:solidFill>
                  <a:srgbClr val="083FA4"/>
                </a:solidFill>
              </a:rPr>
              <a:t> </a:t>
            </a:r>
            <a:r>
              <a:rPr lang="en-US" altLang="en-US" sz="3200" i="1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775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847663" cy="857400"/>
          </a:xfrm>
        </p:spPr>
        <p:txBody>
          <a:bodyPr/>
          <a:lstStyle/>
          <a:p>
            <a:r>
              <a:rPr lang="en-US" altLang="en-US" sz="4400" dirty="0"/>
              <a:t>Investment with Compound Interest</a:t>
            </a:r>
            <a:endParaRPr lang="en-US" sz="4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200" dirty="0"/>
              <a:t>Invest $10,000, 5% interest, compounded annually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200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200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200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3200" b="1" dirty="0"/>
              <a:t>What will the balance be in 15 years?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05D59E-B980-4C61-AA03-A1FB83C8E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168138"/>
              </p:ext>
            </p:extLst>
          </p:nvPr>
        </p:nvGraphicFramePr>
        <p:xfrm>
          <a:off x="3243742" y="2416029"/>
          <a:ext cx="5704515" cy="2590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39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5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59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Balance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59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$10,000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59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$10,500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59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$11,025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59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$11,576.25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24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847663" cy="857400"/>
          </a:xfrm>
        </p:spPr>
        <p:txBody>
          <a:bodyPr/>
          <a:lstStyle/>
          <a:p>
            <a:r>
              <a:rPr lang="en-US" altLang="en-US" dirty="0"/>
              <a:t>FOR loop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2800" dirty="0"/>
              <a:t>You can define </a:t>
            </a:r>
            <a:r>
              <a:rPr lang="en-US" sz="2800" b="1" dirty="0"/>
              <a:t>step</a:t>
            </a:r>
            <a:r>
              <a:rPr lang="en-US" sz="2800" dirty="0"/>
              <a:t> as well: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7618B-D5D9-40B3-A5B6-5D108779F068}"/>
              </a:ext>
            </a:extLst>
          </p:cNvPr>
          <p:cNvSpPr txBox="1"/>
          <p:nvPr/>
        </p:nvSpPr>
        <p:spPr>
          <a:xfrm>
            <a:off x="838201" y="1490008"/>
            <a:ext cx="10650162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15;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interest = balance * rate /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)100;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balance = balance + interest;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4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74B641-DE08-4745-B11D-45C3A46A4AED}"/>
              </a:ext>
            </a:extLst>
          </p:cNvPr>
          <p:cNvSpPr txBox="1"/>
          <p:nvPr/>
        </p:nvSpPr>
        <p:spPr>
          <a:xfrm>
            <a:off x="838201" y="4868739"/>
            <a:ext cx="1065016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15; i += 2)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sum_of_odd_numbers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24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5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847663" cy="857400"/>
          </a:xfrm>
        </p:spPr>
        <p:txBody>
          <a:bodyPr/>
          <a:lstStyle/>
          <a:p>
            <a:r>
              <a:rPr lang="en-US" altLang="en-US" dirty="0"/>
              <a:t>FOR loop flowchart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6</a:t>
            </a:fld>
            <a:endParaRPr lang="ru-RU"/>
          </a:p>
        </p:txBody>
      </p:sp>
      <p:cxnSp>
        <p:nvCxnSpPr>
          <p:cNvPr id="11" name="Elbow Connector 40">
            <a:extLst>
              <a:ext uri="{FF2B5EF4-FFF2-40B4-BE49-F238E27FC236}">
                <a16:creationId xmlns:a16="http://schemas.microsoft.com/office/drawing/2014/main" id="{36FA6075-B72C-4651-B37F-D329B4E314ED}"/>
              </a:ext>
            </a:extLst>
          </p:cNvPr>
          <p:cNvCxnSpPr>
            <a:cxnSpLocks/>
            <a:stCxn id="22" idx="2"/>
          </p:cNvCxnSpPr>
          <p:nvPr/>
        </p:nvCxnSpPr>
        <p:spPr>
          <a:xfrm rot="5400000" flipH="1">
            <a:off x="4269561" y="3611697"/>
            <a:ext cx="3045676" cy="12700"/>
          </a:xfrm>
          <a:prstGeom prst="bentConnector5">
            <a:avLst>
              <a:gd name="adj1" fmla="val -7506"/>
              <a:gd name="adj2" fmla="val 13636094"/>
              <a:gd name="adj3" fmla="val 99847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FF5E612B-8523-45DF-9201-42E7E374C223}"/>
              </a:ext>
            </a:extLst>
          </p:cNvPr>
          <p:cNvSpPr/>
          <p:nvPr/>
        </p:nvSpPr>
        <p:spPr>
          <a:xfrm>
            <a:off x="4766303" y="2339853"/>
            <a:ext cx="2052191" cy="837346"/>
          </a:xfrm>
          <a:prstGeom prst="flowChartDecisio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≤ 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796F7-A8FE-4457-907B-CF8BA0DF6FF2}"/>
              </a:ext>
            </a:extLst>
          </p:cNvPr>
          <p:cNvSpPr txBox="1"/>
          <p:nvPr/>
        </p:nvSpPr>
        <p:spPr>
          <a:xfrm>
            <a:off x="5829104" y="3177199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9905-47F0-46B2-A03A-723FCDCF8DFC}"/>
              </a:ext>
            </a:extLst>
          </p:cNvPr>
          <p:cNvCxnSpPr>
            <a:endCxn id="18" idx="0"/>
          </p:cNvCxnSpPr>
          <p:nvPr/>
        </p:nvCxnSpPr>
        <p:spPr>
          <a:xfrm>
            <a:off x="5794635" y="999227"/>
            <a:ext cx="1" cy="31608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8F2754-DF59-43AF-A661-4F0EFA1AFC1C}"/>
              </a:ext>
            </a:extLst>
          </p:cNvPr>
          <p:cNvSpPr txBox="1"/>
          <p:nvPr/>
        </p:nvSpPr>
        <p:spPr>
          <a:xfrm>
            <a:off x="6813357" y="241997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AE329-0C62-491E-9A8F-B531C24C059B}"/>
              </a:ext>
            </a:extLst>
          </p:cNvPr>
          <p:cNvSpPr/>
          <p:nvPr/>
        </p:nvSpPr>
        <p:spPr>
          <a:xfrm>
            <a:off x="4768540" y="1315313"/>
            <a:ext cx="2052191" cy="603616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F32CE0-5CE9-45D5-A6DC-13788A5FBD3D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 flipH="1">
            <a:off x="5792399" y="1918929"/>
            <a:ext cx="2237" cy="42092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49CFAE5-FF0E-404A-BA1F-2AC00362044F}"/>
              </a:ext>
            </a:extLst>
          </p:cNvPr>
          <p:cNvSpPr/>
          <p:nvPr/>
        </p:nvSpPr>
        <p:spPr>
          <a:xfrm>
            <a:off x="4766303" y="3493430"/>
            <a:ext cx="2052191" cy="83248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interest to balance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8141AE-FDC6-4079-9011-B5A5492BADA8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>
            <a:off x="5792399" y="3177199"/>
            <a:ext cx="0" cy="31623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6799CE7-A108-4C2D-8ECC-4F7D599324A7}"/>
              </a:ext>
            </a:extLst>
          </p:cNvPr>
          <p:cNvSpPr/>
          <p:nvPr/>
        </p:nvSpPr>
        <p:spPr>
          <a:xfrm>
            <a:off x="4766303" y="4614905"/>
            <a:ext cx="2052191" cy="51963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9F5A0F-5A11-48A5-A8BC-047D106714B2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5792399" y="4325913"/>
            <a:ext cx="0" cy="28899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5">
            <a:extLst>
              <a:ext uri="{FF2B5EF4-FFF2-40B4-BE49-F238E27FC236}">
                <a16:creationId xmlns:a16="http://schemas.microsoft.com/office/drawing/2014/main" id="{0B7536F2-7016-4ABC-B222-C985936E809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5829104" y="2758526"/>
            <a:ext cx="989390" cy="3071823"/>
          </a:xfrm>
          <a:prstGeom prst="bentConnector4">
            <a:avLst>
              <a:gd name="adj1" fmla="val -52781"/>
              <a:gd name="adj2" fmla="val 8904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46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loop structure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/>
              <a:t>The overall structure goes as follows:</a:t>
            </a:r>
          </a:p>
          <a:p>
            <a:pPr marL="0" indent="0">
              <a:buNone/>
            </a:pPr>
            <a:r>
              <a:rPr lang="nn-NO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&lt;initial value&gt;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	i &lt;= </a:t>
            </a:r>
            <a:r>
              <a:rPr lang="nn-NO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&lt;end value&gt;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&lt;increment&gt;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&lt;actions&gt;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3200" dirty="0"/>
          </a:p>
          <a:p>
            <a:pPr>
              <a:lnSpc>
                <a:spcPct val="110000"/>
              </a:lnSpc>
              <a:buNone/>
            </a:pPr>
            <a:endParaRPr lang="en-US" altLang="en-US" sz="3200" dirty="0">
              <a:solidFill>
                <a:srgbClr val="083F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WHILE loop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buNone/>
            </a:pPr>
            <a:r>
              <a:rPr lang="en-US" altLang="en-US" sz="3200" dirty="0"/>
              <a:t>The previous example can be written like this: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81157-F619-4274-9727-736E97116B36}"/>
              </a:ext>
            </a:extLst>
          </p:cNvPr>
          <p:cNvSpPr txBox="1"/>
          <p:nvPr/>
        </p:nvSpPr>
        <p:spPr>
          <a:xfrm>
            <a:off x="838201" y="2536484"/>
            <a:ext cx="10650162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counter = 1;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(counter &lt;= 15)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interest = balance * rate / 100;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balance = balance + interest;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counter++;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en-US" sz="24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28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847663" cy="857400"/>
          </a:xfrm>
        </p:spPr>
        <p:txBody>
          <a:bodyPr/>
          <a:lstStyle/>
          <a:p>
            <a:r>
              <a:rPr lang="en-US" altLang="en-US" sz="4400" dirty="0"/>
              <a:t>Investment with Compound Interest</a:t>
            </a:r>
            <a:endParaRPr lang="en-US" sz="4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200" dirty="0"/>
              <a:t>Invest $10,000, 5% interest, compounded annually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200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200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200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3200" dirty="0"/>
              <a:t> </a:t>
            </a:r>
            <a:r>
              <a:rPr lang="en-US" altLang="en-US" sz="3200" b="1" dirty="0"/>
              <a:t>When will the balance be at least $20,000?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05D59E-B980-4C61-AA03-A1FB83C8EFEE}"/>
              </a:ext>
            </a:extLst>
          </p:cNvPr>
          <p:cNvGraphicFramePr>
            <a:graphicFrameLocks noGrp="1"/>
          </p:cNvGraphicFramePr>
          <p:nvPr/>
        </p:nvGraphicFramePr>
        <p:xfrm>
          <a:off x="3243742" y="2416029"/>
          <a:ext cx="5704515" cy="2590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39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5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59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Balance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59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$10,000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59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$10,500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59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$11,025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59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$11,576.25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7636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3">
      <a:dk1>
        <a:sysClr val="windowText" lastClr="000000"/>
      </a:dk1>
      <a:lt1>
        <a:sysClr val="window" lastClr="FFFFFF"/>
      </a:lt1>
      <a:dk2>
        <a:srgbClr val="07428C"/>
      </a:dk2>
      <a:lt2>
        <a:srgbClr val="EDEDED"/>
      </a:lt2>
      <a:accent1>
        <a:srgbClr val="7CB4E2"/>
      </a:accent1>
      <a:accent2>
        <a:srgbClr val="358A7C"/>
      </a:accent2>
      <a:accent3>
        <a:srgbClr val="35A8E0"/>
      </a:accent3>
      <a:accent4>
        <a:srgbClr val="26693A"/>
      </a:accent4>
      <a:accent5>
        <a:srgbClr val="4472C4"/>
      </a:accent5>
      <a:accent6>
        <a:srgbClr val="B7283C"/>
      </a:accent6>
      <a:hlink>
        <a:srgbClr val="358A7C"/>
      </a:hlink>
      <a:folHlink>
        <a:srgbClr val="B7283C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Другая 13">
      <a:dk1>
        <a:sysClr val="windowText" lastClr="000000"/>
      </a:dk1>
      <a:lt1>
        <a:sysClr val="window" lastClr="FFFFFF"/>
      </a:lt1>
      <a:dk2>
        <a:srgbClr val="264C94"/>
      </a:dk2>
      <a:lt2>
        <a:srgbClr val="35A8E0"/>
      </a:lt2>
      <a:accent1>
        <a:srgbClr val="7CB4E2"/>
      </a:accent1>
      <a:accent2>
        <a:srgbClr val="358A7C"/>
      </a:accent2>
      <a:accent3>
        <a:srgbClr val="A5A5A5"/>
      </a:accent3>
      <a:accent4>
        <a:srgbClr val="26693A"/>
      </a:accent4>
      <a:accent5>
        <a:srgbClr val="F6AC10"/>
      </a:accent5>
      <a:accent6>
        <a:srgbClr val="B7283C"/>
      </a:accent6>
      <a:hlink>
        <a:srgbClr val="358A7C"/>
      </a:hlink>
      <a:folHlink>
        <a:srgbClr val="B7283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638</Words>
  <Application>Microsoft Office PowerPoint</Application>
  <PresentationFormat>Widescreen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Тема Office</vt:lpstr>
      <vt:lpstr>Fundamentals of Programming</vt:lpstr>
      <vt:lpstr>Agenda</vt:lpstr>
      <vt:lpstr>Repetition Structure</vt:lpstr>
      <vt:lpstr>Investment with Compound Interest</vt:lpstr>
      <vt:lpstr>FOR loop</vt:lpstr>
      <vt:lpstr>FOR loop flowchart</vt:lpstr>
      <vt:lpstr>FOR loop structure</vt:lpstr>
      <vt:lpstr>WHILE loop</vt:lpstr>
      <vt:lpstr>Investment with Compound Interest</vt:lpstr>
      <vt:lpstr>WHILE loop</vt:lpstr>
      <vt:lpstr>WHILE loop structure</vt:lpstr>
      <vt:lpstr>do while</vt:lpstr>
      <vt:lpstr>Exiting the loop</vt:lpstr>
      <vt:lpstr>Nested Loops</vt:lpstr>
      <vt:lpstr>Nested Loops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Vasiliy Kuznetsov</cp:lastModifiedBy>
  <cp:revision>114</cp:revision>
  <dcterms:created xsi:type="dcterms:W3CDTF">2022-06-28T05:50:22Z</dcterms:created>
  <dcterms:modified xsi:type="dcterms:W3CDTF">2024-09-13T11:29:55Z</dcterms:modified>
</cp:coreProperties>
</file>