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1" r:id="rId3"/>
    <p:sldId id="258" r:id="rId4"/>
    <p:sldId id="282" r:id="rId5"/>
    <p:sldId id="283" r:id="rId6"/>
    <p:sldId id="284" r:id="rId7"/>
    <p:sldId id="285" r:id="rId8"/>
    <p:sldId id="286" r:id="rId9"/>
    <p:sldId id="287" r:id="rId10"/>
    <p:sldId id="290" r:id="rId11"/>
    <p:sldId id="288" r:id="rId12"/>
    <p:sldId id="289" r:id="rId13"/>
    <p:sldId id="291" r:id="rId14"/>
    <p:sldId id="292" r:id="rId15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3D0EEA"/>
    <a:srgbClr val="9376F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2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199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75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B083A21-BE7E-49F2-B4E2-72752B5C1C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173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CBA86BE-8BA3-48F4-A70F-10CB754010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9194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DD9C68-2740-4619-A53D-D5E740BA552D}" type="slidenum">
              <a:rPr lang="ru-RU"/>
              <a:pPr/>
              <a:t>1</a:t>
            </a:fld>
            <a:endParaRPr lang="ru-RU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225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E27DE1-3C34-4895-933D-4207534A02C8}" type="slidenum">
              <a:rPr lang="ru-RU"/>
              <a:pPr/>
              <a:t>11</a:t>
            </a:fld>
            <a:endParaRPr lang="ru-RU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423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F47543-0DEE-420E-9106-B0DA37187D06}" type="slidenum">
              <a:rPr lang="ru-RU"/>
              <a:pPr/>
              <a:t>12</a:t>
            </a:fld>
            <a:endParaRPr lang="ru-RU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405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4E2C6A-6AFF-470B-908A-DA14F233B21E}" type="slidenum">
              <a:rPr lang="ru-RU"/>
              <a:pPr/>
              <a:t>13</a:t>
            </a:fld>
            <a:endParaRPr lang="ru-RU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624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7E4712-55CF-4F48-ACA5-F9FDFA98D027}" type="slidenum">
              <a:rPr lang="ru-RU"/>
              <a:pPr/>
              <a:t>2</a:t>
            </a:fld>
            <a:endParaRPr lang="ru-RU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674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59B8FF-DE29-4035-ABF4-0C8689A86F85}" type="slidenum">
              <a:rPr lang="ru-RU"/>
              <a:pPr/>
              <a:t>3</a:t>
            </a:fld>
            <a:endParaRPr lang="ru-RU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076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28F4CF-F05D-4D82-A5FE-E719EA32A26F}" type="slidenum">
              <a:rPr lang="ru-RU"/>
              <a:pPr/>
              <a:t>4</a:t>
            </a:fld>
            <a:endParaRPr lang="ru-RU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007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1EF538-8198-4A7A-83EB-7A6EDC83662C}" type="slidenum">
              <a:rPr lang="ru-RU"/>
              <a:pPr/>
              <a:t>5</a:t>
            </a:fld>
            <a:endParaRPr lang="ru-RU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257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E5036C-FC33-4017-8821-FD77266523A3}" type="slidenum">
              <a:rPr lang="ru-RU"/>
              <a:pPr/>
              <a:t>6</a:t>
            </a:fld>
            <a:endParaRPr lang="ru-RU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006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44563A-C2C8-4392-8C19-05990342B75D}" type="slidenum">
              <a:rPr lang="ru-RU"/>
              <a:pPr/>
              <a:t>7</a:t>
            </a:fld>
            <a:endParaRPr lang="ru-RU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198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E249A3-4FA4-4F2C-9A66-44284666BC8A}" type="slidenum">
              <a:rPr lang="ru-RU"/>
              <a:pPr/>
              <a:t>8</a:t>
            </a:fld>
            <a:endParaRPr lang="ru-RU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637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F0B89E-5B89-4D0D-A779-94479EE7902D}" type="slidenum">
              <a:rPr lang="ru-RU"/>
              <a:pPr/>
              <a:t>9</a:t>
            </a:fld>
            <a:endParaRPr lang="ru-RU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055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pic>
        <p:nvPicPr>
          <p:cNvPr id="18" name="Picture 21" descr="PP_WIUT_Attachmen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52475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3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11573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ru-RU"/>
              <a:t>Click to edit Master subtitle style</a:t>
            </a:r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2UZC402 RAD, Prepared by Olimjon Bakirov</a:t>
            </a:r>
          </a:p>
        </p:txBody>
      </p:sp>
      <p:sp>
        <p:nvSpPr>
          <p:cNvPr id="21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CAC4913-E785-43C3-BA73-79FCE15F352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5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2UZC402 RAD, Prepared by Olimjon Bakirov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40922-993E-4267-A217-D6666D27CCD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47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2UZC402 RAD, Prepared by Olimjon Bakirov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58A66-1163-4D68-8B48-66E0C756710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048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2UZC402 RAD, Prepared by Olimjon Bakirov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AA4FB-04CD-40C6-91C6-75E041D7C4B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72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2UZC402 RAD, Prepared by Olimjon Bakirov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C04D0-2060-430B-A713-A6E1B171536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87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2UZC402 RAD, Prepared by Olimjon Bakirov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D0290-1557-477A-9915-03DB4C2FAE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17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2UZC402 RAD, Prepared by Olimjon Bakirov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D602B-670A-432C-B8DC-A8A41E704F6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84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2UZC402 RAD, Prepared by Olimjon Bakirov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6AD1D-8350-4BF2-B53B-1E75999C3E2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40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2UZC402 RAD, Prepared by Olimjon Bakirov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BDB1E-D292-4BB5-AA11-0262891D22D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95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2UZC402 RAD, Prepared by Olimjon Bakirov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B0E7D-D65E-4E27-8FD8-0AFACBA448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44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2UZC402 RAD, Prepared by Olimjon Bakirov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F2149-2EEA-4D73-A89F-EEDD4AE0089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141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2UZC402 RAD, Prepared by Olimjon Bakirov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35760-58A8-4B59-AF55-B4AF84868D4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908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2UZC402 RAD, Prepared by Olimjon Bakirov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42E7C8E-52D5-41AA-A40B-6472D95061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11470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pic>
        <p:nvPicPr>
          <p:cNvPr id="1032" name="Picture 17" descr="PP_WIUT_Attachment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5247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16238" y="1828800"/>
            <a:ext cx="6075362" cy="2209800"/>
          </a:xfrm>
        </p:spPr>
        <p:txBody>
          <a:bodyPr/>
          <a:lstStyle/>
          <a:p>
            <a:pPr eaLnBrk="1" hangingPunct="1"/>
            <a:r>
              <a:rPr lang="en-US" sz="4600" smtClean="0"/>
              <a:t>DAL, </a:t>
            </a:r>
            <a:br>
              <a:rPr lang="en-US" sz="4600" smtClean="0"/>
            </a:br>
            <a:r>
              <a:rPr lang="en-US" sz="4600" smtClean="0"/>
              <a:t>Three-tier architecture</a:t>
            </a:r>
            <a:endParaRPr lang="ru-RU" sz="460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Lecture </a:t>
            </a:r>
            <a:r>
              <a:rPr lang="en-US" smtClean="0"/>
              <a:t>14</a:t>
            </a:r>
            <a:endParaRPr lang="ru-RU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ORM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310062"/>
          </a:xfrm>
        </p:spPr>
        <p:txBody>
          <a:bodyPr/>
          <a:lstStyle/>
          <a:p>
            <a:r>
              <a:rPr lang="en-US" smtClean="0"/>
              <a:t>Microsoft</a:t>
            </a:r>
          </a:p>
          <a:p>
            <a:pPr lvl="1"/>
            <a:r>
              <a:rPr lang="en-US" smtClean="0"/>
              <a:t>LINQ to SQL</a:t>
            </a:r>
          </a:p>
          <a:p>
            <a:pPr lvl="1"/>
            <a:r>
              <a:rPr lang="en-US" smtClean="0"/>
              <a:t>Entity framework</a:t>
            </a:r>
          </a:p>
          <a:p>
            <a:pPr lvl="1"/>
            <a:r>
              <a:rPr lang="en-US" smtClean="0"/>
              <a:t>SQL Metal</a:t>
            </a:r>
          </a:p>
          <a:p>
            <a:r>
              <a:rPr lang="en-US" smtClean="0"/>
              <a:t>Third-party</a:t>
            </a:r>
          </a:p>
          <a:p>
            <a:pPr lvl="1"/>
            <a:r>
              <a:rPr lang="en-US" smtClean="0"/>
              <a:t>NHibernate</a:t>
            </a:r>
          </a:p>
          <a:p>
            <a:pPr lvl="1"/>
            <a:r>
              <a:rPr lang="en-US" smtClean="0"/>
              <a:t>DataObjects.Net</a:t>
            </a:r>
          </a:p>
          <a:p>
            <a:pPr lvl="1"/>
            <a:r>
              <a:rPr lang="en-US" smtClean="0"/>
              <a:t>and many more</a:t>
            </a:r>
          </a:p>
          <a:p>
            <a:pPr lvl="1"/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DAL – Manager approach</a:t>
            </a:r>
            <a:endParaRPr lang="ru-RU" smtClean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Manager class per DB table</a:t>
            </a:r>
          </a:p>
          <a:p>
            <a:r>
              <a:rPr lang="en-US" dirty="0" smtClean="0"/>
              <a:t>Methods:</a:t>
            </a:r>
          </a:p>
          <a:p>
            <a:pPr lvl="1"/>
            <a:r>
              <a:rPr lang="en-US" dirty="0" smtClean="0"/>
              <a:t>Insert(</a:t>
            </a:r>
            <a:r>
              <a:rPr lang="en-US" dirty="0" err="1" smtClean="0"/>
              <a:t>inst</a:t>
            </a:r>
            <a:r>
              <a:rPr lang="en-US" dirty="0" smtClean="0"/>
              <a:t> as </a:t>
            </a:r>
            <a:r>
              <a:rPr lang="en-US" dirty="0" err="1" smtClean="0"/>
              <a:t>BusinessObject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Update(</a:t>
            </a:r>
            <a:r>
              <a:rPr lang="en-US" dirty="0" err="1" smtClean="0"/>
              <a:t>inst</a:t>
            </a:r>
            <a:r>
              <a:rPr lang="en-US" dirty="0" smtClean="0"/>
              <a:t> as </a:t>
            </a:r>
            <a:r>
              <a:rPr lang="en-US" dirty="0" err="1" smtClean="0"/>
              <a:t>BusinessObject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Delete(id as Integer)</a:t>
            </a:r>
          </a:p>
          <a:p>
            <a:pPr lvl="1"/>
            <a:r>
              <a:rPr lang="en-US" dirty="0" err="1" smtClean="0"/>
              <a:t>GetById</a:t>
            </a:r>
            <a:r>
              <a:rPr lang="en-US" dirty="0" smtClean="0"/>
              <a:t>(id as Integer)</a:t>
            </a:r>
          </a:p>
          <a:p>
            <a:pPr lvl="1"/>
            <a:r>
              <a:rPr lang="en-US" dirty="0" err="1" smtClean="0"/>
              <a:t>GetAll</a:t>
            </a:r>
            <a:r>
              <a:rPr lang="en-US" dirty="0" smtClean="0"/>
              <a:t>() as </a:t>
            </a:r>
            <a:r>
              <a:rPr lang="en-US" dirty="0" err="1" smtClean="0"/>
              <a:t>ArrayList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DB access recap</a:t>
            </a:r>
            <a:endParaRPr lang="ru-RU" smtClean="0"/>
          </a:p>
        </p:txBody>
      </p:sp>
      <p:sp>
        <p:nvSpPr>
          <p:cNvPr id="26627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OleDbConnection</a:t>
            </a:r>
          </a:p>
          <a:p>
            <a:r>
              <a:rPr lang="en-US" smtClean="0"/>
              <a:t>OleDbCommand</a:t>
            </a:r>
          </a:p>
          <a:p>
            <a:r>
              <a:rPr lang="en-US" smtClean="0"/>
              <a:t>OleDbDataReader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This semester we will use</a:t>
            </a:r>
            <a:endParaRPr lang="ru-RU" smtClean="0"/>
          </a:p>
        </p:txBody>
      </p:sp>
      <p:sp>
        <p:nvSpPr>
          <p:cNvPr id="28675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SqlCeConnection</a:t>
            </a:r>
          </a:p>
          <a:p>
            <a:r>
              <a:rPr lang="en-US" smtClean="0"/>
              <a:t>SqlCeCommand</a:t>
            </a:r>
          </a:p>
          <a:p>
            <a:r>
              <a:rPr lang="en-US" smtClean="0"/>
              <a:t>SqlCeDataReader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sz="11700" smtClean="0"/>
              <a:t>	The End</a:t>
            </a:r>
            <a:endParaRPr lang="ru-RU" sz="117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Tiered application design</a:t>
            </a:r>
          </a:p>
          <a:p>
            <a:pPr eaLnBrk="1" hangingPunct="1"/>
            <a:r>
              <a:rPr lang="en-US" smtClean="0"/>
              <a:t>Components of three-tier architecture</a:t>
            </a:r>
          </a:p>
          <a:p>
            <a:pPr eaLnBrk="1" hangingPunct="1"/>
            <a:r>
              <a:rPr lang="en-US" smtClean="0"/>
              <a:t>DAL (DB Managers)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Tiered application design</a:t>
            </a:r>
            <a:endParaRPr lang="ru-RU" smtClean="0"/>
          </a:p>
        </p:txBody>
      </p:sp>
      <p:sp>
        <p:nvSpPr>
          <p:cNvPr id="9219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multi-tier architecture</a:t>
            </a:r>
            <a:r>
              <a:rPr lang="en-US" smtClean="0"/>
              <a:t> (often referred to as </a:t>
            </a:r>
            <a:r>
              <a:rPr lang="en-US" b="1" smtClean="0"/>
              <a:t>n-tier architecture</a:t>
            </a:r>
            <a:r>
              <a:rPr lang="en-US" smtClean="0"/>
              <a:t>) is a client–server architecture in which the presentation, the application processing, and the data management are logically separate processes. </a:t>
            </a:r>
            <a:r>
              <a:rPr lang="en-US" sz="2000" smtClean="0"/>
              <a:t>(Wikipedia.com)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Tiered application design</a:t>
            </a:r>
            <a:endParaRPr lang="ru-RU" smtClean="0"/>
          </a:p>
        </p:txBody>
      </p:sp>
      <p:sp>
        <p:nvSpPr>
          <p:cNvPr id="11267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smtClean="0"/>
              <a:t>Benefits:</a:t>
            </a:r>
          </a:p>
          <a:p>
            <a:r>
              <a:rPr lang="en-US" smtClean="0"/>
              <a:t>Task separation</a:t>
            </a:r>
          </a:p>
          <a:p>
            <a:r>
              <a:rPr lang="en-US" smtClean="0"/>
              <a:t>Code independence</a:t>
            </a:r>
          </a:p>
          <a:p>
            <a:r>
              <a:rPr lang="en-US" smtClean="0"/>
              <a:t>Code reuse</a:t>
            </a:r>
          </a:p>
          <a:p>
            <a:r>
              <a:rPr lang="en-US" smtClean="0"/>
              <a:t>Performance/scalability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Three-tier architecture</a:t>
            </a:r>
            <a:endParaRPr lang="ru-RU" smtClean="0"/>
          </a:p>
        </p:txBody>
      </p:sp>
      <p:sp>
        <p:nvSpPr>
          <p:cNvPr id="4" name="Rectangle 3"/>
          <p:cNvSpPr/>
          <p:nvPr/>
        </p:nvSpPr>
        <p:spPr>
          <a:xfrm>
            <a:off x="714375" y="1643063"/>
            <a:ext cx="2500313" cy="1357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3200" dirty="0">
                <a:solidFill>
                  <a:schemeClr val="tx1"/>
                </a:solidFill>
              </a:rPr>
              <a:t>GUI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29000" y="1643063"/>
            <a:ext cx="2500313" cy="1357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3200" dirty="0">
                <a:solidFill>
                  <a:schemeClr val="tx1"/>
                </a:solidFill>
              </a:rPr>
              <a:t>GUI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15063" y="1643063"/>
            <a:ext cx="2500312" cy="1357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3200" dirty="0">
                <a:solidFill>
                  <a:schemeClr val="tx1"/>
                </a:solidFill>
              </a:rPr>
              <a:t>GUI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29000" y="3429000"/>
            <a:ext cx="2500313" cy="1357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3200" dirty="0">
                <a:solidFill>
                  <a:schemeClr val="tx1"/>
                </a:solidFill>
              </a:rPr>
              <a:t>Business 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0" y="5214938"/>
            <a:ext cx="2500313" cy="1357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3200" dirty="0">
                <a:solidFill>
                  <a:schemeClr val="tx1"/>
                </a:solidFill>
              </a:rPr>
              <a:t>DAL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an 8"/>
          <p:cNvSpPr/>
          <p:nvPr/>
        </p:nvSpPr>
        <p:spPr>
          <a:xfrm>
            <a:off x="7072313" y="5286375"/>
            <a:ext cx="785812" cy="12144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Can 9"/>
          <p:cNvSpPr/>
          <p:nvPr/>
        </p:nvSpPr>
        <p:spPr>
          <a:xfrm>
            <a:off x="1357313" y="5286375"/>
            <a:ext cx="785812" cy="12144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2" name="Straight Arrow Connector 11"/>
          <p:cNvCxnSpPr>
            <a:stCxn id="7" idx="1"/>
            <a:endCxn id="4" idx="2"/>
          </p:cNvCxnSpPr>
          <p:nvPr/>
        </p:nvCxnSpPr>
        <p:spPr>
          <a:xfrm rot="10800000">
            <a:off x="1963738" y="3000375"/>
            <a:ext cx="1465262" cy="1108075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  <a:endCxn id="5" idx="2"/>
          </p:cNvCxnSpPr>
          <p:nvPr/>
        </p:nvCxnSpPr>
        <p:spPr>
          <a:xfrm rot="5400000" flipH="1" flipV="1">
            <a:off x="4464050" y="3214688"/>
            <a:ext cx="430213" cy="1587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6" idx="2"/>
          </p:cNvCxnSpPr>
          <p:nvPr/>
        </p:nvCxnSpPr>
        <p:spPr>
          <a:xfrm flipV="1">
            <a:off x="5929313" y="3000375"/>
            <a:ext cx="1536700" cy="1108075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0"/>
            <a:endCxn id="7" idx="2"/>
          </p:cNvCxnSpPr>
          <p:nvPr/>
        </p:nvCxnSpPr>
        <p:spPr>
          <a:xfrm rot="5400000" flipH="1" flipV="1">
            <a:off x="4464844" y="5001419"/>
            <a:ext cx="428625" cy="1587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9" idx="2"/>
          </p:cNvCxnSpPr>
          <p:nvPr/>
        </p:nvCxnSpPr>
        <p:spPr>
          <a:xfrm>
            <a:off x="5929313" y="5894388"/>
            <a:ext cx="1143000" cy="1587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1"/>
            <a:endCxn id="10" idx="4"/>
          </p:cNvCxnSpPr>
          <p:nvPr/>
        </p:nvCxnSpPr>
        <p:spPr>
          <a:xfrm rot="10800000">
            <a:off x="2143125" y="5894388"/>
            <a:ext cx="1285875" cy="1587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Tiered application design</a:t>
            </a:r>
            <a:endParaRPr lang="ru-RU" smtClean="0"/>
          </a:p>
        </p:txBody>
      </p:sp>
      <p:sp>
        <p:nvSpPr>
          <p:cNvPr id="1536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smtClean="0"/>
              <a:t>GUI:</a:t>
            </a:r>
          </a:p>
          <a:p>
            <a:r>
              <a:rPr lang="en-US" smtClean="0"/>
              <a:t>Graphical User Interface</a:t>
            </a:r>
          </a:p>
          <a:p>
            <a:r>
              <a:rPr lang="en-US" smtClean="0"/>
              <a:t>Application can have several GUI types:</a:t>
            </a:r>
          </a:p>
          <a:p>
            <a:pPr lvl="1"/>
            <a:r>
              <a:rPr lang="en-US" smtClean="0"/>
              <a:t>windows forms, </a:t>
            </a:r>
          </a:p>
          <a:p>
            <a:pPr lvl="1"/>
            <a:r>
              <a:rPr lang="en-US" smtClean="0"/>
              <a:t>web application, </a:t>
            </a:r>
          </a:p>
          <a:p>
            <a:pPr lvl="1"/>
            <a:r>
              <a:rPr lang="en-US" smtClean="0"/>
              <a:t>smart devices etc.</a:t>
            </a:r>
          </a:p>
          <a:p>
            <a:pPr>
              <a:buFont typeface="Wingdings" panose="05000000000000000000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Tiered application design</a:t>
            </a:r>
            <a:endParaRPr lang="ru-RU" smtClean="0"/>
          </a:p>
        </p:txBody>
      </p:sp>
      <p:sp>
        <p:nvSpPr>
          <p:cNvPr id="17411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smtClean="0"/>
              <a:t>GUI:</a:t>
            </a:r>
          </a:p>
          <a:p>
            <a:r>
              <a:rPr lang="en-US" smtClean="0"/>
              <a:t>Technologies:</a:t>
            </a:r>
          </a:p>
          <a:p>
            <a:pPr lvl="1"/>
            <a:r>
              <a:rPr lang="en-US" smtClean="0"/>
              <a:t>Win32, WPF</a:t>
            </a:r>
          </a:p>
          <a:p>
            <a:pPr lvl="1"/>
            <a:r>
              <a:rPr lang="en-US" smtClean="0"/>
              <a:t>Web: ASP.Net (Web Pages, MVC), Silverlight</a:t>
            </a:r>
          </a:p>
          <a:p>
            <a:pPr lvl="1"/>
            <a:r>
              <a:rPr lang="en-US" smtClean="0"/>
              <a:t>Web-services, WCF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Tiered application design</a:t>
            </a:r>
            <a:endParaRPr lang="ru-RU" smtClean="0"/>
          </a:p>
        </p:txBody>
      </p:sp>
      <p:sp>
        <p:nvSpPr>
          <p:cNvPr id="19459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smtClean="0"/>
              <a:t>Business Logic:</a:t>
            </a:r>
          </a:p>
          <a:p>
            <a:r>
              <a:rPr lang="en-US" smtClean="0"/>
              <a:t>POJO – plain old java objects.</a:t>
            </a:r>
          </a:p>
          <a:p>
            <a:r>
              <a:rPr lang="en-US" smtClean="0"/>
              <a:t>Set of classes abstracting real business case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Tiered application design</a:t>
            </a:r>
            <a:endParaRPr lang="ru-RU" smtClean="0"/>
          </a:p>
        </p:txBody>
      </p:sp>
      <p:sp>
        <p:nvSpPr>
          <p:cNvPr id="21507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smtClean="0"/>
              <a:t>DAL:</a:t>
            </a:r>
          </a:p>
          <a:p>
            <a:r>
              <a:rPr lang="en-US" smtClean="0"/>
              <a:t>Data Access Layer</a:t>
            </a:r>
          </a:p>
          <a:p>
            <a:r>
              <a:rPr lang="en-US" smtClean="0"/>
              <a:t>Set of classes providing access to persistent storage (RDBMS, flat files etc.)</a:t>
            </a:r>
          </a:p>
          <a:p>
            <a:r>
              <a:rPr lang="en-US" smtClean="0"/>
              <a:t>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811</TotalTime>
  <Words>239</Words>
  <Application>Microsoft Office PowerPoint</Application>
  <PresentationFormat>On-screen Show (4:3)</PresentationFormat>
  <Paragraphs>80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Times New Roman</vt:lpstr>
      <vt:lpstr>Wingdings</vt:lpstr>
      <vt:lpstr>Pixel</vt:lpstr>
      <vt:lpstr>DAL,  Three-tier architecture</vt:lpstr>
      <vt:lpstr>Objectives</vt:lpstr>
      <vt:lpstr>Tiered application design</vt:lpstr>
      <vt:lpstr>Tiered application design</vt:lpstr>
      <vt:lpstr>Three-tier architecture</vt:lpstr>
      <vt:lpstr>Tiered application design</vt:lpstr>
      <vt:lpstr>Tiered application design</vt:lpstr>
      <vt:lpstr>Tiered application design</vt:lpstr>
      <vt:lpstr>Tiered application design</vt:lpstr>
      <vt:lpstr>ORM</vt:lpstr>
      <vt:lpstr>DAL – Manager approach</vt:lpstr>
      <vt:lpstr>DB access recap</vt:lpstr>
      <vt:lpstr>This semester we will use</vt:lpstr>
      <vt:lpstr>PowerPoint Presentation</vt:lpstr>
    </vt:vector>
  </TitlesOfParts>
  <Company>WIUT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Program</dc:title>
  <dc:creator>olimjon bakirov</dc:creator>
  <cp:lastModifiedBy>Vasiliy Kuznetsov</cp:lastModifiedBy>
  <cp:revision>74</cp:revision>
  <dcterms:created xsi:type="dcterms:W3CDTF">2005-09-20T08:08:25Z</dcterms:created>
  <dcterms:modified xsi:type="dcterms:W3CDTF">2019-01-06T04:49:11Z</dcterms:modified>
</cp:coreProperties>
</file>