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24"/>
  </p:notesMasterIdLst>
  <p:sldIdLst>
    <p:sldId id="256" r:id="rId3"/>
    <p:sldId id="257" r:id="rId4"/>
    <p:sldId id="284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85" r:id="rId14"/>
    <p:sldId id="272" r:id="rId15"/>
    <p:sldId id="286" r:id="rId16"/>
    <p:sldId id="279" r:id="rId17"/>
    <p:sldId id="280" r:id="rId18"/>
    <p:sldId id="281" r:id="rId19"/>
    <p:sldId id="273" r:id="rId20"/>
    <p:sldId id="287" r:id="rId21"/>
    <p:sldId id="288" r:id="rId22"/>
    <p:sldId id="290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40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FEBA7-91A3-4142-835C-18E2C56628D7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078BD-ECC1-47F6-BCFD-DCAA677E8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33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78BD-ECC1-47F6-BCFD-DCAA677E8E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45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78BD-ECC1-47F6-BCFD-DCAA677E8E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97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78BD-ECC1-47F6-BCFD-DCAA677E8E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33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78BD-ECC1-47F6-BCFD-DCAA677E8E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78BD-ECC1-47F6-BCFD-DCAA677E8E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07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78BD-ECC1-47F6-BCFD-DCAA677E8E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71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78BD-ECC1-47F6-BCFD-DCAA677E8E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01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78BD-ECC1-47F6-BCFD-DCAA677E8E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597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78BD-ECC1-47F6-BCFD-DCAA677E8E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72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78BD-ECC1-47F6-BCFD-DCAA677E8E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67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78BD-ECC1-47F6-BCFD-DCAA677E8E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66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78BD-ECC1-47F6-BCFD-DCAA677E8E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63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78BD-ECC1-47F6-BCFD-DCAA677E8E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678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78BD-ECC1-47F6-BCFD-DCAA677E8E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89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78BD-ECC1-47F6-BCFD-DCAA677E8E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27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78BD-ECC1-47F6-BCFD-DCAA677E8E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9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78BD-ECC1-47F6-BCFD-DCAA677E8E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65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78BD-ECC1-47F6-BCFD-DCAA677E8E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41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78BD-ECC1-47F6-BCFD-DCAA677E8E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43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78BD-ECC1-47F6-BCFD-DCAA677E8E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42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78BD-ECC1-47F6-BCFD-DCAA677E8E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67339-1CF5-42D3-A5F3-4AC663F3CA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87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D10D1-C794-43CB-84B4-07E14598334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576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5641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5641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90E4F-E4A0-430E-9FFD-661ACDECAC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631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FB7DE-1894-4894-96C8-E0824FE09A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298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B6B87-D7A4-489E-BA89-C0CC8E6C198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892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7EFEF-AD86-40FC-A4B0-BB6C785200B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226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040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040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14E78-872A-4F0E-9E01-6F837DAEB5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17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8CA64-4A57-4757-8A57-B8B79A455A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794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EBF04-C288-4337-B761-29732F0DE7B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1263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F86A9-ADB6-42E6-9C85-A4F944C328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522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94A48-49AD-4FD3-B100-EB4A4A8B431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64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6114C-BC8E-4B64-8004-5B3693C24D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0797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4D7D0-34EC-4025-B0D8-EA063B033F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4478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C3108-1AA5-46BC-B991-5EAF4539C2C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2679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5641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5641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FE16B-8DA8-4F72-A01B-49C6C71037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52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F8CBF-A53A-4345-8AA2-25FDC38BD50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07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040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040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B3466-23BC-48A0-B0AF-DA7402051D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37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F772D-C1F3-40DA-AA54-E32A4E955A1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38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E8FCE-3717-48BC-9646-723A8F4738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35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B3EEB-46D4-4C53-B42D-4A1473932C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29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1A1E3-4A3C-4A5B-9430-4A59E8D7CF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20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DBF77-6BED-4F14-B623-4546955AC0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07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03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03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pic>
        <p:nvPicPr>
          <p:cNvPr id="1027" name="Picture 21" descr="PP_WIUT_Attachmen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2475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04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3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4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5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29264AFF-7C8A-4C7E-88C2-1460023A8D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A808D9F9-76A6-49AD-B382-A6B8045674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05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05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206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206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06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206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06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06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04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5976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pic>
        <p:nvPicPr>
          <p:cNvPr id="2056" name="Picture 17" descr="PP_WIUT_Attachmen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247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2133600"/>
            <a:ext cx="4572000" cy="1470025"/>
          </a:xfrm>
        </p:spPr>
        <p:txBody>
          <a:bodyPr/>
          <a:lstStyle/>
          <a:p>
            <a:r>
              <a:rPr lang="en-US" sz="4600">
                <a:solidFill>
                  <a:srgbClr val="FFFFFF"/>
                </a:solidFill>
              </a:rPr>
              <a:t>Lecture 16</a:t>
            </a:r>
            <a:endParaRPr lang="en-US" sz="4600" dirty="0">
              <a:solidFill>
                <a:srgbClr val="FFFFFF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/>
          <a:p>
            <a:r>
              <a:rPr lang="en-US" sz="3400"/>
              <a:t>Arrays, Array Lists, Generics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ArrayList class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ArrayList object has a Capacity property that stores its size.</a:t>
            </a:r>
          </a:p>
          <a:p>
            <a:r>
              <a:rPr lang="en-US"/>
              <a:t>However the capacity is increased dynamically with when the number of elements is growing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Members of the ArrayList Class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534400" cy="404018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/>
              <a:t>Add(): </a:t>
            </a:r>
            <a:r>
              <a:rPr lang="en-US"/>
              <a:t>Adds an element to the ArrayList.</a:t>
            </a:r>
          </a:p>
          <a:p>
            <a:pPr>
              <a:buClr>
                <a:schemeClr val="tx1"/>
              </a:buClr>
            </a:pPr>
            <a:r>
              <a:rPr lang="en-US" b="1"/>
              <a:t>AddRange(): </a:t>
            </a:r>
            <a:r>
              <a:rPr lang="en-US"/>
              <a:t>Adds set of element to the ArrayList.</a:t>
            </a:r>
          </a:p>
          <a:p>
            <a:pPr>
              <a:buClr>
                <a:schemeClr val="tx1"/>
              </a:buClr>
            </a:pPr>
            <a:r>
              <a:rPr lang="en-US" b="1"/>
              <a:t>Capacity: </a:t>
            </a:r>
            <a:r>
              <a:rPr lang="en-US"/>
              <a:t>Stores the number of elements the ArrayList can hold.</a:t>
            </a:r>
          </a:p>
          <a:p>
            <a:pPr>
              <a:buClr>
                <a:schemeClr val="tx1"/>
              </a:buClr>
            </a:pPr>
            <a:r>
              <a:rPr lang="en-US" b="1"/>
              <a:t>Clear(): </a:t>
            </a:r>
            <a:r>
              <a:rPr lang="en-US"/>
              <a:t>Removes all elements from the ArrayList.</a:t>
            </a:r>
          </a:p>
          <a:p>
            <a:pPr>
              <a:buClr>
                <a:schemeClr val="tx1"/>
              </a:buClr>
            </a:pPr>
            <a:r>
              <a:rPr lang="en-US" b="1"/>
              <a:t>Contains(): </a:t>
            </a:r>
            <a:r>
              <a:rPr lang="en-US"/>
              <a:t>Determines whether a specified item is in the ArrayList.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/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Members of the ArrayList Class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1981200"/>
            <a:ext cx="8610600" cy="404018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/>
              <a:t>CopyTo(): </a:t>
            </a:r>
            <a:r>
              <a:rPr lang="en-US"/>
              <a:t>Copies the ArrayList or a segment of it to an array.</a:t>
            </a:r>
          </a:p>
          <a:p>
            <a:pPr>
              <a:buClr>
                <a:schemeClr val="tx1"/>
              </a:buClr>
            </a:pPr>
            <a:r>
              <a:rPr lang="en-US" b="1"/>
              <a:t>Count: </a:t>
            </a:r>
            <a:r>
              <a:rPr lang="en-US"/>
              <a:t>Returns the number of elements currently in the ArrayList.</a:t>
            </a:r>
          </a:p>
          <a:p>
            <a:pPr>
              <a:buClr>
                <a:schemeClr val="tx1"/>
              </a:buClr>
            </a:pPr>
            <a:r>
              <a:rPr lang="en-US" b="1"/>
              <a:t>GetRange(): </a:t>
            </a:r>
            <a:r>
              <a:rPr lang="en-US"/>
              <a:t>Returns a subset of the ArrayList as an ArrayList.</a:t>
            </a:r>
          </a:p>
          <a:p>
            <a:pPr>
              <a:buClr>
                <a:schemeClr val="tx1"/>
              </a:buClr>
            </a:pPr>
            <a:r>
              <a:rPr lang="en-US" b="1"/>
              <a:t>IndexOf(): </a:t>
            </a:r>
            <a:r>
              <a:rPr lang="en-US"/>
              <a:t>Returns the index of the first occurrence of the specified item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Members of the ArrayList Class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458200" cy="4040188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b="1"/>
              <a:t>Insert(): </a:t>
            </a:r>
            <a:r>
              <a:rPr lang="en-US"/>
              <a:t>Inserts an element into the ArrayList at a specified index.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b="1"/>
              <a:t>InsertRange(): </a:t>
            </a:r>
            <a:r>
              <a:rPr lang="en-US"/>
              <a:t>Inserts the elements of a collection into the ArrayList starting at the specified index.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b="1"/>
              <a:t>Item(): </a:t>
            </a:r>
            <a:r>
              <a:rPr lang="en-US"/>
              <a:t>Gets or sets an element at the specified index.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b="1"/>
              <a:t>Remove(): </a:t>
            </a:r>
            <a:r>
              <a:rPr lang="en-US"/>
              <a:t>Removes the first occurrence of the specified item.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b="1"/>
              <a:t>RemoveAt(): </a:t>
            </a:r>
            <a:r>
              <a:rPr lang="en-US"/>
              <a:t>Removes an element at the specified 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Members of the ArrayList Class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1981200"/>
            <a:ext cx="8534400" cy="404018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/>
              <a:t>Reverse(): </a:t>
            </a:r>
            <a:r>
              <a:rPr lang="en-US" dirty="0"/>
              <a:t>Reverses the order of the elements in the </a:t>
            </a:r>
            <a:r>
              <a:rPr lang="en-US" dirty="0" err="1"/>
              <a:t>ArrayList</a:t>
            </a:r>
            <a:r>
              <a:rPr lang="en-US" dirty="0"/>
              <a:t>.</a:t>
            </a:r>
          </a:p>
          <a:p>
            <a:pPr>
              <a:buClr>
                <a:schemeClr val="tx1"/>
              </a:buClr>
            </a:pPr>
            <a:r>
              <a:rPr lang="en-US" b="1" dirty="0"/>
              <a:t>Sort(): </a:t>
            </a:r>
            <a:r>
              <a:rPr lang="en-US" dirty="0"/>
              <a:t>Alphabetically sorts the elements in the </a:t>
            </a:r>
            <a:r>
              <a:rPr lang="en-US" dirty="0" err="1"/>
              <a:t>ArrayList</a:t>
            </a:r>
            <a:r>
              <a:rPr lang="en-US" dirty="0"/>
              <a:t>.</a:t>
            </a:r>
          </a:p>
          <a:p>
            <a:pPr>
              <a:buClr>
                <a:schemeClr val="tx1"/>
              </a:buClr>
            </a:pPr>
            <a:r>
              <a:rPr lang="en-US" b="1" dirty="0" err="1"/>
              <a:t>ToArray</a:t>
            </a:r>
            <a:r>
              <a:rPr lang="en-US" b="1" dirty="0"/>
              <a:t>(): </a:t>
            </a:r>
            <a:r>
              <a:rPr lang="en-US" dirty="0"/>
              <a:t>Copies the elements of the </a:t>
            </a:r>
            <a:r>
              <a:rPr lang="en-US" dirty="0" err="1"/>
              <a:t>ArrayList</a:t>
            </a:r>
            <a:r>
              <a:rPr lang="en-US" dirty="0"/>
              <a:t> to an array.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grades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an element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grades.Add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(100);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grades.Add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(84);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ArrayList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/>
              <a:t>Insert element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grades.Insert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(1, 99);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grades.Insert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(3, 80);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Note: indexes are 0-based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/>
              <a:t>Remove element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grades.RemoveAt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 vs. ArrayLists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Arrays are faster when working with Large numbers</a:t>
            </a:r>
          </a:p>
          <a:p>
            <a:r>
              <a:rPr lang="en-US"/>
              <a:t>ArrayLists work faster when new elements are inserted (comparing to ReDim)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System.Collections.Generic</a:t>
            </a: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1676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/>
              <a:t>	The problem with ArrayList is that it stores all elements as Objects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/>
              <a:t>	That allows unpredictable behavior: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/>
              <a:t>	</a:t>
            </a:r>
          </a:p>
        </p:txBody>
      </p:sp>
      <p:sp>
        <p:nvSpPr>
          <p:cNvPr id="21508" name="Rectangle 8"/>
          <p:cNvSpPr>
            <a:spLocks noChangeArrowheads="1"/>
          </p:cNvSpPr>
          <p:nvPr/>
        </p:nvSpPr>
        <p:spPr bwMode="auto">
          <a:xfrm>
            <a:off x="685800" y="3235968"/>
            <a:ext cx="8077200" cy="1698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students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students.Add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"Anna"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students.Add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"Mike"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aStudent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(Student)students[1];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Outcomes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8200" cy="4040188"/>
          </a:xfrm>
        </p:spPr>
        <p:txBody>
          <a:bodyPr/>
          <a:lstStyle/>
          <a:p>
            <a:r>
              <a:rPr lang="en-US" dirty="0"/>
              <a:t>Understand arrays and array lists</a:t>
            </a:r>
          </a:p>
          <a:p>
            <a:r>
              <a:rPr lang="en-US" dirty="0"/>
              <a:t>To be able to implement arrays and Array lists in C#.NET</a:t>
            </a:r>
          </a:p>
          <a:p>
            <a:r>
              <a:rPr lang="en-US" dirty="0"/>
              <a:t>To understand </a:t>
            </a:r>
            <a:r>
              <a:rPr lang="en-US" noProof="1"/>
              <a:t>System.Collections.Generic</a:t>
            </a:r>
            <a:r>
              <a:rPr lang="en-US" dirty="0"/>
              <a:t> namespace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System.Collections.Generic</a:t>
            </a: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dirty="0"/>
              <a:t>	Since </a:t>
            </a:r>
            <a:r>
              <a:rPr lang="en-US" dirty="0" err="1"/>
              <a:t>.Net</a:t>
            </a:r>
            <a:r>
              <a:rPr lang="en-US" dirty="0"/>
              <a:t> 2.0 </a:t>
            </a:r>
            <a:r>
              <a:rPr lang="en-US" noProof="1"/>
              <a:t>System.Collections.Generic</a:t>
            </a:r>
            <a:r>
              <a:rPr lang="en-US" dirty="0"/>
              <a:t> namespace allows creation of typed </a:t>
            </a:r>
            <a:r>
              <a:rPr lang="en-US" dirty="0" err="1"/>
              <a:t>ArrayLists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students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sz="11700"/>
              <a:t>	The End</a:t>
            </a:r>
            <a:endParaRPr lang="ru-RU" sz="1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Structures</a:t>
            </a: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5000"/>
              <a:t>A </a:t>
            </a:r>
            <a:r>
              <a:rPr lang="ru-RU" sz="5000" b="1"/>
              <a:t>data structure</a:t>
            </a:r>
            <a:r>
              <a:rPr lang="ru-RU" sz="5000"/>
              <a:t> in computer science is a way of storing data in a computer so that it can be used efficiently.</a:t>
            </a:r>
            <a:r>
              <a:rPr lang="ru-RU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 and Array Lists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set of sequentially indexed elements having the same type of data. Each element of an array has a unique identifying index number. Changes made to one element of an array do not affect the other elements.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 and Array Lists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ArrayList</a:t>
            </a:r>
            <a:r>
              <a:rPr lang="en-US" dirty="0"/>
              <a:t> is an array that grows dynamically as more space is needed.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Declaration: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grades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[4];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numbers = { 1, 2, 3, 4, 5 };</a:t>
            </a:r>
          </a:p>
          <a:p>
            <a:pPr marL="0" indent="0">
              <a:buNone/>
            </a:pP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names =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[] {</a:t>
            </a:r>
            <a:r>
              <a:rPr lang="nn-NO" dirty="0">
                <a:solidFill>
                  <a:srgbClr val="A31515"/>
                </a:solidFill>
                <a:latin typeface="Consolas" panose="020B0609020204030204" pitchFamily="49" charset="0"/>
              </a:rPr>
              <a:t>"Anna"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n-NO" dirty="0">
                <a:solidFill>
                  <a:srgbClr val="A31515"/>
                </a:solidFill>
                <a:latin typeface="Consolas" panose="020B0609020204030204" pitchFamily="49" charset="0"/>
              </a:rPr>
              <a:t>"Eva"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Setting Array Elements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names[2]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"Raymond"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>
              <a:buClr>
                <a:schemeClr val="tx1"/>
              </a:buClr>
              <a:buNone/>
            </a:pPr>
            <a:r>
              <a:rPr lang="en-US" dirty="0"/>
              <a:t>Note: names[2] refers to 3</a:t>
            </a:r>
            <a:r>
              <a:rPr lang="en-US" baseline="30000" dirty="0"/>
              <a:t>rd</a:t>
            </a:r>
            <a:r>
              <a:rPr lang="en-US" dirty="0"/>
              <a:t> element – indexes are 0-based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Accessing Array Elements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8200" cy="404018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names[2];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monthSales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sales.GetValue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(19);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methods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/>
              <a:t>Length: </a:t>
            </a:r>
            <a:r>
              <a:rPr lang="en-US"/>
              <a:t>Returns the total number of elements in all dimensions of an array.</a:t>
            </a:r>
          </a:p>
          <a:p>
            <a:pPr>
              <a:lnSpc>
                <a:spcPct val="90000"/>
              </a:lnSpc>
            </a:pPr>
            <a:r>
              <a:rPr lang="en-US" b="1"/>
              <a:t>Rank: </a:t>
            </a:r>
            <a:r>
              <a:rPr lang="en-US"/>
              <a:t>Returns the number of dimensions of an array.</a:t>
            </a:r>
          </a:p>
          <a:p>
            <a:pPr>
              <a:lnSpc>
                <a:spcPct val="90000"/>
              </a:lnSpc>
            </a:pPr>
            <a:r>
              <a:rPr lang="en-US" b="1"/>
              <a:t>GetLength: </a:t>
            </a:r>
            <a:r>
              <a:rPr lang="en-US"/>
              <a:t>Returns the number of elements in specified dimension of an array.</a:t>
            </a:r>
          </a:p>
          <a:p>
            <a:pPr>
              <a:lnSpc>
                <a:spcPct val="90000"/>
              </a:lnSpc>
            </a:pPr>
            <a:r>
              <a:rPr lang="en-US" b="1"/>
              <a:t>GetType: </a:t>
            </a:r>
            <a:r>
              <a:rPr lang="en-US"/>
              <a:t>Returns the Type of the current array instance.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lecture1</Template>
  <TotalTime>3094</TotalTime>
  <Words>702</Words>
  <Application>Microsoft Office PowerPoint</Application>
  <PresentationFormat>On-screen Show (4:3)</PresentationFormat>
  <Paragraphs>104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Black</vt:lpstr>
      <vt:lpstr>Calibri</vt:lpstr>
      <vt:lpstr>Consolas</vt:lpstr>
      <vt:lpstr>Courier New</vt:lpstr>
      <vt:lpstr>Times New Roman</vt:lpstr>
      <vt:lpstr>Wingdings</vt:lpstr>
      <vt:lpstr>1_Pixel</vt:lpstr>
      <vt:lpstr>Pixel</vt:lpstr>
      <vt:lpstr>Lecture 16</vt:lpstr>
      <vt:lpstr>Outcomes</vt:lpstr>
      <vt:lpstr>Data Structures</vt:lpstr>
      <vt:lpstr>Arrays and Array Lists</vt:lpstr>
      <vt:lpstr>Arrays and Array Lists</vt:lpstr>
      <vt:lpstr>Arrays</vt:lpstr>
      <vt:lpstr>Setting Array Elements</vt:lpstr>
      <vt:lpstr>Accessing Array Elements</vt:lpstr>
      <vt:lpstr>Array methods</vt:lpstr>
      <vt:lpstr>ArrayList class</vt:lpstr>
      <vt:lpstr>Members of the ArrayList Class</vt:lpstr>
      <vt:lpstr>Members of the ArrayList Class</vt:lpstr>
      <vt:lpstr>Members of the ArrayList Class</vt:lpstr>
      <vt:lpstr>Members of the ArrayList Class</vt:lpstr>
      <vt:lpstr>Declaration</vt:lpstr>
      <vt:lpstr>Adding an element</vt:lpstr>
      <vt:lpstr>ArrayList</vt:lpstr>
      <vt:lpstr>Arrays vs. ArrayLists</vt:lpstr>
      <vt:lpstr>System.Collections.Generic</vt:lpstr>
      <vt:lpstr>System.Collections.Generic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Basil</dc:creator>
  <cp:lastModifiedBy>Vasiliy Kuznetsov</cp:lastModifiedBy>
  <cp:revision>25</cp:revision>
  <cp:lastPrinted>1601-01-01T00:00:00Z</cp:lastPrinted>
  <dcterms:created xsi:type="dcterms:W3CDTF">1601-01-01T00:00:00Z</dcterms:created>
  <dcterms:modified xsi:type="dcterms:W3CDTF">2022-02-04T12:31:10Z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