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91" r:id="rId12"/>
    <p:sldId id="292" r:id="rId13"/>
    <p:sldId id="289" r:id="rId14"/>
    <p:sldId id="290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A7C"/>
    <a:srgbClr val="EC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9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DEE-5312-4C23-BF9D-CEE6AA43FDA7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E4F-C868-4D44-AC30-8AEA639D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6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2733B-51EE-F674-C628-1F90FFB25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671545"/>
            <a:ext cx="10515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" dirty="0"/>
              <a:t>PRESENTATION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151220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7DD49-C310-E4D0-AD52-96E34968C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60" y="867420"/>
            <a:ext cx="2402881" cy="1392830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75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1" y="700391"/>
            <a:ext cx="1634857" cy="400373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462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5376-C484-7E39-4F18-93A9C81E2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186"/>
            <a:ext cx="12192000" cy="2315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879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4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99" y="474531"/>
            <a:ext cx="85615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4899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42D3C5AD-203C-06E8-B308-7570F0188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id="{93774569-09A6-3D2C-E96E-EB2A88802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0326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2B6BEED-76B3-42F1-1655-75B4633AFEF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062452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7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682560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4162235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3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0682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4287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319003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3798678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2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474531"/>
            <a:ext cx="857817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80644-DFCA-A39E-6662-615C37F73B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r="3233"/>
          <a:stretch/>
        </p:blipFill>
        <p:spPr>
          <a:xfrm>
            <a:off x="6806594" y="0"/>
            <a:ext cx="5385406" cy="5844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9CA98-FE23-6C0C-C5CC-498BF2747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8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2" y="2056024"/>
            <a:ext cx="512998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85751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2056020"/>
            <a:ext cx="5129981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72531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587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86C3C5BA-7D7F-4C3F-2640-8F638B4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200A8-E1A7-4435-83E2-162A61D52FA6}" type="datetime1">
              <a:rPr lang="ru-RU" smtClean="0"/>
              <a:t>12.09.2024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FF6D44D-D6D0-493E-4D28-4910FD03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BCEA065-B04F-95C1-710E-80D4D07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5" r:id="rId4"/>
    <p:sldLayoutId id="2147483663" r:id="rId5"/>
    <p:sldLayoutId id="2147483650" r:id="rId6"/>
    <p:sldLayoutId id="2147483666" r:id="rId7"/>
    <p:sldLayoutId id="2147483671" r:id="rId8"/>
    <p:sldLayoutId id="2147483662" r:id="rId9"/>
    <p:sldLayoutId id="2147483670" r:id="rId10"/>
    <p:sldLayoutId id="2147483669" r:id="rId11"/>
    <p:sldLayoutId id="2147483668" r:id="rId12"/>
    <p:sldLayoutId id="2147483667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DC59-877C-90A9-C652-0BE567D7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671545"/>
            <a:ext cx="10972799" cy="2387600"/>
          </a:xfrm>
        </p:spPr>
        <p:txBody>
          <a:bodyPr/>
          <a:lstStyle/>
          <a:p>
            <a:r>
              <a:rPr lang="en" dirty="0"/>
              <a:t>Fundamentals of Programming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6D810-431C-E147-2D52-2B768F30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r>
              <a:rPr lang="en-US" altLang="en-US" sz="2400" dirty="0"/>
              <a:t>Data Types, Arithmetic Operations</a:t>
            </a:r>
            <a:endParaRPr lang="ru-RU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159766" cy="857400"/>
          </a:xfrm>
        </p:spPr>
        <p:txBody>
          <a:bodyPr/>
          <a:lstStyle/>
          <a:p>
            <a:r>
              <a:rPr lang="en-US" altLang="en-US" sz="4400" dirty="0"/>
              <a:t>Variable types (integer types)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11" name="Google Shape;651;p46">
            <a:extLst>
              <a:ext uri="{FF2B5EF4-FFF2-40B4-BE49-F238E27FC236}">
                <a16:creationId xmlns:a16="http://schemas.microsoft.com/office/drawing/2014/main" id="{2313DF9B-5D87-4F05-8DA9-EC344CFCD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727122"/>
              </p:ext>
            </p:extLst>
          </p:nvPr>
        </p:nvGraphicFramePr>
        <p:xfrm>
          <a:off x="3246226" y="2150923"/>
          <a:ext cx="6451446" cy="29371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7305">
                  <a:extLst>
                    <a:ext uri="{9D8B030D-6E8A-4147-A177-3AD203B41FA5}">
                      <a16:colId xmlns:a16="http://schemas.microsoft.com/office/drawing/2014/main" val="2731091544"/>
                    </a:ext>
                  </a:extLst>
                </a:gridCol>
              </a:tblGrid>
              <a:tr h="40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C# name </a:t>
                      </a:r>
                    </a:p>
                  </a:txBody>
                  <a:tcPr marL="127457" marR="127457" marT="127457" marB="127457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Description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7457" marR="127457" marT="127457" marB="12745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Range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7457" marR="127457" marT="127457" marB="12745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byte</a:t>
                      </a:r>
                    </a:p>
                  </a:txBody>
                  <a:tcPr marT="182880" marB="182880" horzOverflow="overflow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8-bit unsigned number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0 to 255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short</a:t>
                      </a:r>
                    </a:p>
                  </a:txBody>
                  <a:tcPr marT="182880" marB="182880" horzOverflow="overflow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16-bit signed number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-32768 to 32767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int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Lato"/>
                        <a:cs typeface="Lato"/>
                      </a:endParaRPr>
                    </a:p>
                  </a:txBody>
                  <a:tcPr marT="182880" marB="182880" horzOverflow="overflow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32-bit signed number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-2^31 to 2^31-1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long</a:t>
                      </a:r>
                    </a:p>
                  </a:txBody>
                  <a:tcPr marT="182880" marB="182880" horzOverflow="overflow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64-bit signed number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-2^63 to 2^63-1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2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159766" cy="857400"/>
          </a:xfrm>
        </p:spPr>
        <p:txBody>
          <a:bodyPr/>
          <a:lstStyle/>
          <a:p>
            <a:r>
              <a:rPr lang="en-US" altLang="en-US" sz="4400" dirty="0"/>
              <a:t>Variable types (decimal types)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11" name="Google Shape;651;p46">
            <a:extLst>
              <a:ext uri="{FF2B5EF4-FFF2-40B4-BE49-F238E27FC236}">
                <a16:creationId xmlns:a16="http://schemas.microsoft.com/office/drawing/2014/main" id="{2313DF9B-5D87-4F05-8DA9-EC344CFCD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168482"/>
              </p:ext>
            </p:extLst>
          </p:nvPr>
        </p:nvGraphicFramePr>
        <p:xfrm>
          <a:off x="1238775" y="2142534"/>
          <a:ext cx="9714450" cy="2418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639">
                  <a:extLst>
                    <a:ext uri="{9D8B030D-6E8A-4147-A177-3AD203B41FA5}">
                      <a16:colId xmlns:a16="http://schemas.microsoft.com/office/drawing/2014/main" val="2213028029"/>
                    </a:ext>
                  </a:extLst>
                </a:gridCol>
                <a:gridCol w="3389150">
                  <a:extLst>
                    <a:ext uri="{9D8B030D-6E8A-4147-A177-3AD203B41FA5}">
                      <a16:colId xmlns:a16="http://schemas.microsoft.com/office/drawing/2014/main" val="2731091544"/>
                    </a:ext>
                  </a:extLst>
                </a:gridCol>
              </a:tblGrid>
              <a:tr h="40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C# name </a:t>
                      </a:r>
                    </a:p>
                  </a:txBody>
                  <a:tcPr marL="127457" marR="127457" marT="127457" marB="127457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Description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7457" marR="127457" marT="127457" marB="12745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Precision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7457" marR="127457" marT="127457" marB="12745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Range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7457" marR="127457" marT="127457" marB="12745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float</a:t>
                      </a:r>
                    </a:p>
                  </a:txBody>
                  <a:tcPr marT="182880" marB="182880" anchor="ctr" horzOverflow="overflow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32-bit floating point number</a:t>
                      </a:r>
                    </a:p>
                  </a:txBody>
                  <a:tcPr marT="182880" marB="1828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~6-9 digits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±1.5 x 10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−45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±3.4 x 10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Lato"/>
                        <a:cs typeface="Lato"/>
                      </a:endParaRP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double</a:t>
                      </a:r>
                    </a:p>
                  </a:txBody>
                  <a:tcPr marT="182880" marB="182880" anchor="ctr" horzOverflow="overflow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64-bit floating point number</a:t>
                      </a:r>
                    </a:p>
                  </a:txBody>
                  <a:tcPr marT="182880" marB="1828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~15-17 digits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±5.0 × 10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−324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±1.7 × 10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Lato"/>
                        <a:cs typeface="Lato"/>
                      </a:endParaRP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decimal</a:t>
                      </a:r>
                    </a:p>
                  </a:txBody>
                  <a:tcPr marT="182880" marB="182880" anchor="ctr" horzOverflow="overflow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128-bit fixed point number</a:t>
                      </a:r>
                    </a:p>
                  </a:txBody>
                  <a:tcPr marT="182880" marB="1828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Lato"/>
                          <a:cs typeface="Lato"/>
                        </a:rPr>
                        <a:t>28-29 digits</a:t>
                      </a: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±1.0 x 10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±7.9228 x 10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Lato"/>
                        <a:cs typeface="Lato"/>
                      </a:endParaRPr>
                    </a:p>
                  </a:txBody>
                  <a:tcPr marT="182880" marB="18288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Variable types (other)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b="1" dirty="0"/>
              <a:t>char </a:t>
            </a:r>
            <a:r>
              <a:rPr lang="en-US" altLang="en-US" sz="3200" dirty="0"/>
              <a:t>– one letter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b="1" dirty="0"/>
              <a:t>string</a:t>
            </a:r>
            <a:r>
              <a:rPr lang="en-US" altLang="en-US" sz="3200" dirty="0"/>
              <a:t> – text of any length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b="1" dirty="0" err="1"/>
              <a:t>DateTime</a:t>
            </a:r>
            <a:r>
              <a:rPr lang="en-US" altLang="en-US" sz="3200" dirty="0"/>
              <a:t> – date and time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b="1" dirty="0"/>
              <a:t>bool</a:t>
            </a:r>
            <a:r>
              <a:rPr lang="en-US" altLang="en-US" sz="3200" dirty="0"/>
              <a:t> – true or false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406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Literals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You can give a </a:t>
            </a:r>
            <a:r>
              <a:rPr lang="en-US" altLang="en-US" sz="3200" dirty="0">
                <a:solidFill>
                  <a:prstClr val="black"/>
                </a:solidFill>
                <a:latin typeface="Arial" panose="020B0604020202020204"/>
              </a:rPr>
              <a:t>hint which data type to use for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83FA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var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 = 5;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 =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5L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//L or l =&gt; long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 =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1_000_000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//int, same as 1000000</a:t>
            </a:r>
            <a:endParaRPr kumimoji="0" lang="ru-RU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79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Literals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More literals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5.0;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//double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 =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5d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//D or d =&gt;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d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 =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5f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//F or f =&gt; float</a:t>
            </a:r>
            <a:endParaRPr kumimoji="0" lang="ru-RU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 = 5m;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//M or m =&gt; decimal</a:t>
            </a:r>
            <a:endParaRPr kumimoji="0" lang="ru-RU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58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Conversion between types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dirty="0"/>
              <a:t>Generally compiler should not let you to assign one data type to another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dirty="0"/>
              <a:t>However in practice it uses </a:t>
            </a:r>
            <a:r>
              <a:rPr lang="en-US" altLang="en-US" sz="3200" b="1" i="1" dirty="0"/>
              <a:t>implicit </a:t>
            </a:r>
            <a:r>
              <a:rPr lang="en-US" altLang="en-US" sz="3200" dirty="0"/>
              <a:t>conversion for the types it knows how to convert e.g. Integer to Long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dirty="0"/>
              <a:t>However when compiler cannot guess how to convert one type to another, </a:t>
            </a:r>
            <a:r>
              <a:rPr lang="en-US" altLang="en-US" sz="3200" b="1" i="1" dirty="0"/>
              <a:t>explicit</a:t>
            </a:r>
            <a:r>
              <a:rPr lang="en-US" altLang="en-US" sz="3200" dirty="0"/>
              <a:t> conversion operator is used</a:t>
            </a:r>
          </a:p>
        </p:txBody>
      </p:sp>
    </p:spTree>
    <p:extLst>
      <p:ext uri="{BB962C8B-B14F-4D97-AF65-F5344CB8AC3E}">
        <p14:creationId xmlns:p14="http://schemas.microsoft.com/office/powerpoint/2010/main" val="10576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Conversion between types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E887B-B12A-4482-83D8-8B69662FF3FB}"/>
              </a:ext>
            </a:extLst>
          </p:cNvPr>
          <p:cNvSpPr txBox="1"/>
          <p:nvPr/>
        </p:nvSpPr>
        <p:spPr>
          <a:xfrm>
            <a:off x="770919" y="2011620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a = 5;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b = a;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//compile-time error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 = (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)a; </a:t>
            </a: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//works fine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4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Conversion between types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300" dirty="0"/>
              <a:t>Convert class:</a:t>
            </a:r>
          </a:p>
          <a:p>
            <a:pPr lvl="1">
              <a:lnSpc>
                <a:spcPct val="100000"/>
              </a:lnSpc>
            </a:pPr>
            <a:r>
              <a:rPr lang="en-US" altLang="en-US" sz="3300" dirty="0" err="1"/>
              <a:t>Convert.ToBoolean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en-US" sz="3300" dirty="0" err="1"/>
              <a:t>Convert.ToDateTime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en-US" sz="3300" dirty="0" err="1"/>
              <a:t>Convert.ToDecimal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en-US" sz="3300" dirty="0" err="1"/>
              <a:t>Convert.ToDouble</a:t>
            </a:r>
            <a:r>
              <a:rPr lang="en-US" altLang="en-US" sz="3300" dirty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en-US" sz="3300" dirty="0"/>
              <a:t>Convert.ToInt32() – int</a:t>
            </a:r>
          </a:p>
          <a:p>
            <a:pPr lvl="1">
              <a:lnSpc>
                <a:spcPct val="100000"/>
              </a:lnSpc>
            </a:pPr>
            <a:r>
              <a:rPr lang="en-US" altLang="en-US" sz="3300" dirty="0"/>
              <a:t>Convert.ToInt64() – long</a:t>
            </a:r>
          </a:p>
        </p:txBody>
      </p:sp>
    </p:spTree>
    <p:extLst>
      <p:ext uri="{BB962C8B-B14F-4D97-AF65-F5344CB8AC3E}">
        <p14:creationId xmlns:p14="http://schemas.microsoft.com/office/powerpoint/2010/main" val="17670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Assignment operation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dirty="0"/>
              <a:t>Operator </a:t>
            </a:r>
            <a:r>
              <a:rPr lang="en-US" altLang="en-US" sz="3200" b="1" dirty="0"/>
              <a:t>‘=‘</a:t>
            </a:r>
            <a:r>
              <a:rPr lang="en-US" altLang="en-US" sz="3200" dirty="0"/>
              <a:t> represents the assignment operation which means: to assign the value of the expression on the right hand side of the ‘=‘ sign to the variable on the left hand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D28AD-8053-41CA-A8EF-70541E199F9A}"/>
              </a:ext>
            </a:extLst>
          </p:cNvPr>
          <p:cNvSpPr txBox="1"/>
          <p:nvPr/>
        </p:nvSpPr>
        <p:spPr>
          <a:xfrm>
            <a:off x="1160894" y="3525276"/>
            <a:ext cx="520162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 = 5;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 = 2.6;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weLikeFunPro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en-US" sz="4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DAAA07-4EDC-4851-B1A9-A33DDF695E2F}"/>
              </a:ext>
            </a:extLst>
          </p:cNvPr>
          <p:cNvGrpSpPr/>
          <p:nvPr/>
        </p:nvGrpSpPr>
        <p:grpSpPr>
          <a:xfrm>
            <a:off x="6450785" y="3525276"/>
            <a:ext cx="2685858" cy="2365095"/>
            <a:chOff x="4714875" y="3789363"/>
            <a:chExt cx="2881313" cy="259238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7E724E9-8F42-44EC-BFB7-3DEC7C65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3789363"/>
              <a:ext cx="1368425" cy="2592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8CE2FB1-58CF-4D08-AACB-5935EDE9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4435475"/>
              <a:ext cx="1368425" cy="3603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5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A09EE718-8E22-4C23-BACF-E67131B90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8131" y="463126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D588ED00-0C2F-4A40-82A4-C970CFDB6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875" y="4432301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n</a:t>
              </a:r>
              <a:endParaRPr lang="ru-RU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055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Arithmetic operations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3200" dirty="0"/>
              <a:t>C# supports all simple arithmetic operations: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06F859-DA1F-4E5A-BB02-6C822B685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7358"/>
              </p:ext>
            </p:extLst>
          </p:nvPr>
        </p:nvGraphicFramePr>
        <p:xfrm>
          <a:off x="684590" y="2521626"/>
          <a:ext cx="10822819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+ </a:t>
                      </a:r>
                      <a:r>
                        <a:rPr lang="en-US" sz="2800" b="0" dirty="0"/>
                        <a:t>,</a:t>
                      </a:r>
                      <a:r>
                        <a:rPr lang="en-US" sz="2800" b="1" dirty="0"/>
                        <a:t> </a:t>
                      </a:r>
                      <a:r>
                        <a:rPr lang="en-US" altLang="en-US" sz="2800" dirty="0"/>
                        <a:t>–</a:t>
                      </a:r>
                      <a:r>
                        <a:rPr lang="en-US" sz="2800" b="1" baseline="0" dirty="0"/>
                        <a:t> </a:t>
                      </a:r>
                      <a:r>
                        <a:rPr lang="en-US" sz="2800" b="0" baseline="0" dirty="0"/>
                        <a:t>,</a:t>
                      </a:r>
                      <a:r>
                        <a:rPr lang="en-US" sz="2800" b="1" baseline="0" dirty="0"/>
                        <a:t> * </a:t>
                      </a:r>
                      <a:r>
                        <a:rPr lang="en-US" sz="2800" b="0" baseline="0" dirty="0"/>
                        <a:t>,</a:t>
                      </a:r>
                      <a:r>
                        <a:rPr lang="en-US" sz="2800" b="1" baseline="0" dirty="0"/>
                        <a:t> /</a:t>
                      </a:r>
                      <a:endParaRPr lang="en-US" sz="2800" b="1" dirty="0"/>
                    </a:p>
                  </a:txBody>
                  <a:tcPr marR="457200" marT="182880" marB="18288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Basic operations</a:t>
                      </a:r>
                    </a:p>
                  </a:txBody>
                  <a:tcPr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%</a:t>
                      </a:r>
                    </a:p>
                  </a:txBody>
                  <a:tcPr marR="457200" marT="182880" marB="18288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Remainder of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division</a:t>
                      </a:r>
                    </a:p>
                  </a:txBody>
                  <a:tcPr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+</a:t>
                      </a:r>
                    </a:p>
                  </a:txBody>
                  <a:tcPr marR="457200" marT="182880" marB="18288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String concatenation</a:t>
                      </a:r>
                    </a:p>
                  </a:txBody>
                  <a:tcPr marR="182880" marT="182880" marB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9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r>
              <a:rPr lang="en-US" sz="3200" dirty="0"/>
              <a:t>Variables </a:t>
            </a:r>
          </a:p>
          <a:p>
            <a:r>
              <a:rPr lang="en-US" sz="3200" dirty="0"/>
              <a:t>Data types</a:t>
            </a:r>
          </a:p>
          <a:p>
            <a:r>
              <a:rPr lang="en-US" sz="3200" dirty="0"/>
              <a:t>Operators</a:t>
            </a:r>
          </a:p>
          <a:p>
            <a:r>
              <a:rPr lang="en-US" sz="3200" dirty="0"/>
              <a:t>Methods</a:t>
            </a:r>
          </a:p>
          <a:p>
            <a:r>
              <a:rPr lang="en-US" sz="3200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66381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sz="4400" dirty="0"/>
              <a:t>Arithmetic operations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DB6CA-CB42-4BED-B0F4-208D0E141998}"/>
              </a:ext>
            </a:extLst>
          </p:cNvPr>
          <p:cNvSpPr txBox="1"/>
          <p:nvPr/>
        </p:nvSpPr>
        <p:spPr>
          <a:xfrm>
            <a:off x="770919" y="1684919"/>
            <a:ext cx="10650162" cy="2985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914400"/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>
              <a:spcAft>
                <a:spcPts val="1200"/>
              </a:spcAft>
            </a:pPr>
            <a:r>
              <a:rPr lang="en-US" alt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n * 3 + 2</a:t>
            </a:r>
          </a:p>
          <a:p>
            <a:pPr marL="914400">
              <a:spcAft>
                <a:spcPts val="1200"/>
              </a:spcAft>
            </a:pPr>
            <a:r>
              <a:rPr lang="en-US" alt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N / M</a:t>
            </a:r>
          </a:p>
          <a:p>
            <a:pPr marL="914400">
              <a:spcAft>
                <a:spcPts val="1200"/>
              </a:spcAft>
            </a:pPr>
            <a:r>
              <a:rPr lang="en-US" alt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5 % 3</a:t>
            </a:r>
          </a:p>
          <a:p>
            <a:pPr marL="914400">
              <a:spcAft>
                <a:spcPts val="1200"/>
              </a:spcAft>
            </a:pPr>
            <a:endParaRPr lang="en-US" altLang="en-US" sz="16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9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Operator Precedence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Highest</a:t>
            </a:r>
          </a:p>
          <a:p>
            <a:pPr lvl="4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en-US" sz="3200" b="1" dirty="0"/>
              <a:t>* /</a:t>
            </a:r>
          </a:p>
          <a:p>
            <a:pPr lvl="4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en-US" sz="3200" b="1" dirty="0"/>
              <a:t>%</a:t>
            </a:r>
          </a:p>
          <a:p>
            <a:pPr lvl="4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altLang="en-US" sz="3200" b="1" dirty="0"/>
              <a:t>+   -</a:t>
            </a:r>
          </a:p>
          <a:p>
            <a:pPr>
              <a:lnSpc>
                <a:spcPct val="100000"/>
              </a:lnSpc>
            </a:pPr>
            <a:r>
              <a:rPr lang="en-US" altLang="en-US" sz="3200" dirty="0"/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133924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Constants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dirty="0"/>
              <a:t>Constants are fields whose values  cannot be changed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3200" dirty="0"/>
              <a:t>Declaring the constants:</a:t>
            </a:r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None/>
            </a:pPr>
            <a:endParaRPr lang="ru-RU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2482B-F073-41D5-A55C-9031549AD66B}"/>
              </a:ext>
            </a:extLst>
          </p:cNvPr>
          <p:cNvSpPr txBox="1"/>
          <p:nvPr/>
        </p:nvSpPr>
        <p:spPr>
          <a:xfrm>
            <a:off x="770919" y="3489417"/>
            <a:ext cx="1065016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5663"/>
            <a:endParaRPr lang="en-US" alt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PI = 3.14;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PASSWORD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"magic"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349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Comments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600" dirty="0"/>
              <a:t>Comments are very useful tool that help the developers to put hints on the code blocks for future use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600" dirty="0"/>
              <a:t>Use </a:t>
            </a:r>
            <a:r>
              <a:rPr lang="en-US" altLang="en-US" sz="2600" i="1" dirty="0"/>
              <a:t>two slashes</a:t>
            </a:r>
            <a:r>
              <a:rPr lang="en-US" altLang="en-US" sz="2600" dirty="0"/>
              <a:t> to point the comment string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en-US" sz="26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en-US" sz="26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sz="2600" dirty="0"/>
              <a:t>Always use comments in your programs. This will make your life easier</a:t>
            </a:r>
            <a:endParaRPr lang="ru-RU" alt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410B3-2801-49DB-ACA3-E6E5EE8AE2B1}"/>
              </a:ext>
            </a:extLst>
          </p:cNvPr>
          <p:cNvSpPr txBox="1"/>
          <p:nvPr/>
        </p:nvSpPr>
        <p:spPr>
          <a:xfrm>
            <a:off x="838201" y="3602674"/>
            <a:ext cx="10650162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5663"/>
            <a:endParaRPr lang="en-US" alt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5663"/>
            <a:r>
              <a:rPr lang="en-US" alt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a comment line</a:t>
            </a:r>
          </a:p>
          <a:p>
            <a:pPr marL="855663"/>
            <a:endParaRPr lang="en-US" altLang="en-US" sz="1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3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Methods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dirty="0"/>
              <a:t>method</a:t>
            </a:r>
            <a:r>
              <a:rPr lang="en-US" altLang="en-US" sz="2800" dirty="0"/>
              <a:t> is a block of code</a:t>
            </a:r>
          </a:p>
          <a:p>
            <a:r>
              <a:rPr lang="en-US" altLang="en-US" sz="2800" dirty="0"/>
              <a:t>A method has a </a:t>
            </a:r>
            <a:r>
              <a:rPr lang="en-US" altLang="en-US" sz="2800" b="1" dirty="0"/>
              <a:t>header</a:t>
            </a:r>
            <a:r>
              <a:rPr lang="en-US" altLang="en-US" sz="2800" dirty="0"/>
              <a:t> and a </a:t>
            </a:r>
            <a:r>
              <a:rPr lang="en-US" altLang="en-US" sz="2800" b="1" dirty="0"/>
              <a:t>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87A55-B3A8-4847-9A79-563CE02D6178}"/>
              </a:ext>
            </a:extLst>
          </p:cNvPr>
          <p:cNvSpPr txBox="1"/>
          <p:nvPr/>
        </p:nvSpPr>
        <p:spPr>
          <a:xfrm>
            <a:off x="838201" y="3048261"/>
            <a:ext cx="10650162" cy="2634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alt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btn_Click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n = 5 + 1;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 = n - 0.1;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0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Methods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Methods are used to </a:t>
            </a:r>
            <a:r>
              <a:rPr lang="en-US" altLang="en-US" sz="3200" b="1" dirty="0"/>
              <a:t>break up</a:t>
            </a:r>
            <a:r>
              <a:rPr lang="en-US" altLang="en-US" sz="3200" dirty="0"/>
              <a:t> </a:t>
            </a:r>
            <a:r>
              <a:rPr lang="en-US" altLang="en-US" sz="3200" b="1" dirty="0"/>
              <a:t>the code</a:t>
            </a:r>
            <a:r>
              <a:rPr lang="en-US" altLang="en-US" sz="3200" dirty="0"/>
              <a:t> from one monolithic peace into smaller </a:t>
            </a:r>
            <a:r>
              <a:rPr lang="en-US" altLang="en-US" sz="3200" b="1" dirty="0"/>
              <a:t>reusable</a:t>
            </a:r>
            <a:r>
              <a:rPr lang="en-US" altLang="en-US" sz="3200" dirty="0"/>
              <a:t> modules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It is like breaking a big job into a smaller operations to be fulfilled by the different people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We will learn about functions and subroutines later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884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Classes and Objects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For now you can think of Classes as of Data Types and Objects as of Variables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en-US" sz="3200" dirty="0"/>
              <a:t>More details in Semester 2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6979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Object properties and methods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200" dirty="0"/>
              <a:t>Almost all objects have properties and methods.</a:t>
            </a:r>
          </a:p>
          <a:p>
            <a:pPr>
              <a:lnSpc>
                <a:spcPct val="100000"/>
              </a:lnSpc>
            </a:pPr>
            <a:r>
              <a:rPr lang="en-US" altLang="en-US" sz="3200" dirty="0"/>
              <a:t>To access to the object’s properties or methods use dot sign:</a:t>
            </a:r>
          </a:p>
          <a:p>
            <a:pPr>
              <a:lnSpc>
                <a:spcPct val="100000"/>
              </a:lnSpc>
            </a:pPr>
            <a:endParaRPr lang="en-US" altLang="en-US" sz="3200" dirty="0"/>
          </a:p>
          <a:p>
            <a:pPr>
              <a:lnSpc>
                <a:spcPct val="100000"/>
              </a:lnSpc>
            </a:pPr>
            <a:endParaRPr lang="en-US" altLang="en-US" sz="3200" dirty="0"/>
          </a:p>
          <a:p>
            <a:pPr>
              <a:lnSpc>
                <a:spcPct val="100000"/>
              </a:lnSpc>
            </a:pPr>
            <a:r>
              <a:rPr lang="en-US" altLang="en-US" sz="3200" dirty="0"/>
              <a:t>Objects can have a number of variables (properties), methods and other objects.</a:t>
            </a:r>
            <a:endParaRPr lang="ru-RU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7D66B-E9F4-45B5-A9DD-91525AFFC835}"/>
              </a:ext>
            </a:extLst>
          </p:cNvPr>
          <p:cNvSpPr txBox="1"/>
          <p:nvPr/>
        </p:nvSpPr>
        <p:spPr>
          <a:xfrm>
            <a:off x="838201" y="3546669"/>
            <a:ext cx="10650162" cy="1089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855663"/>
            <a:endParaRPr lang="en-US" alt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>
              <a:lnSpc>
                <a:spcPct val="120000"/>
              </a:lnSpc>
              <a:spcAft>
                <a:spcPts val="1200"/>
              </a:spcAft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Label1.Text = </a:t>
            </a:r>
            <a:r>
              <a:rPr lang="en-US" altLang="en-US" sz="2400" b="1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55663"/>
            <a:endParaRPr lang="en-US" altLang="en-US" sz="1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1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0F9B-C91F-8251-DBB6-902A113A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85132-5E6B-6252-979D-81557B9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8281180" cy="41745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A variable is a symbolic name for a location in memory where some data are stored.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Every variable has its </a:t>
            </a:r>
            <a:r>
              <a:rPr lang="en-US" sz="3200" b="1" dirty="0"/>
              <a:t>address</a:t>
            </a:r>
            <a:r>
              <a:rPr lang="en-US" sz="3200" dirty="0"/>
              <a:t> in memory and </a:t>
            </a:r>
            <a:r>
              <a:rPr lang="en-US" sz="3200" b="1" dirty="0"/>
              <a:t>value</a:t>
            </a:r>
            <a:endParaRPr lang="en-US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35FB9-3659-4893-BF4E-60823F0B4A13}"/>
              </a:ext>
            </a:extLst>
          </p:cNvPr>
          <p:cNvGrpSpPr>
            <a:grpSpLocks/>
          </p:cNvGrpSpPr>
          <p:nvPr/>
        </p:nvGrpSpPr>
        <p:grpSpPr bwMode="auto">
          <a:xfrm>
            <a:off x="8787554" y="1353585"/>
            <a:ext cx="3097213" cy="4535487"/>
            <a:chOff x="3515" y="981"/>
            <a:chExt cx="1951" cy="2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DA20BA-39B8-4BD0-9372-3A95A76A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981"/>
              <a:ext cx="862" cy="28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897AEB-12A2-411D-9E7F-6CF92BFA0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205"/>
              <a:ext cx="862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18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1AE3796F-C216-499D-A3D7-C3C5D7387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2205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F60074E3-5C57-4EC7-8FD6-D6A1DE3D3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979"/>
              <a:ext cx="9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Address: 0803</a:t>
              </a:r>
              <a:endParaRPr lang="ru-RU" altLang="en-US" sz="1600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5E827ED5-BD35-43FF-90D0-74F0DF117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2320"/>
              <a:ext cx="63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3AE4140B-BCDB-4977-A1F8-4AA5E2BEE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931"/>
              <a:ext cx="7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Name: MyAge</a:t>
              </a:r>
              <a:endParaRPr lang="ru-RU" altLang="en-US" sz="1800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B91D66B-893E-420D-A8B4-CBF8A8821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98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EC83D518-5831-4AC3-B938-3CF3A5F57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981"/>
              <a:ext cx="9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/>
                <a:t>Address: 0000</a:t>
              </a:r>
              <a:endParaRPr lang="ru-R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77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variable in C#.NET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7517234" cy="417457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double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str;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weLikeFunPro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alt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EEBA86-95BC-409E-9839-0E02B9163A8F}"/>
              </a:ext>
            </a:extLst>
          </p:cNvPr>
          <p:cNvGrpSpPr/>
          <p:nvPr/>
        </p:nvGrpSpPr>
        <p:grpSpPr>
          <a:xfrm>
            <a:off x="9005374" y="1353585"/>
            <a:ext cx="2881312" cy="4535487"/>
            <a:chOff x="5795963" y="1557338"/>
            <a:chExt cx="2881312" cy="4535487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DCE20252-B51D-4EA5-8E33-4B0F03DE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1557338"/>
              <a:ext cx="1368425" cy="45354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8C274E0D-7D20-468B-84D2-3EC5457F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2492375"/>
              <a:ext cx="1368425" cy="3603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0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E4324322-C81A-460E-B249-43809BEB3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8488" y="2781300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DC954A9A-0C39-4C50-906E-461401E8A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2582334"/>
              <a:ext cx="1152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n</a:t>
              </a:r>
              <a:endParaRPr lang="ru-RU" altLang="en-US" sz="1800" dirty="0"/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0F63470B-E83F-4F7D-95D6-6F97CBF5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3500438"/>
              <a:ext cx="1368425" cy="3603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0.0</a:t>
              </a: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0E8A9872-6192-426A-8D7B-4A77BE1B37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8488" y="3787775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A2682072-9552-4B58-A009-27E4D879E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3590397"/>
              <a:ext cx="11525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p</a:t>
              </a:r>
              <a:endParaRPr lang="ru-RU" altLang="en-US" sz="1800" dirty="0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DF05CC83-2121-4DE5-A038-B3F4E633F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4579938"/>
              <a:ext cx="1368425" cy="7207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5DD0459F-3D6C-41E6-B91D-6273C3517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8488" y="4867274"/>
              <a:ext cx="360362" cy="1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E45791FB-CE58-40FA-99D2-8523B80F2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4669897"/>
              <a:ext cx="12969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Name: </a:t>
              </a:r>
              <a:r>
                <a:rPr lang="en-US" altLang="en-US" sz="1800" dirty="0" err="1"/>
                <a:t>str</a:t>
              </a:r>
              <a:endParaRPr lang="ru-RU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0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variable in C#.NET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83FA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keyword can be used for implicit typing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means that compiler will deduce the type of the variable based on the value assigned to it: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5;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//integer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 = 3.25;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//double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//double</a:t>
            </a:r>
            <a:endParaRPr kumimoji="0" lang="ru-RU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8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identifiers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You can choose any name for variables as long as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name is not already a word in the C# language (such as class, imports);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name has no spaces in it;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name does not include operators such as + and -;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name starts either with a letter or an underscore (_).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Valid names: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correct, _correct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Invalid names: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#wrong, ^wrong, 1wrong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Note: control names are variables, rules apply</a:t>
            </a:r>
            <a:endParaRPr kumimoji="0" lang="ru-RU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911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3200" dirty="0"/>
              <a:t>Every variable has its type identifying what sort of data should be stored in it:</a:t>
            </a:r>
          </a:p>
          <a:p>
            <a:pPr lvl="1">
              <a:lnSpc>
                <a:spcPct val="100000"/>
              </a:lnSpc>
            </a:pP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</a:p>
          <a:p>
            <a:pPr lvl="1">
              <a:lnSpc>
                <a:spcPct val="100000"/>
              </a:lnSpc>
            </a:pPr>
            <a:r>
              <a:rPr lang="en-US" alt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alt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sz="3200" dirty="0"/>
              <a:t>etc.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59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44992" cy="857400"/>
          </a:xfrm>
        </p:spPr>
        <p:txBody>
          <a:bodyPr/>
          <a:lstStyle/>
          <a:p>
            <a:r>
              <a:rPr lang="en-US" altLang="en-US" dirty="0"/>
              <a:t>Data Type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dirty="0"/>
              <a:t>It is very essential to show the type of the variable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Because internally the computer stores all the values in binary and does not differentiate the type. </a:t>
            </a:r>
          </a:p>
          <a:p>
            <a:pPr>
              <a:lnSpc>
                <a:spcPct val="120000"/>
              </a:lnSpc>
            </a:pPr>
            <a:r>
              <a:rPr lang="en-US" altLang="en-US" sz="3200" dirty="0"/>
              <a:t>The compiler needs to know the type in order to be able to convert the binary value into the specified type.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9335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4531"/>
            <a:ext cx="10403047" cy="857400"/>
          </a:xfrm>
        </p:spPr>
        <p:txBody>
          <a:bodyPr/>
          <a:lstStyle/>
          <a:p>
            <a:r>
              <a:rPr lang="en-US" altLang="en-US" sz="4400" dirty="0"/>
              <a:t>Data Type</a:t>
            </a:r>
            <a:endParaRPr lang="en-US" sz="44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1A86EF-6860-4F4B-99EE-174509119AC7}"/>
              </a:ext>
            </a:extLst>
          </p:cNvPr>
          <p:cNvGrpSpPr/>
          <p:nvPr/>
        </p:nvGrpSpPr>
        <p:grpSpPr>
          <a:xfrm>
            <a:off x="1507036" y="1677867"/>
            <a:ext cx="9177930" cy="3459237"/>
            <a:chOff x="900113" y="1710526"/>
            <a:chExt cx="6623051" cy="2496281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2067A164-91E6-4CD0-84D4-7B95B7CE2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163" y="1710526"/>
              <a:ext cx="1504950" cy="421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dirty="0"/>
                <a:t>0</a:t>
              </a:r>
              <a:r>
                <a:rPr lang="ru-RU" altLang="en-US" dirty="0"/>
                <a:t>1000110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3BAB786-C06B-4ACC-A19B-89B1DA1B0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3758" y="2133600"/>
              <a:ext cx="1655762" cy="2073207"/>
              <a:chOff x="3383758" y="2133600"/>
              <a:chExt cx="1655762" cy="2073207"/>
            </a:xfrm>
          </p:grpSpPr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229353CE-BE3C-4A1F-AEC4-0E97257D6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3758" y="3784817"/>
                <a:ext cx="1655762" cy="421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dirty="0"/>
                  <a:t>Char: ‘ F ‘</a:t>
                </a:r>
                <a:endParaRPr lang="ru-RU" altLang="en-US" dirty="0"/>
              </a:p>
            </p:txBody>
          </p:sp>
          <p:sp>
            <p:nvSpPr>
              <p:cNvPr id="20" name="Line 9">
                <a:extLst>
                  <a:ext uri="{FF2B5EF4-FFF2-40B4-BE49-F238E27FC236}">
                    <a16:creationId xmlns:a16="http://schemas.microsoft.com/office/drawing/2014/main" id="{D5BA51B5-8C5F-4574-937E-F2C1FBB66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893" y="2133600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24B39125-D816-4EE1-B306-38BB078CF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113" y="2133600"/>
              <a:ext cx="3335670" cy="2073206"/>
              <a:chOff x="900113" y="2133600"/>
              <a:chExt cx="3335670" cy="2073206"/>
            </a:xfrm>
          </p:grpSpPr>
          <p:sp>
            <p:nvSpPr>
              <p:cNvPr id="17" name="Text Box 7">
                <a:extLst>
                  <a:ext uri="{FF2B5EF4-FFF2-40B4-BE49-F238E27FC236}">
                    <a16:creationId xmlns:a16="http://schemas.microsoft.com/office/drawing/2014/main" id="{9A11F365-16AF-4E65-B4BA-7FD75CDF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13" y="3784816"/>
                <a:ext cx="1655762" cy="421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dirty="0"/>
                  <a:t>Integer: 70</a:t>
                </a:r>
                <a:endParaRPr lang="ru-RU" altLang="en-US" dirty="0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4651E01F-1528-4F23-BFBF-2D13D3E24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86270" y="2133600"/>
                <a:ext cx="2449513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57EB2AF8-7387-435F-B4AB-C68270A93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998" y="2133600"/>
              <a:ext cx="3275166" cy="2073206"/>
              <a:chOff x="4247998" y="2133600"/>
              <a:chExt cx="3275166" cy="2073206"/>
            </a:xfrm>
          </p:grpSpPr>
          <p:sp>
            <p:nvSpPr>
              <p:cNvPr id="15" name="Text Box 8">
                <a:extLst>
                  <a:ext uri="{FF2B5EF4-FFF2-40B4-BE49-F238E27FC236}">
                    <a16:creationId xmlns:a16="http://schemas.microsoft.com/office/drawing/2014/main" id="{4CF6223F-2A4F-4042-98EA-821B8084A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8535" y="3784816"/>
                <a:ext cx="1814629" cy="421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dirty="0"/>
                  <a:t>Double: 70.0</a:t>
                </a:r>
                <a:endParaRPr lang="ru-RU" altLang="en-US" dirty="0"/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87D260F1-2360-4D8E-9134-B4D0FC60D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7998" y="2133600"/>
                <a:ext cx="237490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634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6">
      <a:dk1>
        <a:sysClr val="windowText" lastClr="000000"/>
      </a:dk1>
      <a:lt1>
        <a:sysClr val="window" lastClr="FFFFFF"/>
      </a:lt1>
      <a:dk2>
        <a:srgbClr val="07428C"/>
      </a:dk2>
      <a:lt2>
        <a:srgbClr val="EDEDED"/>
      </a:lt2>
      <a:accent1>
        <a:srgbClr val="7CB4E2"/>
      </a:accent1>
      <a:accent2>
        <a:srgbClr val="358A7C"/>
      </a:accent2>
      <a:accent3>
        <a:srgbClr val="35A8E0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264C94"/>
      </a:dk2>
      <a:lt2>
        <a:srgbClr val="35A8E0"/>
      </a:lt2>
      <a:accent1>
        <a:srgbClr val="7CB4E2"/>
      </a:accent1>
      <a:accent2>
        <a:srgbClr val="358A7C"/>
      </a:accent2>
      <a:accent3>
        <a:srgbClr val="A5A5A5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1142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Тема Office</vt:lpstr>
      <vt:lpstr>Fundamentals of Programming</vt:lpstr>
      <vt:lpstr>Agenda</vt:lpstr>
      <vt:lpstr>Variable</vt:lpstr>
      <vt:lpstr>Declaring variable in C#.NET</vt:lpstr>
      <vt:lpstr>Declaring variable in C#.NET</vt:lpstr>
      <vt:lpstr>Variable identifiers</vt:lpstr>
      <vt:lpstr>Data Type</vt:lpstr>
      <vt:lpstr>Data Type</vt:lpstr>
      <vt:lpstr>Data Type</vt:lpstr>
      <vt:lpstr>Variable types (integer types)</vt:lpstr>
      <vt:lpstr>Variable types (decimal types)</vt:lpstr>
      <vt:lpstr>Variable types (other)</vt:lpstr>
      <vt:lpstr>Literals</vt:lpstr>
      <vt:lpstr>Literals</vt:lpstr>
      <vt:lpstr>Conversion between types</vt:lpstr>
      <vt:lpstr>Conversion between types</vt:lpstr>
      <vt:lpstr>Conversion between types</vt:lpstr>
      <vt:lpstr>Assignment operation</vt:lpstr>
      <vt:lpstr>Arithmetic operations</vt:lpstr>
      <vt:lpstr>Arithmetic operations</vt:lpstr>
      <vt:lpstr>Operator Precedence</vt:lpstr>
      <vt:lpstr>Constants</vt:lpstr>
      <vt:lpstr>Comments</vt:lpstr>
      <vt:lpstr>Methods</vt:lpstr>
      <vt:lpstr>Methods</vt:lpstr>
      <vt:lpstr>Classes and Objects</vt:lpstr>
      <vt:lpstr>Object properties and methods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Vasiliy Kuznetsov</cp:lastModifiedBy>
  <cp:revision>117</cp:revision>
  <dcterms:created xsi:type="dcterms:W3CDTF">2022-06-28T05:50:22Z</dcterms:created>
  <dcterms:modified xsi:type="dcterms:W3CDTF">2024-09-12T12:21:39Z</dcterms:modified>
</cp:coreProperties>
</file>