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257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27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EEE"/>
    <a:srgbClr val="F2F2F2"/>
    <a:srgbClr val="358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9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7DEE-5312-4C23-BF9D-CEE6AA43FDA7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E4F-C868-4D44-AC30-8AEA639D4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6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A2733B-51EE-F674-C628-1F90FFB250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671545"/>
            <a:ext cx="105156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" dirty="0"/>
              <a:t>PRESENTATION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151220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07DD49-C310-E4D0-AD52-96E34968C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560" y="867420"/>
            <a:ext cx="2402881" cy="1392830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754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1" y="700391"/>
            <a:ext cx="1634857" cy="400373"/>
          </a:xfrm>
          <a:prstGeom prst="rect">
            <a:avLst/>
          </a:prstGeom>
        </p:spPr>
      </p:pic>
      <p:sp>
        <p:nvSpPr>
          <p:cNvPr id="11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4626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65376-C484-7E39-4F18-93A9C81E25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186"/>
            <a:ext cx="12192000" cy="2315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8790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24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699" y="474531"/>
            <a:ext cx="85615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9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4899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42D3C5AD-203C-06E8-B308-7570F0188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5" name="Google Shape;154;p20">
            <a:extLst>
              <a:ext uri="{FF2B5EF4-FFF2-40B4-BE49-F238E27FC236}">
                <a16:creationId xmlns:a16="http://schemas.microsoft.com/office/drawing/2014/main" id="{93774569-09A6-3D2C-E96E-EB2A88802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0326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6" name="Google Shape;155;p20">
            <a:extLst>
              <a:ext uri="{FF2B5EF4-FFF2-40B4-BE49-F238E27FC236}">
                <a16:creationId xmlns:a16="http://schemas.microsoft.com/office/drawing/2014/main" id="{12B6BEED-76B3-42F1-1655-75B4633AFEF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062452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7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682560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4162235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3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0682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428725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319003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3798678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2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1" y="474531"/>
            <a:ext cx="857817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80644-DFCA-A39E-6662-615C37F73B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0" r="3233"/>
          <a:stretch/>
        </p:blipFill>
        <p:spPr>
          <a:xfrm>
            <a:off x="6806594" y="0"/>
            <a:ext cx="5385406" cy="58444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9CA98-FE23-6C0C-C5CC-498BF2747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r="83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2" y="2056024"/>
            <a:ext cx="512998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85751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2056020"/>
            <a:ext cx="5129981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72531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587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3">
            <a:extLst>
              <a:ext uri="{FF2B5EF4-FFF2-40B4-BE49-F238E27FC236}">
                <a16:creationId xmlns:a16="http://schemas.microsoft.com/office/drawing/2014/main" id="{86C3C5BA-7D7F-4C3F-2640-8F638B45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200A8-E1A7-4435-83E2-162A61D52FA6}" type="datetime1">
              <a:rPr lang="ru-RU" smtClean="0"/>
              <a:t>14.09.2024</a:t>
            </a:fld>
            <a:endParaRPr lang="ru-RU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FF6D44D-D6D0-493E-4D28-4910FD03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BCEA065-B04F-95C1-710E-80D4D07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9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5" r:id="rId4"/>
    <p:sldLayoutId id="2147483663" r:id="rId5"/>
    <p:sldLayoutId id="2147483650" r:id="rId6"/>
    <p:sldLayoutId id="2147483666" r:id="rId7"/>
    <p:sldLayoutId id="2147483671" r:id="rId8"/>
    <p:sldLayoutId id="2147483662" r:id="rId9"/>
    <p:sldLayoutId id="2147483670" r:id="rId10"/>
    <p:sldLayoutId id="2147483669" r:id="rId11"/>
    <p:sldLayoutId id="2147483668" r:id="rId12"/>
    <p:sldLayoutId id="2147483667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CDC59-877C-90A9-C652-0BE567D7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41" y="1671545"/>
            <a:ext cx="10972799" cy="2387600"/>
          </a:xfrm>
        </p:spPr>
        <p:txBody>
          <a:bodyPr/>
          <a:lstStyle/>
          <a:p>
            <a:r>
              <a:rPr lang="en" dirty="0"/>
              <a:t>Fundamentals of Programming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6D810-431C-E147-2D52-2B768F306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  <a:p>
            <a:r>
              <a:rPr lang="en-US" altLang="en-US" sz="2400" dirty="0"/>
              <a:t>String formatting</a:t>
            </a:r>
          </a:p>
          <a:p>
            <a:r>
              <a:rPr lang="en-US" altLang="en-US" sz="2400" dirty="0"/>
              <a:t>Error handling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0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Numeric formats example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97AD3-BD73-4F94-B522-1E8B8108E2B9}"/>
              </a:ext>
            </a:extLst>
          </p:cNvPr>
          <p:cNvSpPr txBox="1"/>
          <p:nvPr/>
        </p:nvSpPr>
        <p:spPr>
          <a:xfrm>
            <a:off x="838201" y="1782037"/>
            <a:ext cx="1084766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 = 123456.789;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"{0:N2}"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number));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123,456.79</a:t>
            </a:r>
            <a:endParaRPr lang="en-US" altLang="en-US" sz="24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1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 interpolation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en-US" sz="2800" dirty="0"/>
              <a:t>Starting from VS 2015 you can use </a:t>
            </a:r>
            <a:r>
              <a:rPr lang="en-US" altLang="en-US" sz="2800" b="1" dirty="0"/>
              <a:t>string interpolation </a:t>
            </a:r>
            <a:r>
              <a:rPr lang="en-US" altLang="en-US" sz="2800" dirty="0"/>
              <a:t>– special way to format string: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2000" dirty="0"/>
              <a:t>Put $ before double quotes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2000" dirty="0"/>
              <a:t>Put fixed text as normal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2000" dirty="0"/>
              <a:t>Put variables inside curly brackets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2000" dirty="0"/>
              <a:t>If needed, apply formatting e.g. {myVariable:N2}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2000" dirty="0"/>
              <a:t>To allow linefeed inside quotes use $@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2800" dirty="0"/>
              <a:t>Important: will only work in </a:t>
            </a:r>
            <a:r>
              <a:rPr lang="en-US" altLang="en-US" sz="2800" b="1" dirty="0"/>
              <a:t>VS 2015 </a:t>
            </a:r>
            <a:r>
              <a:rPr lang="en-US" altLang="en-US" sz="2800" dirty="0"/>
              <a:t>and above!</a:t>
            </a:r>
          </a:p>
        </p:txBody>
      </p:sp>
    </p:spTree>
    <p:extLst>
      <p:ext uri="{BB962C8B-B14F-4D97-AF65-F5344CB8AC3E}">
        <p14:creationId xmlns:p14="http://schemas.microsoft.com/office/powerpoint/2010/main" val="337130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interpolation examples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67ABF-D330-47A9-92B4-88896EE437AA}"/>
              </a:ext>
            </a:extLst>
          </p:cNvPr>
          <p:cNvSpPr txBox="1"/>
          <p:nvPr/>
        </p:nvSpPr>
        <p:spPr>
          <a:xfrm>
            <a:off x="838201" y="1528340"/>
            <a:ext cx="1065471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$@"[70+)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{marks70}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[60-70)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{marks60to70}</a:t>
            </a:r>
          </a:p>
          <a:p>
            <a:pPr marL="1314450" lvl="2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[50-60) 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{marks50to60}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A8F9D-9AC1-42E7-8CDE-F9BEC3F614C2}"/>
              </a:ext>
            </a:extLst>
          </p:cNvPr>
          <p:cNvSpPr txBox="1"/>
          <p:nvPr/>
        </p:nvSpPr>
        <p:spPr>
          <a:xfrm>
            <a:off x="838201" y="4210631"/>
            <a:ext cx="10654716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400050"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$"Your balance is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{balance: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C2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4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5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Escaping quotes in a string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en-US" sz="2800" dirty="0"/>
              <a:t>If you need to have a quote symbol inside you string: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2000" dirty="0"/>
              <a:t>Escape with backslash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en-US" altLang="en-US" sz="20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2000" dirty="0"/>
              <a:t>@-prefix + double quotes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en-US" altLang="en-US" sz="20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2000" dirty="0"/>
              <a:t>If you use latest version of C# (v11+), raw string literals are one more 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CA3C1-65BE-4A55-8DE2-6B712A551AB2}"/>
              </a:ext>
            </a:extLst>
          </p:cNvPr>
          <p:cNvSpPr txBox="1"/>
          <p:nvPr/>
        </p:nvSpPr>
        <p:spPr>
          <a:xfrm>
            <a:off x="838201" y="2725139"/>
            <a:ext cx="1051559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400050"/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"I love 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\"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C#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\"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0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51E16-2EAB-4A43-8EF1-C0F00F82D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12182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""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F042F-FAB8-42EC-BFF0-8BB12A51A215}"/>
              </a:ext>
            </a:extLst>
          </p:cNvPr>
          <p:cNvSpPr txBox="1"/>
          <p:nvPr/>
        </p:nvSpPr>
        <p:spPr>
          <a:xfrm>
            <a:off x="838201" y="3601731"/>
            <a:ext cx="1051559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400050"/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@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"I love 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""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C#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""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0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30488-E8C2-497D-8083-4882CE74ACB8}"/>
              </a:ext>
            </a:extLst>
          </p:cNvPr>
          <p:cNvSpPr txBox="1"/>
          <p:nvPr/>
        </p:nvSpPr>
        <p:spPr>
          <a:xfrm>
            <a:off x="838201" y="4599217"/>
            <a:ext cx="1051559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400050"/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message = 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"""</a:t>
            </a:r>
          </a:p>
          <a:p>
            <a:pPr marL="400050"/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 love "C#"</a:t>
            </a:r>
          </a:p>
          <a:p>
            <a:pPr marL="400050"/>
            <a:r>
              <a:rPr lang="en-US" altLang="en-US" sz="2000" b="1" dirty="0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"""</a:t>
            </a:r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;</a:t>
            </a:r>
            <a:endParaRPr lang="en-US" altLang="en-US" sz="2000" b="1" dirty="0">
              <a:solidFill>
                <a:srgbClr val="C00000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0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D72AC-B176-B6FA-C292-B3C3C2B39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FAD64E5-0D38-95EE-E7BB-019A1762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</p:spPr>
        <p:txBody>
          <a:bodyPr/>
          <a:lstStyle/>
          <a:p>
            <a:fld id="{24CFBF5F-D9F7-437E-8CF8-688EAF21A1C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88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error types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3600" dirty="0"/>
              <a:t>Error types can be broken into 3 major categories: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Syntax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Execution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37061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 errors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Occur when the code cannot be “understood” by the compiler because: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instructions are incomplete, or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in unexpected order, or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2800" dirty="0"/>
              <a:t>cannot be processed at all (e.g., misspelled variables)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Syntax errors are easiest types of errors to spot and fix</a:t>
            </a:r>
          </a:p>
        </p:txBody>
      </p:sp>
    </p:spTree>
    <p:extLst>
      <p:ext uri="{BB962C8B-B14F-4D97-AF65-F5344CB8AC3E}">
        <p14:creationId xmlns:p14="http://schemas.microsoft.com/office/powerpoint/2010/main" val="177533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 errors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3200" dirty="0"/>
              <a:t>How to locate: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View → Error List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ALWAYS read the error message: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Name ‘</a:t>
            </a:r>
            <a:r>
              <a:rPr lang="en-US" altLang="en-US" sz="2800" dirty="0" err="1"/>
              <a:t>the_name</a:t>
            </a:r>
            <a:r>
              <a:rPr lang="en-US" altLang="en-US" sz="2800" dirty="0"/>
              <a:t>’ is not declared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‘</a:t>
            </a:r>
            <a:r>
              <a:rPr lang="en-US" altLang="en-US" sz="2800" dirty="0" err="1"/>
              <a:t>func</a:t>
            </a:r>
            <a:r>
              <a:rPr lang="en-US" altLang="en-US" sz="2800" dirty="0"/>
              <a:t>’ is not a member of ‘class’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Argument not specified for parameter ‘p’ of ‘method’</a:t>
            </a:r>
          </a:p>
        </p:txBody>
      </p:sp>
    </p:spTree>
    <p:extLst>
      <p:ext uri="{BB962C8B-B14F-4D97-AF65-F5344CB8AC3E}">
        <p14:creationId xmlns:p14="http://schemas.microsoft.com/office/powerpoint/2010/main" val="33744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Execution errors (run-time)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Occur while your program is executing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Often caused because something outside of the application does not behave as expected (DB, HDD)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To prevent – try to anticipate the error and use error handling to trap and handle errors</a:t>
            </a:r>
          </a:p>
        </p:txBody>
      </p:sp>
    </p:spTree>
    <p:extLst>
      <p:ext uri="{BB962C8B-B14F-4D97-AF65-F5344CB8AC3E}">
        <p14:creationId xmlns:p14="http://schemas.microsoft.com/office/powerpoint/2010/main" val="377089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Execution errors (run-time)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In .NET the error mechanism is based on the concept of exceptions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Exceptions can be “thrown” to raise an error and “caught” when the error is handled.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If you don’t provide any type of error handling and the error occurs, your users will receive a message and the program will stop (lose data).</a:t>
            </a:r>
          </a:p>
        </p:txBody>
      </p:sp>
    </p:spTree>
    <p:extLst>
      <p:ext uri="{BB962C8B-B14F-4D97-AF65-F5344CB8AC3E}">
        <p14:creationId xmlns:p14="http://schemas.microsoft.com/office/powerpoint/2010/main" val="48160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How to use string formatting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Understand 3 major categories of errors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How to efficiently debug a code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/>
              <a:t>Understand error-handling</a:t>
            </a:r>
          </a:p>
        </p:txBody>
      </p:sp>
    </p:spTree>
    <p:extLst>
      <p:ext uri="{BB962C8B-B14F-4D97-AF65-F5344CB8AC3E}">
        <p14:creationId xmlns:p14="http://schemas.microsoft.com/office/powerpoint/2010/main" val="66381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Try… Catch… Finally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Structured error handling in C# is handled with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try… catch… finally</a:t>
            </a:r>
            <a:r>
              <a:rPr lang="en-US" altLang="en-US" sz="3200" dirty="0"/>
              <a:t> blocks.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Execute code that might throw exceptions in the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3200" dirty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 and handle anticipated errors in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3200" dirty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The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3200" dirty="0">
                <a:solidFill>
                  <a:srgbClr val="083FA4"/>
                </a:solidFill>
              </a:rPr>
              <a:t> </a:t>
            </a:r>
            <a:r>
              <a:rPr lang="en-US" altLang="en-US" sz="3200" dirty="0"/>
              <a:t>block is always executed and allows you to place any cleanup code there.</a:t>
            </a:r>
          </a:p>
        </p:txBody>
      </p:sp>
    </p:spTree>
    <p:extLst>
      <p:ext uri="{BB962C8B-B14F-4D97-AF65-F5344CB8AC3E}">
        <p14:creationId xmlns:p14="http://schemas.microsoft.com/office/powerpoint/2010/main" val="213576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Try… Catch… Finally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try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[try statements]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catch (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[exception])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[catch statements]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sz="32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finally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200" dirty="0">
                <a:latin typeface="+mj-lt"/>
                <a:cs typeface="Courier New" panose="02070309020205020404" pitchFamily="49" charset="0"/>
              </a:rPr>
              <a:t>	[</a:t>
            </a:r>
            <a:r>
              <a:rPr lang="en-US" altLang="en-US" sz="3200" i="1" dirty="0">
                <a:latin typeface="+mj-lt"/>
                <a:cs typeface="Courier New" panose="02070309020205020404" pitchFamily="49" charset="0"/>
              </a:rPr>
              <a:t>finally statements]]</a:t>
            </a:r>
          </a:p>
        </p:txBody>
      </p:sp>
    </p:spTree>
    <p:extLst>
      <p:ext uri="{BB962C8B-B14F-4D97-AF65-F5344CB8AC3E}">
        <p14:creationId xmlns:p14="http://schemas.microsoft.com/office/powerpoint/2010/main" val="20749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Divide by Zero Exception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4A617-4B31-432A-8661-71017B0A90AC}"/>
              </a:ext>
            </a:extLst>
          </p:cNvPr>
          <p:cNvSpPr txBox="1"/>
          <p:nvPr/>
        </p:nvSpPr>
        <p:spPr>
          <a:xfrm>
            <a:off x="838201" y="1607003"/>
            <a:ext cx="1051559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1 / 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5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types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Any exception that occurs during execution of the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3200" dirty="0"/>
              <a:t> block results in execution of the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3200" dirty="0"/>
              <a:t> block.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All exceptions derive from the Exception type. Empty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3200" dirty="0"/>
              <a:t> or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3200" dirty="0"/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(Exception ex) would handle all types of errors in the same way.</a:t>
            </a:r>
            <a:endParaRPr lang="en-US" alt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This behavior can be modified by providing a more specific exception type in the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3200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401691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examples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try... </a:t>
            </a:r>
            <a:r>
              <a:rPr lang="en-US" sz="3200" dirty="0"/>
              <a:t>blocks can include multiple </a:t>
            </a:r>
            <a:r>
              <a:rPr 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3200" dirty="0"/>
              <a:t> blocks, which allows different exceptions to be handled in different ways.</a:t>
            </a:r>
          </a:p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7511-D7C8-48F8-8C3F-3E2FA8DDAFF3}"/>
              </a:ext>
            </a:extLst>
          </p:cNvPr>
          <p:cNvSpPr txBox="1"/>
          <p:nvPr/>
        </p:nvSpPr>
        <p:spPr>
          <a:xfrm>
            <a:off x="838201" y="3029239"/>
            <a:ext cx="10515598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only divide by zero exception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only overflow exceptions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//handles any other cases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72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Finally block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Sometimes you must ensure that certain code is executed regardless of whether there is an exception.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Code appearing in a 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4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block is executed regardless of whether an exception occurs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If no exception occurs, the statements in the 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4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block are executed after the statements in the 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block have been executed.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If an exception does occur, the statements in the 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4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block are executed after the statements in the 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>
                <a:solidFill>
                  <a:srgbClr val="083FA4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block that handles the exception are executed.</a:t>
            </a:r>
          </a:p>
        </p:txBody>
      </p:sp>
    </p:spTree>
    <p:extLst>
      <p:ext uri="{BB962C8B-B14F-4D97-AF65-F5344CB8AC3E}">
        <p14:creationId xmlns:p14="http://schemas.microsoft.com/office/powerpoint/2010/main" val="541262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Finally block example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471A4-C298-4E84-8D62-D9E78B5E34F2}"/>
              </a:ext>
            </a:extLst>
          </p:cNvPr>
          <p:cNvSpPr txBox="1"/>
          <p:nvPr/>
        </p:nvSpPr>
        <p:spPr>
          <a:xfrm>
            <a:off x="838201" y="1331931"/>
            <a:ext cx="10515598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1 / 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lblStatus.Text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"Operation completed"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59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3600" dirty="0">
                <a:latin typeface="+mj-lt"/>
                <a:cs typeface="Courier New" panose="02070309020205020404" pitchFamily="49" charset="0"/>
              </a:rPr>
              <a:t>Exceptions carry out useful data such as: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Message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– description of current exception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Source </a:t>
            </a:r>
            <a:r>
              <a:rPr lang="en-US" sz="3200" dirty="0">
                <a:cs typeface="Courier New" panose="02070309020205020404" pitchFamily="49" charset="0"/>
              </a:rPr>
              <a:t>–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object or application that caused the exception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dirty="0">
                <a:latin typeface="+mj-lt"/>
                <a:cs typeface="Courier New" panose="02070309020205020404" pitchFamily="49" charset="0"/>
              </a:rPr>
              <a:t>Stack trace </a:t>
            </a:r>
            <a:r>
              <a:rPr lang="en-US" sz="3200" dirty="0">
                <a:cs typeface="Courier New" panose="02070309020205020404" pitchFamily="49" charset="0"/>
              </a:rPr>
              <a:t>–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string representation of all “involved” code fragments</a:t>
            </a:r>
          </a:p>
        </p:txBody>
      </p:sp>
    </p:spTree>
    <p:extLst>
      <p:ext uri="{BB962C8B-B14F-4D97-AF65-F5344CB8AC3E}">
        <p14:creationId xmlns:p14="http://schemas.microsoft.com/office/powerpoint/2010/main" val="67310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example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6150E-582C-4A25-B103-34454CD5846C}"/>
              </a:ext>
            </a:extLst>
          </p:cNvPr>
          <p:cNvSpPr txBox="1"/>
          <p:nvPr/>
        </p:nvSpPr>
        <p:spPr>
          <a:xfrm>
            <a:off x="838201" y="1905506"/>
            <a:ext cx="1051559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WriteToLog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//contains message, 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					  source and stack trace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1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errors (semantic)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Logic errors are errors that give unexpected or unwanted 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Examples: infinite loop, incorrect comparison, wrong nesting of </a:t>
            </a: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3200" dirty="0"/>
              <a:t>statements, etc.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May be most difficult to find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301159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Usually you are required to show various types in particular format: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400" dirty="0"/>
              <a:t>22/11/2011 (dd/MM/</a:t>
            </a:r>
            <a:r>
              <a:rPr lang="en-US" altLang="en-US" sz="2400" dirty="0" err="1"/>
              <a:t>yyyy</a:t>
            </a:r>
            <a:r>
              <a:rPr lang="en-US" altLang="en-US" sz="2400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2400" dirty="0"/>
              <a:t>22 Nov 11 (dd MMM </a:t>
            </a:r>
            <a:r>
              <a:rPr lang="en-US" altLang="en-US" sz="2400" dirty="0" err="1"/>
              <a:t>yy</a:t>
            </a:r>
            <a:r>
              <a:rPr lang="en-US" altLang="en-US" sz="2400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2400" dirty="0"/>
              <a:t>2,012.15 (N2)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2800" dirty="0"/>
              <a:t>… or to build complex string using mixture of fixed text and variables: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2400" dirty="0"/>
              <a:t>"Your balance is {balance} USD"</a:t>
            </a:r>
          </a:p>
        </p:txBody>
      </p:sp>
    </p:spTree>
    <p:extLst>
      <p:ext uri="{BB962C8B-B14F-4D97-AF65-F5344CB8AC3E}">
        <p14:creationId xmlns:p14="http://schemas.microsoft.com/office/powerpoint/2010/main" val="3626319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Debugging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Visual Studio have built-in debugger.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breakpoints to run up to a certain point and stop (F9).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debug toolbar to step through the code (F10, F11, Shift+F11)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3200" dirty="0"/>
              <a:t>Use Visual Studio windows (Locals, </a:t>
            </a:r>
            <a:r>
              <a:rPr lang="en-US" altLang="en-US" sz="3200"/>
              <a:t>Watch etc.) </a:t>
            </a:r>
            <a:r>
              <a:rPr lang="en-US" altLang="en-US" sz="3200" dirty="0"/>
              <a:t>to examine the state of variables</a:t>
            </a:r>
          </a:p>
        </p:txBody>
      </p:sp>
    </p:spTree>
    <p:extLst>
      <p:ext uri="{BB962C8B-B14F-4D97-AF65-F5344CB8AC3E}">
        <p14:creationId xmlns:p14="http://schemas.microsoft.com/office/powerpoint/2010/main" val="100215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0F9B-C91F-8251-DBB6-902A113A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85132-5E6B-6252-979D-81557B9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</p:spPr>
        <p:txBody>
          <a:bodyPr/>
          <a:lstStyle/>
          <a:p>
            <a:fld id="{24CFBF5F-D9F7-437E-8CF8-688EAF21A1C0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79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You can use various tricks and cumbersome concatenations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Or, better, </a:t>
            </a:r>
            <a:r>
              <a:rPr lang="en-US" altLang="en-US" sz="3200" dirty="0" err="1">
                <a:solidFill>
                  <a:srgbClr val="083FA4"/>
                </a:solidFill>
              </a:rPr>
              <a:t>string</a:t>
            </a:r>
            <a:r>
              <a:rPr lang="en-US" altLang="en-US" sz="3200" dirty="0" err="1"/>
              <a:t>.Format</a:t>
            </a:r>
            <a:r>
              <a:rPr lang="en-US" altLang="en-US" sz="3200" dirty="0"/>
              <a:t>() function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051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You can embed variables inside fixed text: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alt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Note: zero-based list of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127E7-1899-46A8-9440-B2ED6B06856B}"/>
              </a:ext>
            </a:extLst>
          </p:cNvPr>
          <p:cNvSpPr txBox="1"/>
          <p:nvPr/>
        </p:nvSpPr>
        <p:spPr>
          <a:xfrm>
            <a:off x="838201" y="2551837"/>
            <a:ext cx="106501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message 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"Initial </a:t>
            </a:r>
            <a:r>
              <a:rPr lang="en-US" altLang="en-US" sz="2400" b="1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balance: {0}; interest: {1}"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initialBalance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 interest);</a:t>
            </a:r>
          </a:p>
        </p:txBody>
      </p:sp>
    </p:spTree>
    <p:extLst>
      <p:ext uri="{BB962C8B-B14F-4D97-AF65-F5344CB8AC3E}">
        <p14:creationId xmlns:p14="http://schemas.microsoft.com/office/powerpoint/2010/main" val="98459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 formatting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200" dirty="0"/>
              <a:t>… or variables and constants: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8BE15-68E0-43B9-A281-234B1C5935B1}"/>
              </a:ext>
            </a:extLst>
          </p:cNvPr>
          <p:cNvSpPr txBox="1"/>
          <p:nvPr/>
        </p:nvSpPr>
        <p:spPr>
          <a:xfrm>
            <a:off x="838201" y="2523666"/>
            <a:ext cx="106501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message = </a:t>
            </a:r>
            <a:r>
              <a:rPr lang="en-US" alt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"[70+) </a:t>
            </a:r>
            <a:r>
              <a:rPr lang="en-US" altLang="en-US" sz="2400" b="1" dirty="0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{0}{3}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"[60–70) {1}{3}"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	"[50–60) {2}"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,</a:t>
            </a:r>
            <a:endParaRPr lang="en-US" altLang="en-US" sz="2400" b="1" dirty="0">
              <a:effectLst/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en-US" sz="2400" b="1" dirty="0">
                <a:effectLst/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	marks70, marks60to70, marks50to60,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8C7AF-00C4-4683-A233-9B2E7B02EFA0}"/>
              </a:ext>
            </a:extLst>
          </p:cNvPr>
          <p:cNvSpPr txBox="1"/>
          <p:nvPr/>
        </p:nvSpPr>
        <p:spPr>
          <a:xfrm>
            <a:off x="4039394" y="3249947"/>
            <a:ext cx="55303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{0}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03BAE-69D0-4A2E-9830-BA0E04FBFA46}"/>
              </a:ext>
            </a:extLst>
          </p:cNvPr>
          <p:cNvSpPr txBox="1"/>
          <p:nvPr/>
        </p:nvSpPr>
        <p:spPr>
          <a:xfrm>
            <a:off x="4587563" y="3249947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{3}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5F106-52A8-4661-8AA3-812139B78D5A}"/>
              </a:ext>
            </a:extLst>
          </p:cNvPr>
          <p:cNvSpPr txBox="1"/>
          <p:nvPr/>
        </p:nvSpPr>
        <p:spPr>
          <a:xfrm>
            <a:off x="2758501" y="4899915"/>
            <a:ext cx="1290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marks70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EBC15B-55F3-40F5-ADEA-3CDF1A58CF78}"/>
              </a:ext>
            </a:extLst>
          </p:cNvPr>
          <p:cNvSpPr txBox="1"/>
          <p:nvPr/>
        </p:nvSpPr>
        <p:spPr>
          <a:xfrm>
            <a:off x="9145100" y="4899915"/>
            <a:ext cx="7373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"\n"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043A7-2222-49FD-BDC7-DD572F813272}"/>
              </a:ext>
            </a:extLst>
          </p:cNvPr>
          <p:cNvSpPr txBox="1"/>
          <p:nvPr/>
        </p:nvSpPr>
        <p:spPr>
          <a:xfrm>
            <a:off x="4948237" y="3798736"/>
            <a:ext cx="5530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{3}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AA2D8-1401-42F0-91F7-EBD7B2D2764C}"/>
              </a:ext>
            </a:extLst>
          </p:cNvPr>
          <p:cNvSpPr txBox="1"/>
          <p:nvPr/>
        </p:nvSpPr>
        <p:spPr>
          <a:xfrm>
            <a:off x="4404725" y="3798736"/>
            <a:ext cx="5530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{1}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8EF46-C58C-4C58-A208-47EACC6EAA4C}"/>
              </a:ext>
            </a:extLst>
          </p:cNvPr>
          <p:cNvSpPr txBox="1"/>
          <p:nvPr/>
        </p:nvSpPr>
        <p:spPr>
          <a:xfrm>
            <a:off x="4404725" y="4899915"/>
            <a:ext cx="20277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marks60to70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64AEA-E5D6-454A-BE88-32EC232C2214}"/>
              </a:ext>
            </a:extLst>
          </p:cNvPr>
          <p:cNvSpPr txBox="1"/>
          <p:nvPr/>
        </p:nvSpPr>
        <p:spPr>
          <a:xfrm>
            <a:off x="4404725" y="4345560"/>
            <a:ext cx="5530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{2}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6A9C0-36E2-4B0A-9597-E35F046AC24E}"/>
              </a:ext>
            </a:extLst>
          </p:cNvPr>
          <p:cNvSpPr txBox="1"/>
          <p:nvPr/>
        </p:nvSpPr>
        <p:spPr>
          <a:xfrm>
            <a:off x="6771020" y="4899915"/>
            <a:ext cx="202779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marks50to60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DateTime</a:t>
            </a:r>
            <a:r>
              <a:rPr lang="en-US" altLang="en-US" dirty="0"/>
              <a:t> formats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37868E-3C4E-40E4-9EB2-618E39D64018}"/>
              </a:ext>
            </a:extLst>
          </p:cNvPr>
          <p:cNvSpPr txBox="1"/>
          <p:nvPr/>
        </p:nvSpPr>
        <p:spPr>
          <a:xfrm>
            <a:off x="838201" y="1331931"/>
            <a:ext cx="11074400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{0:[format]} ..."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BDCC693-65B4-40AB-AC95-D55B43D5C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1615"/>
              </p:ext>
            </p:extLst>
          </p:nvPr>
        </p:nvGraphicFramePr>
        <p:xfrm>
          <a:off x="838201" y="2394316"/>
          <a:ext cx="11074399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6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4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Day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Month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Year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d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 …, 31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1, …, 12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yy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99, 00, 01, …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01, …, 31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01,</a:t>
                      </a:r>
                      <a:r>
                        <a:rPr lang="en-US" sz="2000" baseline="0" dirty="0"/>
                        <a:t> …, 12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yyyy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1999, 2000, 2001, …</a:t>
                      </a:r>
                      <a:endParaRPr lang="en-US" sz="20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ddd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Mon, …, Sun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MMM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Jan, …, Dec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err="1"/>
                        <a:t>dddd</a:t>
                      </a:r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Monday, …, Sunday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MMMM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January, …,</a:t>
                      </a:r>
                      <a:r>
                        <a:rPr lang="en-US" sz="2000" baseline="0" dirty="0"/>
                        <a:t> December</a:t>
                      </a:r>
                      <a:endParaRPr lang="en-US" sz="20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9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DateTime</a:t>
            </a:r>
            <a:r>
              <a:rPr lang="en-US" altLang="en-US" dirty="0"/>
              <a:t> formats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37868E-3C4E-40E4-9EB2-618E39D64018}"/>
              </a:ext>
            </a:extLst>
          </p:cNvPr>
          <p:cNvSpPr txBox="1"/>
          <p:nvPr/>
        </p:nvSpPr>
        <p:spPr>
          <a:xfrm>
            <a:off x="838201" y="1331931"/>
            <a:ext cx="11074400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{0:[format]} ..."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2BBF71-C1F0-462A-BCB8-2B95A57D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25027"/>
              </p:ext>
            </p:extLst>
          </p:nvPr>
        </p:nvGraphicFramePr>
        <p:xfrm>
          <a:off x="838201" y="2468880"/>
          <a:ext cx="11074400" cy="1920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Hour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Minute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HH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01,</a:t>
                      </a:r>
                      <a:r>
                        <a:rPr lang="en-US" sz="2400" baseline="0" dirty="0"/>
                        <a:t> …, 23</a:t>
                      </a:r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mm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01,</a:t>
                      </a:r>
                      <a:r>
                        <a:rPr lang="en-US" sz="2400" baseline="0" dirty="0"/>
                        <a:t> 02, …, 59</a:t>
                      </a:r>
                      <a:endParaRPr lang="en-US" sz="24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/>
                        <a:t>hh</a:t>
                      </a:r>
                      <a:endParaRPr lang="en-US" sz="2400" b="1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01, …, 12 (AM/PM format)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7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Numeric formats</a:t>
            </a:r>
            <a:endParaRPr lang="en-GB" alt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37868E-3C4E-40E4-9EB2-618E39D64018}"/>
              </a:ext>
            </a:extLst>
          </p:cNvPr>
          <p:cNvSpPr txBox="1"/>
          <p:nvPr/>
        </p:nvSpPr>
        <p:spPr>
          <a:xfrm>
            <a:off x="838201" y="1331931"/>
            <a:ext cx="11074400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2400" b="1" dirty="0" err="1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.Format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"... {0:[format]} ..."</a:t>
            </a:r>
            <a:r>
              <a:rPr lang="en-US" altLang="en-US" sz="24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4DB4D4-F956-4453-9474-A431C027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49725"/>
              </p:ext>
            </p:extLst>
          </p:nvPr>
        </p:nvGraphicFramePr>
        <p:xfrm>
          <a:off x="838200" y="2569509"/>
          <a:ext cx="11074401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9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Description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Syntax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Result</a:t>
                      </a:r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/>
                        <a:t>N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2000" dirty="0"/>
                        <a:t>numeric with thousand separator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{0:N[decimal places]}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{0:N2}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/>
                        <a:t>1,234.56</a:t>
                      </a:r>
                      <a:endParaRPr lang="en-US" sz="2000" b="0" dirty="0"/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l" eaLnBrk="1" hangingPunct="1"/>
                      <a:r>
                        <a:rPr lang="en-US" altLang="en-US" sz="2000" dirty="0"/>
                        <a:t>currency symbol, thousand separator</a:t>
                      </a:r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{0:C[decimal places]} 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dirty="0"/>
                        <a:t>{0:C2} 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2000" b="0" dirty="0"/>
                        <a:t>$1,234.56</a:t>
                      </a:r>
                      <a:endParaRPr lang="en-US" sz="2000" b="0" dirty="0"/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/>
                        <a:t>P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percent, *100, thousand separator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0" dirty="0"/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/>
                        <a:t>X, x </a:t>
                      </a:r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hexadecimal representation</a:t>
                      </a: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T="137160" marB="137160"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0" dirty="0"/>
                    </a:p>
                  </a:txBody>
                  <a:tcPr marT="137160" marB="1371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87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9">
      <a:dk1>
        <a:sysClr val="windowText" lastClr="000000"/>
      </a:dk1>
      <a:lt1>
        <a:sysClr val="window" lastClr="FFFFFF"/>
      </a:lt1>
      <a:dk2>
        <a:srgbClr val="07428C"/>
      </a:dk2>
      <a:lt2>
        <a:srgbClr val="EDEDED"/>
      </a:lt2>
      <a:accent1>
        <a:srgbClr val="083FA4"/>
      </a:accent1>
      <a:accent2>
        <a:srgbClr val="ED7D31"/>
      </a:accent2>
      <a:accent3>
        <a:srgbClr val="35A8E0"/>
      </a:accent3>
      <a:accent4>
        <a:srgbClr val="FFC000"/>
      </a:accent4>
      <a:accent5>
        <a:srgbClr val="4472C4"/>
      </a:accent5>
      <a:accent6>
        <a:srgbClr val="70AD47"/>
      </a:accent6>
      <a:hlink>
        <a:srgbClr val="358A7C"/>
      </a:hlink>
      <a:folHlink>
        <a:srgbClr val="B7283C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Другая 13">
      <a:dk1>
        <a:sysClr val="windowText" lastClr="000000"/>
      </a:dk1>
      <a:lt1>
        <a:sysClr val="window" lastClr="FFFFFF"/>
      </a:lt1>
      <a:dk2>
        <a:srgbClr val="264C94"/>
      </a:dk2>
      <a:lt2>
        <a:srgbClr val="35A8E0"/>
      </a:lt2>
      <a:accent1>
        <a:srgbClr val="7CB4E2"/>
      </a:accent1>
      <a:accent2>
        <a:srgbClr val="358A7C"/>
      </a:accent2>
      <a:accent3>
        <a:srgbClr val="A5A5A5"/>
      </a:accent3>
      <a:accent4>
        <a:srgbClr val="26693A"/>
      </a:accent4>
      <a:accent5>
        <a:srgbClr val="F6AC10"/>
      </a:accent5>
      <a:accent6>
        <a:srgbClr val="B7283C"/>
      </a:accent6>
      <a:hlink>
        <a:srgbClr val="358A7C"/>
      </a:hlink>
      <a:folHlink>
        <a:srgbClr val="B7283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1546</Words>
  <Application>Microsoft Office PowerPoint</Application>
  <PresentationFormat>Widescreen</PresentationFormat>
  <Paragraphs>296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inherit</vt:lpstr>
      <vt:lpstr>Тема Office</vt:lpstr>
      <vt:lpstr>Fundamentals of Programming</vt:lpstr>
      <vt:lpstr>Agenda</vt:lpstr>
      <vt:lpstr>String formatting</vt:lpstr>
      <vt:lpstr>String formatting</vt:lpstr>
      <vt:lpstr>String formatting</vt:lpstr>
      <vt:lpstr>String formatting</vt:lpstr>
      <vt:lpstr>DateTime formats</vt:lpstr>
      <vt:lpstr>DateTime formats</vt:lpstr>
      <vt:lpstr>Numeric formats</vt:lpstr>
      <vt:lpstr>Numeric formats example</vt:lpstr>
      <vt:lpstr>String interpolation</vt:lpstr>
      <vt:lpstr>String interpolation examples</vt:lpstr>
      <vt:lpstr>Escaping quotes in a string</vt:lpstr>
      <vt:lpstr>Error handling</vt:lpstr>
      <vt:lpstr>Major error types</vt:lpstr>
      <vt:lpstr>Syntax errors</vt:lpstr>
      <vt:lpstr>Syntax errors</vt:lpstr>
      <vt:lpstr>Execution errors (run-time)</vt:lpstr>
      <vt:lpstr>Execution errors (run-time)</vt:lpstr>
      <vt:lpstr>Try… Catch… Finally</vt:lpstr>
      <vt:lpstr>Try… Catch… Finally</vt:lpstr>
      <vt:lpstr>Divide by Zero Exception</vt:lpstr>
      <vt:lpstr>Exception types</vt:lpstr>
      <vt:lpstr>More examples</vt:lpstr>
      <vt:lpstr>Finally block</vt:lpstr>
      <vt:lpstr>Finally block example</vt:lpstr>
      <vt:lpstr>Exceptions</vt:lpstr>
      <vt:lpstr>Exceptions example</vt:lpstr>
      <vt:lpstr>Logic errors (semantic)</vt:lpstr>
      <vt:lpstr>Debugging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Vasiliy Kuznetsov</cp:lastModifiedBy>
  <cp:revision>135</cp:revision>
  <dcterms:created xsi:type="dcterms:W3CDTF">2022-06-28T05:50:22Z</dcterms:created>
  <dcterms:modified xsi:type="dcterms:W3CDTF">2024-09-14T18:08:54Z</dcterms:modified>
</cp:coreProperties>
</file>