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27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EEE"/>
    <a:srgbClr val="F2F2F2"/>
    <a:srgbClr val="358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9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7DEE-5312-4C23-BF9D-CEE6AA43FDA7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3E4F-C868-4D44-AC30-8AEA639D4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6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A2733B-51EE-F674-C628-1F90FFB250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671545"/>
            <a:ext cx="105156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" dirty="0"/>
              <a:t>PRESENTATION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151220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07DD49-C310-E4D0-AD52-96E34968C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4560" y="867420"/>
            <a:ext cx="2402881" cy="1392830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754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1" y="700391"/>
            <a:ext cx="1634857" cy="400373"/>
          </a:xfrm>
          <a:prstGeom prst="rect">
            <a:avLst/>
          </a:prstGeom>
        </p:spPr>
      </p:pic>
      <p:sp>
        <p:nvSpPr>
          <p:cNvPr id="11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4626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65376-C484-7E39-4F18-93A9C81E25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186"/>
            <a:ext cx="12192000" cy="2315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8790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24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699" y="474531"/>
            <a:ext cx="85615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9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4899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0" name="Google Shape;153;p20">
            <a:extLst>
              <a:ext uri="{FF2B5EF4-FFF2-40B4-BE49-F238E27FC236}">
                <a16:creationId xmlns:a16="http://schemas.microsoft.com/office/drawing/2014/main" id="{42D3C5AD-203C-06E8-B308-7570F0188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5" name="Google Shape;154;p20">
            <a:extLst>
              <a:ext uri="{FF2B5EF4-FFF2-40B4-BE49-F238E27FC236}">
                <a16:creationId xmlns:a16="http://schemas.microsoft.com/office/drawing/2014/main" id="{93774569-09A6-3D2C-E96E-EB2A888029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50326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6" name="Google Shape;155;p20">
            <a:extLst>
              <a:ext uri="{FF2B5EF4-FFF2-40B4-BE49-F238E27FC236}">
                <a16:creationId xmlns:a16="http://schemas.microsoft.com/office/drawing/2014/main" id="{12B6BEED-76B3-42F1-1655-75B4633AFEF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062452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7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682560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4162235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3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0682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428725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319003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3798678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2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1" y="474531"/>
            <a:ext cx="857817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80644-DFCA-A39E-6662-615C37F73B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0" r="3233"/>
          <a:stretch/>
        </p:blipFill>
        <p:spPr>
          <a:xfrm>
            <a:off x="6806594" y="0"/>
            <a:ext cx="5385406" cy="58444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9CA98-FE23-6C0C-C5CC-498BF2747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r="83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2" y="2056024"/>
            <a:ext cx="512998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85751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2056020"/>
            <a:ext cx="5129981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72531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5871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3">
            <a:extLst>
              <a:ext uri="{FF2B5EF4-FFF2-40B4-BE49-F238E27FC236}">
                <a16:creationId xmlns:a16="http://schemas.microsoft.com/office/drawing/2014/main" id="{86C3C5BA-7D7F-4C3F-2640-8F638B45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200A8-E1A7-4435-83E2-162A61D52FA6}" type="datetime1">
              <a:rPr lang="ru-RU" smtClean="0"/>
              <a:t>13.09.2024</a:t>
            </a:fld>
            <a:endParaRPr lang="ru-RU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FF6D44D-D6D0-493E-4D28-4910FD037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BCEA065-B04F-95C1-710E-80D4D07F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9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5" r:id="rId4"/>
    <p:sldLayoutId id="2147483663" r:id="rId5"/>
    <p:sldLayoutId id="2147483650" r:id="rId6"/>
    <p:sldLayoutId id="2147483666" r:id="rId7"/>
    <p:sldLayoutId id="2147483671" r:id="rId8"/>
    <p:sldLayoutId id="2147483662" r:id="rId9"/>
    <p:sldLayoutId id="2147483670" r:id="rId10"/>
    <p:sldLayoutId id="2147483669" r:id="rId11"/>
    <p:sldLayoutId id="2147483668" r:id="rId12"/>
    <p:sldLayoutId id="2147483667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CDC59-877C-90A9-C652-0BE567D7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41" y="1671545"/>
            <a:ext cx="10972799" cy="2387600"/>
          </a:xfrm>
        </p:spPr>
        <p:txBody>
          <a:bodyPr/>
          <a:lstStyle/>
          <a:p>
            <a:r>
              <a:rPr lang="en" dirty="0"/>
              <a:t>Fundamentals of Programming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6D810-431C-E147-2D52-2B768F306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  <a:p>
            <a:r>
              <a:rPr lang="en-US" altLang="en-US" sz="2400" dirty="0"/>
              <a:t>Arrays. Introduction to one-dimensional and two-dimensional arrays</a:t>
            </a:r>
            <a:endParaRPr lang="ru-RU" dirty="0"/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0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Declaring arrays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r>
              <a:rPr lang="en-US" altLang="en-US" sz="2800" dirty="0"/>
              <a:t>Specify the type of the array elements</a:t>
            </a:r>
          </a:p>
          <a:p>
            <a:r>
              <a:rPr lang="en-US" altLang="en-US" sz="2800" dirty="0"/>
              <a:t>Specify the number of elements in the array</a:t>
            </a:r>
          </a:p>
          <a:p>
            <a:endParaRPr lang="en-US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9FE02-34D8-41A8-B4F6-5412CF4C99B7}"/>
              </a:ext>
            </a:extLst>
          </p:cNvPr>
          <p:cNvSpPr txBox="1"/>
          <p:nvPr/>
        </p:nvSpPr>
        <p:spPr>
          <a:xfrm>
            <a:off x="838201" y="3042461"/>
            <a:ext cx="10650162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//array of 15 strings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[15];</a:t>
            </a:r>
          </a:p>
          <a:p>
            <a:endParaRPr lang="en-GB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	//array of 100 integers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  <a:endParaRPr lang="en-US" sz="60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Creating + Initializing arrays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9FE02-34D8-41A8-B4F6-5412CF4C99B7}"/>
              </a:ext>
            </a:extLst>
          </p:cNvPr>
          <p:cNvSpPr txBox="1"/>
          <p:nvPr/>
        </p:nvSpPr>
        <p:spPr>
          <a:xfrm>
            <a:off x="838201" y="1714500"/>
            <a:ext cx="1066310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[] a = </a:t>
            </a:r>
            <a:r>
              <a:rPr lang="en-US" sz="18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[] { 1, 2, 3, 4, 5 }; </a:t>
            </a:r>
            <a:r>
              <a:rPr lang="en-US" sz="1800" dirty="0">
                <a:solidFill>
                  <a:srgbClr val="008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// if you know the values in advance</a:t>
            </a:r>
            <a:endParaRPr lang="en-US" sz="1800" dirty="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var</a:t>
            </a:r>
            <a:r>
              <a:rPr lang="en-US" sz="18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b = </a:t>
            </a:r>
            <a:r>
              <a:rPr lang="en-US" sz="18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[] { 1, 2, 3, 4, 5 }; </a:t>
            </a:r>
            <a:r>
              <a:rPr lang="en-US" sz="1800" dirty="0">
                <a:solidFill>
                  <a:srgbClr val="008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// the type is inferred to be int[]</a:t>
            </a:r>
            <a:endParaRPr lang="en-US" dirty="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c = </a:t>
            </a:r>
            <a:r>
              <a:rPr lang="en-US" dirty="0">
                <a:solidFill>
                  <a:srgbClr val="2B91A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.Repeat(0, 5).ToArray(); </a:t>
            </a:r>
            <a:r>
              <a:rPr lang="en-US" dirty="0">
                <a:solidFill>
                  <a:srgbClr val="008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// all 5 elements initialized to 0</a:t>
            </a:r>
            <a:endParaRPr lang="en-US" dirty="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var</a:t>
            </a:r>
            <a:r>
              <a:rPr lang="en-US" sz="18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d = </a:t>
            </a:r>
            <a:r>
              <a:rPr lang="en-US" sz="1800" dirty="0">
                <a:solidFill>
                  <a:srgbClr val="2B91A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Enumerable</a:t>
            </a:r>
            <a:r>
              <a:rPr lang="en-US" sz="18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.Range(1, 5).ToArray(); </a:t>
            </a:r>
            <a:r>
              <a:rPr lang="en-US" sz="1800" dirty="0">
                <a:solidFill>
                  <a:srgbClr val="008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// an array with numbers from 1 to 5</a:t>
            </a:r>
            <a:endParaRPr lang="en-US" sz="6000" b="1" dirty="0">
              <a:solidFill>
                <a:srgbClr val="083FA4"/>
              </a:solidFill>
              <a:highlight>
                <a:srgbClr val="F2F2F2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3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6600F-777A-489C-A012-BA0F755F92D8}"/>
              </a:ext>
            </a:extLst>
          </p:cNvPr>
          <p:cNvSpPr txBox="1"/>
          <p:nvPr/>
        </p:nvSpPr>
        <p:spPr>
          <a:xfrm>
            <a:off x="838201" y="1495337"/>
            <a:ext cx="1065016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//declare an array,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 the 5th element with random number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//and then show it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100);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lblResult.Text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"One of the random numbers is: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5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Resizing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r>
              <a:rPr lang="en-US" altLang="en-US" sz="2800" dirty="0"/>
              <a:t>We can change the length of an array</a:t>
            </a:r>
          </a:p>
          <a:p>
            <a:pPr lvl="1"/>
            <a:r>
              <a:rPr lang="en-US" altLang="en-US" dirty="0"/>
              <a:t>Very expensive operation, consider other data types if you need to do it a 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44A58-2998-458D-8DF7-3D0B476A5E98}"/>
              </a:ext>
            </a:extLst>
          </p:cNvPr>
          <p:cNvSpPr txBox="1"/>
          <p:nvPr/>
        </p:nvSpPr>
        <p:spPr>
          <a:xfrm>
            <a:off x="838201" y="2960615"/>
            <a:ext cx="1065016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[15];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marks, 20);</a:t>
            </a:r>
            <a:endParaRPr 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1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How would we initialize first 3 elements of an array with random numbers?</a:t>
            </a:r>
          </a:p>
          <a:p>
            <a:pPr>
              <a:lnSpc>
                <a:spcPct val="120000"/>
              </a:lnSpc>
            </a:pPr>
            <a:endParaRPr lang="en-US" altLang="en-US" sz="2800" dirty="0"/>
          </a:p>
          <a:p>
            <a:pPr>
              <a:lnSpc>
                <a:spcPct val="120000"/>
              </a:lnSpc>
            </a:pPr>
            <a:endParaRPr lang="en-US" altLang="en-US" sz="2800" dirty="0"/>
          </a:p>
          <a:p>
            <a:pPr>
              <a:lnSpc>
                <a:spcPct val="120000"/>
              </a:lnSpc>
            </a:pP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But what if we need to initialize 250 elements of an array?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FE72B-337E-425A-943E-39182791AFDA}"/>
              </a:ext>
            </a:extLst>
          </p:cNvPr>
          <p:cNvSpPr txBox="1"/>
          <p:nvPr/>
        </p:nvSpPr>
        <p:spPr>
          <a:xfrm>
            <a:off x="838201" y="2950363"/>
            <a:ext cx="10312400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100);</a:t>
            </a:r>
          </a:p>
          <a:p>
            <a:pPr>
              <a:spcAft>
                <a:spcPts val="2400"/>
              </a:spcAft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100);</a:t>
            </a:r>
          </a:p>
          <a:p>
            <a:pPr>
              <a:spcAft>
                <a:spcPts val="2400"/>
              </a:spcAft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100);</a:t>
            </a:r>
          </a:p>
        </p:txBody>
      </p:sp>
    </p:spTree>
    <p:extLst>
      <p:ext uri="{BB962C8B-B14F-4D97-AF65-F5344CB8AC3E}">
        <p14:creationId xmlns:p14="http://schemas.microsoft.com/office/powerpoint/2010/main" val="272880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Initializing N elements of an array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A0A1-2BF9-4EDA-AD80-47137D970B38}"/>
              </a:ext>
            </a:extLst>
          </p:cNvPr>
          <p:cNvSpPr txBox="1"/>
          <p:nvPr/>
        </p:nvSpPr>
        <p:spPr>
          <a:xfrm>
            <a:off x="838201" y="1818466"/>
            <a:ext cx="10515599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[15];</a:t>
            </a:r>
          </a:p>
          <a:p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randomList.Length; i++)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 100);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happens in the memory?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GB" altLang="en-US" sz="2800" b="1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800" b="1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800" b="1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800" b="1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8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GB" altLang="en-US" sz="2800" b="1" dirty="0"/>
              <a:t>REMEMBER!! The index ALWAYS starts with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20162-D602-4C6A-8A0D-1F5EE5E26F04}"/>
              </a:ext>
            </a:extLst>
          </p:cNvPr>
          <p:cNvSpPr txBox="1"/>
          <p:nvPr/>
        </p:nvSpPr>
        <p:spPr>
          <a:xfrm>
            <a:off x="838201" y="1219251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sz="28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2A608200-4500-48DE-8626-BFBC1EB38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30314"/>
              </p:ext>
            </p:extLst>
          </p:nvPr>
        </p:nvGraphicFramePr>
        <p:xfrm>
          <a:off x="1704447" y="1823974"/>
          <a:ext cx="2170112" cy="3413125"/>
        </p:xfrm>
        <a:graphic>
          <a:graphicData uri="http://schemas.openxmlformats.org/drawingml/2006/table">
            <a:tbl>
              <a:tblPr/>
              <a:tblGrid>
                <a:gridCol w="217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18">
            <a:extLst>
              <a:ext uri="{FF2B5EF4-FFF2-40B4-BE49-F238E27FC236}">
                <a16:creationId xmlns:a16="http://schemas.microsoft.com/office/drawing/2014/main" id="{14483A57-5966-44A2-8E85-020CE1EEF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172" y="1954149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[0]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96E56FEA-2281-45C3-8B4C-EEE2FDC34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347" y="2627249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[1]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AF69BD3F-83C2-4B05-979F-FF5324BB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347" y="3300349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[2]</a:t>
            </a: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77DD32AF-4C41-42DF-AD81-19FBC6124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347" y="3995674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[3]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DB3F5CE0-866C-43DE-9459-83F1773C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634" y="4668774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[4]</a:t>
            </a:r>
          </a:p>
        </p:txBody>
      </p:sp>
    </p:spTree>
    <p:extLst>
      <p:ext uri="{BB962C8B-B14F-4D97-AF65-F5344CB8AC3E}">
        <p14:creationId xmlns:p14="http://schemas.microsoft.com/office/powerpoint/2010/main" val="233146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happens in the memory?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GB" altLang="en-US" sz="2800" b="1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800" b="1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800" b="1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800" b="1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8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GB" altLang="en-US" sz="2800" b="1" dirty="0"/>
              <a:t>REMEMBER!! The index ALWAYS starts with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20162-D602-4C6A-8A0D-1F5EE5E26F04}"/>
              </a:ext>
            </a:extLst>
          </p:cNvPr>
          <p:cNvSpPr txBox="1"/>
          <p:nvPr/>
        </p:nvSpPr>
        <p:spPr>
          <a:xfrm>
            <a:off x="838201" y="1219251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sz="28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14483A57-5966-44A2-8E85-020CE1EEF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172" y="1954149"/>
            <a:ext cx="2076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[0] = 35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96E56FEA-2281-45C3-8B4C-EEE2FDC34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347" y="2627249"/>
            <a:ext cx="2076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[1] = 49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AF69BD3F-83C2-4B05-979F-FF5324BB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347" y="3300349"/>
            <a:ext cx="2076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[2] = 29</a:t>
            </a: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77DD32AF-4C41-42DF-AD81-19FBC6124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347" y="3995674"/>
            <a:ext cx="2076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[3] = 57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DB3F5CE0-866C-43DE-9459-83F1773C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634" y="4668774"/>
            <a:ext cx="2076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[4] = 76</a:t>
            </a:r>
          </a:p>
        </p:txBody>
      </p:sp>
      <p:graphicFrame>
        <p:nvGraphicFramePr>
          <p:cNvPr id="17" name="Group 3">
            <a:extLst>
              <a:ext uri="{FF2B5EF4-FFF2-40B4-BE49-F238E27FC236}">
                <a16:creationId xmlns:a16="http://schemas.microsoft.com/office/drawing/2014/main" id="{32016E1D-1674-4CEE-8A1D-DE1EC934F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965039"/>
              </p:ext>
            </p:extLst>
          </p:nvPr>
        </p:nvGraphicFramePr>
        <p:xfrm>
          <a:off x="1704447" y="1823974"/>
          <a:ext cx="2170112" cy="3413125"/>
        </p:xfrm>
        <a:graphic>
          <a:graphicData uri="http://schemas.openxmlformats.org/drawingml/2006/table">
            <a:tbl>
              <a:tblPr/>
              <a:tblGrid>
                <a:gridCol w="217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42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Each loop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>
                <a:solidFill>
                  <a:srgbClr val="083FA4"/>
                </a:solidFill>
              </a:rPr>
              <a:t>foreach</a:t>
            </a:r>
            <a:r>
              <a:rPr lang="en-US" altLang="en-US" sz="2800" dirty="0"/>
              <a:t> loop iterates through all elements of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0B7FE-CED5-4E1F-B2A3-8828A36E2A99}"/>
              </a:ext>
            </a:extLst>
          </p:cNvPr>
          <p:cNvSpPr txBox="1"/>
          <p:nvPr/>
        </p:nvSpPr>
        <p:spPr>
          <a:xfrm>
            <a:off x="838201" y="2552196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mark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marks)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message += mark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  <a:endParaRPr lang="en-US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3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Each loop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/>
              <a:t>Also useful for Strings: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22DEA-EDE8-4AE3-9513-B582D9221910}"/>
              </a:ext>
            </a:extLst>
          </p:cNvPr>
          <p:cNvSpPr txBox="1"/>
          <p:nvPr/>
        </p:nvSpPr>
        <p:spPr>
          <a:xfrm>
            <a:off x="838201" y="2524622"/>
            <a:ext cx="1065016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//calculate number of spaces in string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"Some sample text"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noOfSpaces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(c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noOfSpaces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2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What an array is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How to declare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How to </a:t>
            </a:r>
            <a:r>
              <a:rPr lang="en-US" altLang="en-US" sz="3200" dirty="0" err="1"/>
              <a:t>initialise</a:t>
            </a:r>
            <a:r>
              <a:rPr lang="en-US" altLang="en-US" sz="3200" dirty="0"/>
              <a:t>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How to store values in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How to use arrays of different types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Ranges and indices</a:t>
            </a:r>
          </a:p>
        </p:txBody>
      </p:sp>
    </p:spTree>
    <p:extLst>
      <p:ext uri="{BB962C8B-B14F-4D97-AF65-F5344CB8AC3E}">
        <p14:creationId xmlns:p14="http://schemas.microsoft.com/office/powerpoint/2010/main" val="66381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 Arrays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altLang="en-US" sz="2800" dirty="0"/>
          </a:p>
          <a:p>
            <a:pPr marL="0" indent="0">
              <a:lnSpc>
                <a:spcPct val="120000"/>
              </a:lnSpc>
              <a:buNone/>
            </a:pPr>
            <a:endParaRPr lang="en-US" altLang="en-US" sz="2800" dirty="0"/>
          </a:p>
          <a:p>
            <a:pPr marL="0" indent="0">
              <a:lnSpc>
                <a:spcPct val="120000"/>
              </a:lnSpc>
              <a:buNone/>
            </a:pPr>
            <a:endParaRPr lang="en-US" alt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/>
              <a:t>Explore other functionality provided by Array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A20DA-BC73-4CB2-96A9-98E0CB676361}"/>
              </a:ext>
            </a:extLst>
          </p:cNvPr>
          <p:cNvSpPr txBox="1"/>
          <p:nvPr/>
        </p:nvSpPr>
        <p:spPr>
          <a:xfrm>
            <a:off x="838201" y="1948343"/>
            <a:ext cx="1065016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35, 56, 67, 0, 48 };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(marks);</a:t>
            </a:r>
            <a:endParaRPr lang="pt-BR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8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Arrays can be multidimensional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Initializing with commas</a:t>
            </a:r>
          </a:p>
          <a:p>
            <a:pPr>
              <a:lnSpc>
                <a:spcPct val="120000"/>
              </a:lnSpc>
            </a:pP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Think of two-dimensional arrays as of tables with rows and columns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You can have as many dimensions as you need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FA555-35F3-4CB1-A21F-633D953316A0}"/>
              </a:ext>
            </a:extLst>
          </p:cNvPr>
          <p:cNvSpPr txBox="1"/>
          <p:nvPr/>
        </p:nvSpPr>
        <p:spPr>
          <a:xfrm>
            <a:off x="838201" y="3167390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[3, 4];</a:t>
            </a:r>
            <a:endParaRPr lang="pt-BR" sz="28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4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Ranges and indices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Latest versions of C# allows the following syntax with arrays: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FA555-35F3-4CB1-A21F-633D953316A0}"/>
              </a:ext>
            </a:extLst>
          </p:cNvPr>
          <p:cNvSpPr txBox="1"/>
          <p:nvPr/>
        </p:nvSpPr>
        <p:spPr>
          <a:xfrm>
            <a:off x="838201" y="2563382"/>
            <a:ext cx="1065016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 array = </a:t>
            </a:r>
            <a:r>
              <a:rPr lang="en-US" dirty="0">
                <a:solidFill>
                  <a:srgbClr val="0000FF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[] { 1, 2, 3, 4, 5 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thirdItem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 = array[2];   </a:t>
            </a:r>
            <a:r>
              <a:rPr lang="en-US" dirty="0">
                <a:solidFill>
                  <a:srgbClr val="008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// 3rd from the beginning =&gt; 3</a:t>
            </a:r>
            <a:endParaRPr lang="en-US" dirty="0">
              <a:solidFill>
                <a:srgbClr val="000000"/>
              </a:solidFill>
              <a:highlight>
                <a:srgbClr val="ECEEE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lastItem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 = array[^1];   </a:t>
            </a:r>
            <a:r>
              <a:rPr lang="en-US" dirty="0">
                <a:solidFill>
                  <a:srgbClr val="008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// 1st from the end =&gt; 5</a:t>
            </a:r>
            <a:endParaRPr lang="en-US" dirty="0">
              <a:solidFill>
                <a:srgbClr val="000000"/>
              </a:solidFill>
              <a:highlight>
                <a:srgbClr val="ECEEE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 slice1 = array[..];     </a:t>
            </a:r>
            <a:r>
              <a:rPr lang="en-US" dirty="0">
                <a:solidFill>
                  <a:srgbClr val="008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// all elements =&gt; 1, 2, 3, 4, 5</a:t>
            </a:r>
            <a:endParaRPr lang="en-US" dirty="0">
              <a:solidFill>
                <a:srgbClr val="000000"/>
              </a:solidFill>
              <a:highlight>
                <a:srgbClr val="ECEEE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 slice2 = array[2..];    </a:t>
            </a:r>
            <a:r>
              <a:rPr lang="en-US" dirty="0">
                <a:solidFill>
                  <a:srgbClr val="008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// from 3rd till the end</a:t>
            </a:r>
            <a:endParaRPr lang="en-US" dirty="0">
              <a:solidFill>
                <a:srgbClr val="000000"/>
              </a:solidFill>
              <a:highlight>
                <a:srgbClr val="ECEEE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 slice3 = array[..^3];   </a:t>
            </a:r>
            <a:r>
              <a:rPr lang="en-US" dirty="0">
                <a:solidFill>
                  <a:srgbClr val="008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// start from first, stop </a:t>
            </a:r>
            <a:r>
              <a:rPr lang="en-US">
                <a:solidFill>
                  <a:srgbClr val="008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before 3rd </a:t>
            </a:r>
            <a:r>
              <a:rPr lang="en-US" dirty="0">
                <a:solidFill>
                  <a:srgbClr val="008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to last =&gt; 1, 2</a:t>
            </a:r>
            <a:endParaRPr lang="en-US" dirty="0">
              <a:solidFill>
                <a:srgbClr val="000000"/>
              </a:solidFill>
              <a:highlight>
                <a:srgbClr val="ECEEE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 slice4 = array[2..^1];  </a:t>
            </a:r>
            <a:r>
              <a:rPr lang="en-US" dirty="0">
                <a:solidFill>
                  <a:srgbClr val="008000"/>
                </a:solidFill>
                <a:highlight>
                  <a:srgbClr val="ECEEEE"/>
                </a:highlight>
                <a:latin typeface="Consolas" panose="020B0609020204030204" pitchFamily="49" charset="0"/>
              </a:rPr>
              <a:t>// start after 2nd, stop before last =&gt; 3, 4</a:t>
            </a:r>
            <a:endParaRPr lang="pt-BR" sz="2800" b="1" dirty="0">
              <a:solidFill>
                <a:srgbClr val="083FA4"/>
              </a:solidFill>
              <a:highlight>
                <a:srgbClr val="ECEEEE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78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0F9B-C91F-8251-DBB6-902A113A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85132-5E6B-6252-979D-81557B9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</p:spPr>
        <p:txBody>
          <a:bodyPr/>
          <a:lstStyle/>
          <a:p>
            <a:fld id="{24CFBF5F-D9F7-437E-8CF8-688EAF21A1C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79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Scenario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2800" dirty="0"/>
              <a:t>During the seminar we will create a program that calculates statistics for a module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2800" dirty="0"/>
              <a:t>User will be asked to enter comma-separated list of marks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GB" altLang="en-US" sz="2800" dirty="0"/>
              <a:t>The output of the program should be as following:</a:t>
            </a:r>
          </a:p>
          <a:p>
            <a:pPr marL="17700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altLang="en-US" sz="2400" dirty="0"/>
              <a:t>[70+)		3	</a:t>
            </a:r>
          </a:p>
          <a:p>
            <a:pPr marL="17700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altLang="en-US" sz="2400" dirty="0"/>
              <a:t>[60-70)		5</a:t>
            </a:r>
          </a:p>
          <a:p>
            <a:pPr marL="17700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altLang="en-US" sz="2400" dirty="0"/>
              <a:t>[50-60)		5	</a:t>
            </a:r>
          </a:p>
          <a:p>
            <a:pPr marL="17700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altLang="en-US" sz="2400" dirty="0"/>
              <a:t>[40-50)		3	</a:t>
            </a:r>
          </a:p>
          <a:p>
            <a:pPr marL="17700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altLang="en-US" sz="2400" dirty="0"/>
              <a:t>[30-40)		0	</a:t>
            </a:r>
          </a:p>
          <a:p>
            <a:pPr marL="17700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altLang="en-US" sz="2400" dirty="0"/>
              <a:t>(&lt;=30)		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631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But, before we do that…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altLang="en-US" sz="3200" dirty="0"/>
              <a:t>Let’s write a very simple program that asks a user to enter 3 numbers and calculates an average of those 3 numbers.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altLang="en-US" sz="3200" dirty="0"/>
              <a:t>Assume that you have textboxes to grab user input</a:t>
            </a:r>
          </a:p>
        </p:txBody>
      </p:sp>
    </p:spTree>
    <p:extLst>
      <p:ext uri="{BB962C8B-B14F-4D97-AF65-F5344CB8AC3E}">
        <p14:creationId xmlns:p14="http://schemas.microsoft.com/office/powerpoint/2010/main" val="123114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Average of 3 numbers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altLang="en-US" sz="3200" dirty="0"/>
              <a:t>Do the same, but now for 5 numbers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altLang="en-US" sz="3200" dirty="0"/>
              <a:t>What is your observation?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80D2-1525-4AC5-8687-3403ACF1F11D}"/>
              </a:ext>
            </a:extLst>
          </p:cNvPr>
          <p:cNvSpPr txBox="1"/>
          <p:nvPr/>
        </p:nvSpPr>
        <p:spPr>
          <a:xfrm>
            <a:off x="838201" y="1363568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00FF"/>
              </a:solidFill>
              <a:highlight>
                <a:srgbClr val="F2F2F2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number1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Convert</a:t>
            </a:r>
            <a:r>
              <a:rPr lang="en-US" sz="2400" dirty="0" err="1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.ToDouble</a:t>
            </a:r>
            <a:r>
              <a:rPr lang="en-US" sz="24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(tbx1.Text);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number2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Convert</a:t>
            </a:r>
            <a:r>
              <a:rPr lang="en-US" sz="2400" dirty="0" err="1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.ToDouble</a:t>
            </a:r>
            <a:r>
              <a:rPr lang="en-US" sz="24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(tbx2.Text);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number3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Convert</a:t>
            </a:r>
            <a:r>
              <a:rPr lang="en-US" sz="2400" dirty="0" err="1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.ToDouble</a:t>
            </a:r>
            <a:r>
              <a:rPr lang="en-US" sz="24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(tbx3.Text);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</a:rPr>
              <a:t> result = (number1 + number2 + number3) / 3;</a:t>
            </a:r>
          </a:p>
          <a:p>
            <a:endParaRPr lang="en-US" altLang="en-US" sz="2400" b="1" dirty="0">
              <a:highlight>
                <a:srgbClr val="ECEEEE"/>
              </a:highlight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8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buNone/>
            </a:pPr>
            <a:r>
              <a:rPr lang="en-US" altLang="en-US" sz="3200" dirty="0"/>
              <a:t>Array is a list of data that have a single data type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0BE24D-9B08-462C-A138-2419A5A42A50}"/>
              </a:ext>
            </a:extLst>
          </p:cNvPr>
          <p:cNvGrpSpPr/>
          <p:nvPr/>
        </p:nvGrpSpPr>
        <p:grpSpPr>
          <a:xfrm>
            <a:off x="1891594" y="2570119"/>
            <a:ext cx="7704137" cy="3318953"/>
            <a:chOff x="1543580" y="1887538"/>
            <a:chExt cx="7704137" cy="3606800"/>
          </a:xfrm>
        </p:grpSpPr>
        <p:graphicFrame>
          <p:nvGraphicFramePr>
            <p:cNvPr id="9" name="Group 4">
              <a:extLst>
                <a:ext uri="{FF2B5EF4-FFF2-40B4-BE49-F238E27FC236}">
                  <a16:creationId xmlns:a16="http://schemas.microsoft.com/office/drawing/2014/main" id="{E2738B40-CEC2-4695-9ACA-F0BF43EA8EB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3094648"/>
                </p:ext>
              </p:extLst>
            </p:nvPr>
          </p:nvGraphicFramePr>
          <p:xfrm>
            <a:off x="1543580" y="1887538"/>
            <a:ext cx="7704137" cy="3606800"/>
          </p:xfrm>
          <a:graphic>
            <a:graphicData uri="http://schemas.openxmlformats.org/drawingml/2006/table">
              <a:tbl>
                <a:tblPr/>
                <a:tblGrid>
                  <a:gridCol w="38528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8512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318953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Simple variable 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rgbClr val="083FA4"/>
                            </a:solidFill>
                            <a:effectLst/>
                            <a:latin typeface="Arial" charset="0"/>
                          </a:rPr>
                          <a:t>int</a:t>
                        </a:r>
                        <a:endPara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horzOverflow="overflow">
                      <a:lnL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Array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rgbClr val="083FA4"/>
                            </a:solidFill>
                            <a:effectLst/>
                            <a:latin typeface="Arial" charset="0"/>
                          </a:rPr>
                          <a:t>int</a:t>
                        </a:r>
                        <a:r>
                          <a: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[5]</a:t>
                        </a:r>
                        <a:endPara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19A1BC35-CAA7-4EF6-B3B4-407FB6AED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542" y="3543300"/>
              <a:ext cx="1512888" cy="431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8AC9A219-F065-480C-A276-6D56A0C59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747" y="3569229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/>
                <a:t>A</a:t>
              </a:r>
              <a:endParaRPr lang="ru-RU" altLang="en-US" sz="1800" b="1" dirty="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AEFA6780-1D7E-4962-A34D-9320E3D62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605" y="5127625"/>
              <a:ext cx="1368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C7316A1F-404A-404E-89D1-F1E00FCFD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5330" y="30861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4FC7B29B-5D24-4FEB-8865-2AEDCFC0D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5330" y="35179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0B8BD5E6-E541-49FE-9E4E-11546A666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5330" y="39497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A641C917-8797-40BF-A177-137302868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5330" y="43815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96476B66-3DA8-429A-9ED3-199B5D92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5330" y="48133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Text Box 28">
              <a:extLst>
                <a:ext uri="{FF2B5EF4-FFF2-40B4-BE49-F238E27FC236}">
                  <a16:creationId xmlns:a16="http://schemas.microsoft.com/office/drawing/2014/main" id="{2017D09D-6E7D-4869-80E7-C0673298C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8104" y="3946524"/>
              <a:ext cx="431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/>
                <a:t>A</a:t>
              </a:r>
              <a:endParaRPr lang="ru-RU" altLang="en-US" sz="1800" b="1" dirty="0"/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69FE4833-3D9B-49DF-B836-48E0829DD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5192" y="43815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A(3)</a:t>
              </a:r>
              <a:endParaRPr lang="ru-RU" altLang="en-US" sz="1800"/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516DF87C-3627-46B0-A4E7-98D5E12BC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5192" y="39497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A(2)</a:t>
              </a:r>
              <a:endParaRPr lang="ru-RU" altLang="en-US" sz="1800"/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B99007AF-AF69-407C-B641-5FCC33B01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5192" y="35179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A(1)</a:t>
              </a:r>
              <a:endParaRPr lang="ru-RU" altLang="en-US" sz="1800"/>
            </a:p>
          </p:txBody>
        </p:sp>
        <p:sp>
          <p:nvSpPr>
            <p:cNvPr id="23" name="Text Box 32">
              <a:extLst>
                <a:ext uri="{FF2B5EF4-FFF2-40B4-BE49-F238E27FC236}">
                  <a16:creationId xmlns:a16="http://schemas.microsoft.com/office/drawing/2014/main" id="{B3BBD3DD-01EF-405B-B6D6-E745D7BC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5192" y="3086100"/>
              <a:ext cx="720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A(0)</a:t>
              </a:r>
              <a:endParaRPr lang="ru-RU" altLang="en-US" sz="1800"/>
            </a:p>
          </p:txBody>
        </p:sp>
        <p:sp>
          <p:nvSpPr>
            <p:cNvPr id="24" name="Text Box 33">
              <a:extLst>
                <a:ext uri="{FF2B5EF4-FFF2-40B4-BE49-F238E27FC236}">
                  <a16:creationId xmlns:a16="http://schemas.microsoft.com/office/drawing/2014/main" id="{1B185105-19A8-4234-A0F3-F9746916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5192" y="48133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A(4)</a:t>
              </a:r>
              <a:endParaRPr lang="ru-RU" altLang="en-US" sz="1800"/>
            </a:p>
          </p:txBody>
        </p:sp>
        <p:sp>
          <p:nvSpPr>
            <p:cNvPr id="25" name="Line 35">
              <a:extLst>
                <a:ext uri="{FF2B5EF4-FFF2-40B4-BE49-F238E27FC236}">
                  <a16:creationId xmlns:a16="http://schemas.microsoft.com/office/drawing/2014/main" id="{D6702008-E478-40E6-9AB2-E0A4CE045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91505" y="3975100"/>
              <a:ext cx="215900" cy="108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0B36A345-0317-416C-B5FE-156AEB46C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7905" y="5127625"/>
              <a:ext cx="2087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Memory Cell</a:t>
              </a:r>
              <a:endParaRPr lang="ru-RU" altLang="en-US" sz="1800"/>
            </a:p>
          </p:txBody>
        </p:sp>
        <p:sp>
          <p:nvSpPr>
            <p:cNvPr id="27" name="Left Brace 38">
              <a:extLst>
                <a:ext uri="{FF2B5EF4-FFF2-40B4-BE49-F238E27FC236}">
                  <a16:creationId xmlns:a16="http://schemas.microsoft.com/office/drawing/2014/main" id="{2651F46B-684E-4A2D-8DEE-2B9AFD9C9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904" y="2970213"/>
              <a:ext cx="357188" cy="2361273"/>
            </a:xfrm>
            <a:prstGeom prst="leftBrace">
              <a:avLst>
                <a:gd name="adj1" fmla="val 8336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9713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.NET understanding of an array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/>
              <a:t>Arrays are containers which hold a collection of values, usually referred to as elements.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/>
              <a:t>All values stored in a given array must be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297318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Arrays (another definition)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/>
              <a:t>An array is a group of contiguous memory locations that all have the same name and the same type.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/>
              <a:t>To refer to a particular location or element in the array, we specify the name of the array and the position number (index)</a:t>
            </a:r>
          </a:p>
        </p:txBody>
      </p:sp>
    </p:spTree>
    <p:extLst>
      <p:ext uri="{BB962C8B-B14F-4D97-AF65-F5344CB8AC3E}">
        <p14:creationId xmlns:p14="http://schemas.microsoft.com/office/powerpoint/2010/main" val="313410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Each member of the array has its index starting from 0.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/>
              <a:t>You have to specify the number of elements in the array you want to create (size of an array).</a:t>
            </a:r>
          </a:p>
        </p:txBody>
      </p:sp>
    </p:spTree>
    <p:extLst>
      <p:ext uri="{BB962C8B-B14F-4D97-AF65-F5344CB8AC3E}">
        <p14:creationId xmlns:p14="http://schemas.microsoft.com/office/powerpoint/2010/main" val="422618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4">
      <a:dk1>
        <a:sysClr val="windowText" lastClr="000000"/>
      </a:dk1>
      <a:lt1>
        <a:sysClr val="window" lastClr="FFFFFF"/>
      </a:lt1>
      <a:dk2>
        <a:srgbClr val="07428C"/>
      </a:dk2>
      <a:lt2>
        <a:srgbClr val="EDEDED"/>
      </a:lt2>
      <a:accent1>
        <a:srgbClr val="7CB4E2"/>
      </a:accent1>
      <a:accent2>
        <a:srgbClr val="358A7C"/>
      </a:accent2>
      <a:accent3>
        <a:srgbClr val="35A8E0"/>
      </a:accent3>
      <a:accent4>
        <a:srgbClr val="26693A"/>
      </a:accent4>
      <a:accent5>
        <a:srgbClr val="4472C4"/>
      </a:accent5>
      <a:accent6>
        <a:srgbClr val="B7283C"/>
      </a:accent6>
      <a:hlink>
        <a:srgbClr val="358A7C"/>
      </a:hlink>
      <a:folHlink>
        <a:srgbClr val="B7283C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Другая 13">
      <a:dk1>
        <a:sysClr val="windowText" lastClr="000000"/>
      </a:dk1>
      <a:lt1>
        <a:sysClr val="window" lastClr="FFFFFF"/>
      </a:lt1>
      <a:dk2>
        <a:srgbClr val="264C94"/>
      </a:dk2>
      <a:lt2>
        <a:srgbClr val="35A8E0"/>
      </a:lt2>
      <a:accent1>
        <a:srgbClr val="7CB4E2"/>
      </a:accent1>
      <a:accent2>
        <a:srgbClr val="358A7C"/>
      </a:accent2>
      <a:accent3>
        <a:srgbClr val="A5A5A5"/>
      </a:accent3>
      <a:accent4>
        <a:srgbClr val="26693A"/>
      </a:accent4>
      <a:accent5>
        <a:srgbClr val="F6AC10"/>
      </a:accent5>
      <a:accent6>
        <a:srgbClr val="B7283C"/>
      </a:accent6>
      <a:hlink>
        <a:srgbClr val="358A7C"/>
      </a:hlink>
      <a:folHlink>
        <a:srgbClr val="B7283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1262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Тема Office</vt:lpstr>
      <vt:lpstr>Fundamentals of Programming</vt:lpstr>
      <vt:lpstr>Agenda</vt:lpstr>
      <vt:lpstr>Scenario</vt:lpstr>
      <vt:lpstr>But, before we do that…</vt:lpstr>
      <vt:lpstr>Average of 3 numbers</vt:lpstr>
      <vt:lpstr>Array</vt:lpstr>
      <vt:lpstr>.NET understanding of an array</vt:lpstr>
      <vt:lpstr>Arrays (another definition)</vt:lpstr>
      <vt:lpstr>Arrays</vt:lpstr>
      <vt:lpstr>Declaring arrays</vt:lpstr>
      <vt:lpstr>Creating + Initializing arrays</vt:lpstr>
      <vt:lpstr>Example</vt:lpstr>
      <vt:lpstr>Resizing</vt:lpstr>
      <vt:lpstr>Question</vt:lpstr>
      <vt:lpstr>Initializing N elements of an array</vt:lpstr>
      <vt:lpstr>What happens in the memory?</vt:lpstr>
      <vt:lpstr>What happens in the memory?</vt:lpstr>
      <vt:lpstr>For Each loop</vt:lpstr>
      <vt:lpstr>For Each loop</vt:lpstr>
      <vt:lpstr>Sorting Arrays</vt:lpstr>
      <vt:lpstr>Multidimensional Arrays</vt:lpstr>
      <vt:lpstr>Ranges and indices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Vasiliy Kuznetsov</cp:lastModifiedBy>
  <cp:revision>126</cp:revision>
  <dcterms:created xsi:type="dcterms:W3CDTF">2022-06-28T05:50:22Z</dcterms:created>
  <dcterms:modified xsi:type="dcterms:W3CDTF">2024-09-13T13:23:00Z</dcterms:modified>
</cp:coreProperties>
</file>