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8" r:id="rId2"/>
    <p:sldId id="256" r:id="rId3"/>
    <p:sldId id="260" r:id="rId4"/>
    <p:sldId id="262" r:id="rId5"/>
    <p:sldId id="265" r:id="rId6"/>
    <p:sldId id="264" r:id="rId7"/>
    <p:sldId id="267" r:id="rId8"/>
    <p:sldId id="266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0EEA"/>
    <a:srgbClr val="083FA4"/>
    <a:srgbClr val="00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Programming languages: </a:t>
            </a:r>
            <a:r>
              <a:rPr lang="en-US" altLang="en-US" sz="3200" dirty="0" smtClean="0"/>
              <a:t>2</a:t>
            </a:r>
            <a:r>
              <a:rPr lang="en-US" altLang="en-US" sz="3200" baseline="30000" dirty="0" smtClean="0"/>
              <a:t>nd</a:t>
            </a:r>
            <a:r>
              <a:rPr lang="en-US" altLang="en-US" sz="3200" dirty="0" smtClean="0"/>
              <a:t> generation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3200" dirty="0"/>
              <a:t>Assembler </a:t>
            </a:r>
          </a:p>
          <a:p>
            <a:pPr lvl="1">
              <a:lnSpc>
                <a:spcPct val="110000"/>
              </a:lnSpc>
            </a:pPr>
            <a:r>
              <a:rPr lang="en-US" altLang="en-US" sz="2800" dirty="0"/>
              <a:t>One-to-one correspondence with instructions</a:t>
            </a:r>
          </a:p>
          <a:p>
            <a:pPr lvl="1">
              <a:lnSpc>
                <a:spcPct val="110000"/>
              </a:lnSpc>
            </a:pPr>
            <a:r>
              <a:rPr lang="en-US" altLang="en-US" sz="2800" dirty="0"/>
              <a:t>Assigns short names to commands</a:t>
            </a:r>
            <a:r>
              <a:rPr lang="en-US" altLang="en-US" sz="2800" dirty="0" smtClean="0"/>
              <a:t>:</a:t>
            </a:r>
          </a:p>
          <a:p>
            <a:pPr lvl="1">
              <a:lnSpc>
                <a:spcPct val="110000"/>
              </a:lnSpc>
            </a:pPr>
            <a:endParaRPr lang="en-US" altLang="en-US" sz="2800" dirty="0"/>
          </a:p>
          <a:p>
            <a:pPr lvl="1">
              <a:lnSpc>
                <a:spcPct val="110000"/>
              </a:lnSpc>
            </a:pPr>
            <a:endParaRPr lang="en-US" altLang="en-US" sz="28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en-US" sz="3200" dirty="0" smtClean="0"/>
              <a:t>Makes </a:t>
            </a:r>
            <a:r>
              <a:rPr lang="en-US" altLang="en-US" sz="3200" dirty="0"/>
              <a:t>reading easier for humans</a:t>
            </a:r>
          </a:p>
          <a:p>
            <a:pPr>
              <a:lnSpc>
                <a:spcPct val="110000"/>
              </a:lnSpc>
            </a:pPr>
            <a:r>
              <a:rPr lang="en-US" altLang="en-US" sz="3200" dirty="0"/>
              <a:t>Translated into machine instructions by another program</a:t>
            </a:r>
          </a:p>
          <a:p>
            <a:pPr>
              <a:lnSpc>
                <a:spcPct val="110000"/>
              </a:lnSpc>
            </a:pPr>
            <a:r>
              <a:rPr lang="en-US" altLang="en-US" sz="3200" dirty="0"/>
              <a:t>Still processor dependent</a:t>
            </a:r>
            <a:endParaRPr lang="ru-RU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0919" y="2879678"/>
            <a:ext cx="10650162" cy="978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084513" indent="0">
              <a:lnSpc>
                <a:spcPct val="120000"/>
              </a:lnSpc>
              <a:buNone/>
            </a:pPr>
            <a:r>
              <a:rPr lang="en-US" altLang="en-US" sz="2400" b="1" dirty="0" err="1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40000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</a:p>
          <a:p>
            <a:pPr marL="3084513" indent="0">
              <a:lnSpc>
                <a:spcPct val="120000"/>
              </a:lnSpc>
              <a:buNone/>
            </a:pPr>
            <a:r>
              <a:rPr lang="en-US" alt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</a:p>
        </p:txBody>
      </p:sp>
    </p:spTree>
    <p:extLst>
      <p:ext uri="{BB962C8B-B14F-4D97-AF65-F5344CB8AC3E}">
        <p14:creationId xmlns:p14="http://schemas.microsoft.com/office/powerpoint/2010/main" val="183455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Programming languages: </a:t>
            </a:r>
            <a:r>
              <a:rPr lang="en-US" altLang="en-US" sz="3200" dirty="0" smtClean="0"/>
              <a:t>3</a:t>
            </a:r>
            <a:r>
              <a:rPr lang="en-US" altLang="en-US" sz="3200" baseline="30000" dirty="0" smtClean="0"/>
              <a:t>rd</a:t>
            </a:r>
            <a:r>
              <a:rPr lang="en-US" altLang="en-US" sz="3200" dirty="0" smtClean="0"/>
              <a:t> generation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Higher-level </a:t>
            </a:r>
            <a:r>
              <a:rPr lang="en-US" altLang="en-US" sz="3200" dirty="0" smtClean="0"/>
              <a:t>languages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3200" dirty="0"/>
              <a:t>Independent of the underlying hardware </a:t>
            </a:r>
          </a:p>
          <a:p>
            <a:pPr lvl="1">
              <a:lnSpc>
                <a:spcPct val="120000"/>
              </a:lnSpc>
            </a:pPr>
            <a:r>
              <a:rPr lang="en-US" altLang="en-US" sz="3200" dirty="0"/>
              <a:t>Easiest for humans to read and </a:t>
            </a:r>
            <a:r>
              <a:rPr lang="en-US" altLang="en-US" sz="3200" dirty="0" smtClean="0"/>
              <a:t>write</a:t>
            </a:r>
          </a:p>
          <a:p>
            <a:pPr lvl="1">
              <a:lnSpc>
                <a:spcPct val="120000"/>
              </a:lnSpc>
            </a:pPr>
            <a:endParaRPr lang="en-US" altLang="en-US" sz="3200" dirty="0"/>
          </a:p>
          <a:p>
            <a:pPr lvl="1">
              <a:lnSpc>
                <a:spcPct val="120000"/>
              </a:lnSpc>
            </a:pPr>
            <a:endParaRPr lang="en-US" altLang="en-US" sz="3200" dirty="0" smtClean="0"/>
          </a:p>
          <a:p>
            <a:pPr lvl="1">
              <a:lnSpc>
                <a:spcPct val="120000"/>
              </a:lnSpc>
            </a:pPr>
            <a:endParaRPr lang="en-US" altLang="en-US" sz="3200" dirty="0"/>
          </a:p>
          <a:p>
            <a:pPr>
              <a:lnSpc>
                <a:spcPct val="120000"/>
              </a:lnSpc>
            </a:pPr>
            <a:r>
              <a:rPr lang="en-US" altLang="en-US" sz="3200" dirty="0" smtClean="0"/>
              <a:t>Translated </a:t>
            </a:r>
            <a:r>
              <a:rPr lang="en-US" altLang="en-US" sz="3200" dirty="0"/>
              <a:t>by compilers into machine instructions</a:t>
            </a:r>
            <a:endParaRPr lang="ru-RU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0919" y="3193577"/>
            <a:ext cx="106501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intRate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100) </a:t>
            </a:r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	</a:t>
            </a:r>
            <a:r>
              <a:rPr lang="en-US" sz="2400" b="1" dirty="0" err="1" smtClean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"Interest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rate error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en-US" altLang="en-US" sz="2400" b="1" dirty="0">
              <a:solidFill>
                <a:srgbClr val="3D0EEA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Programming languages: </a:t>
            </a:r>
            <a:r>
              <a:rPr lang="en-US" altLang="en-US" sz="3200" dirty="0" smtClean="0"/>
              <a:t>4</a:t>
            </a:r>
            <a:r>
              <a:rPr lang="en-US" altLang="en-US" sz="3200" baseline="30000" dirty="0" smtClean="0"/>
              <a:t>th</a:t>
            </a:r>
            <a:r>
              <a:rPr lang="en-US" altLang="en-US" sz="3200" dirty="0" smtClean="0"/>
              <a:t> generation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3600" dirty="0" smtClean="0"/>
          </a:p>
          <a:p>
            <a:pPr>
              <a:lnSpc>
                <a:spcPct val="80000"/>
              </a:lnSpc>
            </a:pPr>
            <a:r>
              <a:rPr lang="en-US" altLang="en-US" sz="3600" dirty="0" smtClean="0"/>
              <a:t>Indicates </a:t>
            </a:r>
            <a:r>
              <a:rPr lang="en-US" altLang="en-US" sz="3600" dirty="0"/>
              <a:t>“What to do” rather then “How to do that”</a:t>
            </a:r>
          </a:p>
          <a:p>
            <a:pPr lvl="1">
              <a:lnSpc>
                <a:spcPct val="80000"/>
              </a:lnSpc>
            </a:pPr>
            <a:endParaRPr lang="en-US" altLang="en-US" sz="3600" dirty="0" smtClean="0"/>
          </a:p>
          <a:p>
            <a:pPr lvl="1">
              <a:lnSpc>
                <a:spcPct val="80000"/>
              </a:lnSpc>
            </a:pPr>
            <a:endParaRPr lang="en-US" altLang="en-US" sz="3600" dirty="0"/>
          </a:p>
          <a:p>
            <a:pPr lvl="1">
              <a:lnSpc>
                <a:spcPct val="80000"/>
              </a:lnSpc>
            </a:pPr>
            <a:endParaRPr lang="en-US" altLang="en-US" sz="3600" dirty="0" smtClean="0"/>
          </a:p>
          <a:p>
            <a:pPr lvl="1">
              <a:lnSpc>
                <a:spcPct val="80000"/>
              </a:lnSpc>
            </a:pPr>
            <a:endParaRPr lang="en-US" altLang="en-US" sz="3600" dirty="0"/>
          </a:p>
          <a:p>
            <a:pPr>
              <a:lnSpc>
                <a:spcPct val="80000"/>
              </a:lnSpc>
            </a:pPr>
            <a:r>
              <a:rPr lang="en-US" altLang="en-US" sz="3600" dirty="0"/>
              <a:t>SQL, Report </a:t>
            </a:r>
            <a:r>
              <a:rPr lang="en-US" altLang="en-US" sz="3600" dirty="0" smtClean="0"/>
              <a:t>generators</a:t>
            </a:r>
            <a:endParaRPr lang="en-US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70919" y="2545904"/>
            <a:ext cx="10650162" cy="997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547813" lvl="1">
              <a:lnSpc>
                <a:spcPct val="80000"/>
              </a:lnSpc>
            </a:pPr>
            <a:endParaRPr lang="en-US" altLang="en-US" sz="24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47813" lvl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tb_users</a:t>
            </a: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47813" lvl="1">
              <a:lnSpc>
                <a:spcPct val="80000"/>
              </a:lnSpc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1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Compiled languages vs. Interpreted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92198"/>
            <a:ext cx="11193462" cy="50053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Compiler converts source code into machine-specific instructions BEFORE execution (at compile time)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Faster execution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Need to recompile to make changes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C++, </a:t>
            </a:r>
            <a:r>
              <a:rPr lang="en-US" altLang="en-US" dirty="0" err="1"/>
              <a:t>.Net</a:t>
            </a:r>
            <a:r>
              <a:rPr lang="en-US" altLang="en-US" dirty="0"/>
              <a:t>, Java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Interpreter converts source code into processor-specific instructions DURING the execution (run-time, just-in-time)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Slower execution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to change code at run-time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PHP, </a:t>
            </a:r>
            <a:r>
              <a:rPr lang="en-US" altLang="en-US" dirty="0" smtClean="0"/>
              <a:t>JavaScript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714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ru-RU" altLang="en-US" sz="3200" dirty="0"/>
              <a:t>The Compilation Process (Diagram)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57" y="2216755"/>
            <a:ext cx="9114287" cy="2642858"/>
          </a:xfrm>
        </p:spPr>
      </p:pic>
    </p:spTree>
    <p:extLst>
      <p:ext uri="{BB962C8B-B14F-4D97-AF65-F5344CB8AC3E}">
        <p14:creationId xmlns:p14="http://schemas.microsoft.com/office/powerpoint/2010/main" val="428338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The Compilation Process (Definitions)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500" dirty="0"/>
              <a:t>You write </a:t>
            </a:r>
            <a:r>
              <a:rPr lang="en-US" altLang="en-US" sz="2500" b="1" dirty="0" smtClean="0"/>
              <a:t>source code</a:t>
            </a:r>
            <a:r>
              <a:rPr lang="en-US" altLang="en-US" sz="2500" dirty="0" smtClean="0"/>
              <a:t> – that </a:t>
            </a:r>
            <a:r>
              <a:rPr lang="en-US" altLang="en-US" sz="2500" dirty="0"/>
              <a:t>is your program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500" dirty="0"/>
              <a:t>The </a:t>
            </a:r>
            <a:r>
              <a:rPr lang="en-US" altLang="en-US" sz="2500" b="1" dirty="0"/>
              <a:t>compiler</a:t>
            </a:r>
            <a:r>
              <a:rPr lang="en-US" altLang="en-US" sz="2500" dirty="0"/>
              <a:t> is a program that </a:t>
            </a:r>
            <a:r>
              <a:rPr lang="en-US" altLang="en-US" sz="2500" dirty="0" smtClean="0"/>
              <a:t>translates </a:t>
            </a:r>
            <a:r>
              <a:rPr lang="en-US" altLang="en-US" sz="2500" dirty="0"/>
              <a:t>your source code into object code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500" b="1" dirty="0"/>
              <a:t>Object code </a:t>
            </a:r>
            <a:r>
              <a:rPr lang="en-US" altLang="en-US" sz="2500" dirty="0"/>
              <a:t>consists of machine instructions and information on how to load the program into memory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500" dirty="0"/>
              <a:t>A </a:t>
            </a:r>
            <a:r>
              <a:rPr lang="en-US" altLang="en-US" sz="2500" b="1" dirty="0"/>
              <a:t>linker program </a:t>
            </a:r>
            <a:r>
              <a:rPr lang="en-US" altLang="en-US" sz="2500" dirty="0"/>
              <a:t>takes the object code from your program and the code from the various libraries and builds them into an executable file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500" b="1" dirty="0"/>
              <a:t>Libraries</a:t>
            </a:r>
            <a:r>
              <a:rPr lang="en-US" altLang="en-US" sz="2500" dirty="0"/>
              <a:t> contain the (already translated) code used by your program (such as </a:t>
            </a:r>
            <a:r>
              <a:rPr lang="en-US" altLang="en-US" sz="2500" dirty="0" err="1"/>
              <a:t>System.Data</a:t>
            </a:r>
            <a:r>
              <a:rPr lang="en-US" altLang="en-US" sz="2500" dirty="0" smtClean="0"/>
              <a:t>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7410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2794801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55304" y="3763617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Lecture</a:t>
            </a:r>
            <a:r>
              <a:rPr lang="en-US" sz="3600" dirty="0" smtClean="0"/>
              <a:t>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dirty="0"/>
              <a:t>What the module is all </a:t>
            </a:r>
            <a:r>
              <a:rPr lang="en-US" sz="3800" dirty="0" smtClean="0"/>
              <a:t>about</a:t>
            </a:r>
            <a:endParaRPr lang="en-US" sz="3800" dirty="0"/>
          </a:p>
          <a:p>
            <a:pPr>
              <a:lnSpc>
                <a:spcPct val="150000"/>
              </a:lnSpc>
            </a:pPr>
            <a:r>
              <a:rPr lang="en-US" sz="3800" dirty="0"/>
              <a:t>What is programming?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What is hardware, an operating system, software?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What is a computer language?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the module is all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/>
              <a:t>By the end of the module you should be able to write reasonably sized </a:t>
            </a:r>
            <a:r>
              <a:rPr lang="en-US" sz="3200" dirty="0" smtClean="0"/>
              <a:t>C#.NET </a:t>
            </a:r>
            <a:r>
              <a:rPr lang="en-US" sz="3200" dirty="0"/>
              <a:t>programs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/>
              <a:t>You should have a solid basis of how programming works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/>
              <a:t>The latter will allow you to explore </a:t>
            </a:r>
            <a:r>
              <a:rPr lang="en-US" sz="3200" dirty="0" smtClean="0"/>
              <a:t>C#.NET </a:t>
            </a:r>
            <a:r>
              <a:rPr lang="en-US" sz="3200" dirty="0"/>
              <a:t>yourself in greater details, or </a:t>
            </a:r>
            <a:r>
              <a:rPr lang="en-US" sz="3200" dirty="0" smtClean="0"/>
              <a:t>to </a:t>
            </a:r>
            <a:r>
              <a:rPr lang="en-US" sz="3200" dirty="0"/>
              <a:t>learn a new language independently! 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 smtClean="0"/>
              <a:t>Programming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400" dirty="0"/>
              <a:t>A program tells the computer the sequence of steps needed to fulfill a task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400" dirty="0"/>
              <a:t>A programmer designs and implements these programs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400" dirty="0"/>
              <a:t>Most computer users are not computer programmers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400" dirty="0"/>
              <a:t>Programming is an essential skill for a computer scientist</a:t>
            </a:r>
          </a:p>
        </p:txBody>
      </p:sp>
    </p:spTree>
    <p:extLst>
      <p:ext uri="{BB962C8B-B14F-4D97-AF65-F5344CB8AC3E}">
        <p14:creationId xmlns:p14="http://schemas.microsoft.com/office/powerpoint/2010/main" val="245426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What is a </a:t>
            </a:r>
            <a:r>
              <a:rPr lang="en-US" altLang="en-US" dirty="0" smtClean="0"/>
              <a:t>Computer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dirty="0"/>
              <a:t>Computers can handle repetitive chores without becoming bored or exhausted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computer is programmable to handle different tasks: </a:t>
            </a:r>
            <a:endParaRPr lang="en-US" altLang="en-US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US" altLang="en-US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dirty="0" smtClean="0"/>
              <a:t>Computer </a:t>
            </a:r>
            <a:r>
              <a:rPr lang="en-US" altLang="en-US" dirty="0"/>
              <a:t>actions are composed of huge numbers of extremely primitive operations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dirty="0"/>
              <a:t>The computer gives the illusion of smooth interaction because it executes these operations with a great speed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dirty="0"/>
              <a:t>Computers are flexible: they can handle a wide range of tasks</a:t>
            </a:r>
            <a:endParaRPr lang="ru-RU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17133"/>
              </p:ext>
            </p:extLst>
          </p:nvPr>
        </p:nvGraphicFramePr>
        <p:xfrm>
          <a:off x="1163108" y="2438399"/>
          <a:ext cx="9936693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31"/>
                <a:gridCol w="3312231"/>
                <a:gridCol w="3312231"/>
              </a:tblGrid>
              <a:tr h="370840"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100" dirty="0" smtClean="0"/>
                        <a:t>Financial calculations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100" dirty="0" smtClean="0"/>
                        <a:t>Processing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100" dirty="0" smtClean="0"/>
                        <a:t>Playing games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The Anatomy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800" b="1" dirty="0"/>
              <a:t>CPU </a:t>
            </a:r>
            <a:r>
              <a:rPr lang="en-US" altLang="en-US" sz="2800" dirty="0"/>
              <a:t>(Central </a:t>
            </a:r>
            <a:r>
              <a:rPr lang="en-US" altLang="en-US" sz="2800" dirty="0" smtClean="0"/>
              <a:t>Processing Unit)</a:t>
            </a:r>
          </a:p>
          <a:p>
            <a:pPr>
              <a:lnSpc>
                <a:spcPct val="100000"/>
              </a:lnSpc>
            </a:pPr>
            <a:endParaRPr lang="en-US" altLang="en-US" sz="28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en-US" sz="28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en-US" sz="2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b="1" dirty="0" smtClean="0"/>
              <a:t>Storage</a:t>
            </a:r>
            <a:endParaRPr lang="en-US" altLang="en-US" sz="2800" dirty="0"/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RAM </a:t>
            </a:r>
            <a:r>
              <a:rPr lang="en-US" altLang="en-US" dirty="0"/>
              <a:t>(Random Access Memory): read-write, volatile </a:t>
            </a:r>
            <a:r>
              <a:rPr lang="en-US" altLang="en-US" dirty="0" smtClean="0"/>
              <a:t>memory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Secondary </a:t>
            </a:r>
            <a:r>
              <a:rPr lang="en-US" altLang="en-US" dirty="0"/>
              <a:t>storage (hard drives, optical drives): provides persistent </a:t>
            </a:r>
            <a:r>
              <a:rPr lang="en-US" altLang="en-US" dirty="0" smtClean="0"/>
              <a:t>storage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b="1" dirty="0" smtClean="0"/>
              <a:t>Bus</a:t>
            </a:r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is a set of electrical lines that connect the CPU, RAM, and other devices</a:t>
            </a:r>
            <a:endParaRPr lang="ru-RU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59090"/>
              </p:ext>
            </p:extLst>
          </p:nvPr>
        </p:nvGraphicFramePr>
        <p:xfrm>
          <a:off x="805218" y="1661361"/>
          <a:ext cx="10890912" cy="1243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2315"/>
                <a:gridCol w="5608597"/>
              </a:tblGrid>
              <a:tr h="30391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100" dirty="0" smtClean="0"/>
                        <a:t>Plastic, metal and mostly silicon</a:t>
                      </a:r>
                    </a:p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100" dirty="0" smtClean="0"/>
                        <a:t>Composed of several million transistors</a:t>
                      </a:r>
                      <a:endParaRPr lang="en-US" sz="21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100" dirty="0" smtClean="0"/>
                        <a:t>Enormously complicated wiring</a:t>
                      </a:r>
                      <a:endParaRPr lang="en-US" sz="21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100" dirty="0" smtClean="0"/>
                        <a:t>Performs program control, arithmetic, and data movement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100" dirty="0" smtClean="0"/>
                        <a:t>Locates and executes program instructions</a:t>
                      </a:r>
                      <a:endParaRPr lang="en-US" sz="21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GB" altLang="en-US" dirty="0"/>
              <a:t>What is a Computer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500" dirty="0"/>
              <a:t>A special language that allows people to communicate with computers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500" dirty="0"/>
              <a:t>Modern computer languages use words from human languages, have rules of grammar, syntax and punctuation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500" dirty="0"/>
              <a:t>In general, programming language is a way to say to a computer what to do</a:t>
            </a:r>
            <a:endParaRPr lang="en-GB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27972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sz="3200" dirty="0"/>
              <a:t>Programming languages: 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generation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Machine </a:t>
            </a:r>
            <a:r>
              <a:rPr lang="en-US" altLang="en-US" sz="3200" dirty="0" smtClean="0"/>
              <a:t>instructions</a:t>
            </a:r>
            <a:endParaRPr lang="en-US" altLang="en-US" sz="3200" dirty="0"/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Extremely primitive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Encoded as </a:t>
            </a:r>
            <a:r>
              <a:rPr lang="en-US" altLang="en-US" sz="2800" dirty="0" smtClean="0"/>
              <a:t>numbers: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en-US" sz="2800" dirty="0" smtClean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altLang="en-US" sz="3200" dirty="0" smtClean="0"/>
              <a:t>Tedious </a:t>
            </a:r>
            <a:r>
              <a:rPr lang="en-US" altLang="en-US" sz="3200" dirty="0"/>
              <a:t>and error prone to look up numeric codes and enter them </a:t>
            </a:r>
            <a:r>
              <a:rPr lang="en-US" altLang="en-US" sz="3200" dirty="0" smtClean="0"/>
              <a:t>manually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en-US" sz="3200" dirty="0"/>
              <a:t>Each processor has its own set of machine </a:t>
            </a:r>
            <a:r>
              <a:rPr lang="en-US" altLang="en-US" sz="3200" dirty="0" smtClean="0"/>
              <a:t>instructions</a:t>
            </a:r>
            <a:endParaRPr lang="ru-RU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0919" y="3056004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161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40000 45 100 127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11280</a:t>
            </a:r>
          </a:p>
        </p:txBody>
      </p:sp>
    </p:spTree>
    <p:extLst>
      <p:ext uri="{BB962C8B-B14F-4D97-AF65-F5344CB8AC3E}">
        <p14:creationId xmlns:p14="http://schemas.microsoft.com/office/powerpoint/2010/main" val="195486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614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97</cp:revision>
  <dcterms:created xsi:type="dcterms:W3CDTF">2015-06-15T09:27:21Z</dcterms:created>
  <dcterms:modified xsi:type="dcterms:W3CDTF">2018-09-07T06:42:45Z</dcterms:modified>
</cp:coreProperties>
</file>