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8" r:id="rId2"/>
    <p:sldId id="256" r:id="rId3"/>
    <p:sldId id="260" r:id="rId4"/>
    <p:sldId id="262" r:id="rId5"/>
    <p:sldId id="265" r:id="rId6"/>
    <p:sldId id="292" r:id="rId7"/>
    <p:sldId id="264" r:id="rId8"/>
    <p:sldId id="267" r:id="rId9"/>
    <p:sldId id="266" r:id="rId10"/>
    <p:sldId id="269" r:id="rId11"/>
    <p:sldId id="270" r:id="rId12"/>
    <p:sldId id="280" r:id="rId13"/>
    <p:sldId id="271" r:id="rId14"/>
    <p:sldId id="272" r:id="rId15"/>
    <p:sldId id="274" r:id="rId16"/>
    <p:sldId id="273" r:id="rId17"/>
    <p:sldId id="275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083FA4"/>
    <a:srgbClr val="3D0EEA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Data Type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07036" y="1677867"/>
            <a:ext cx="9177930" cy="3459237"/>
            <a:chOff x="900113" y="1710526"/>
            <a:chExt cx="6623051" cy="249628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59163" y="1710526"/>
              <a:ext cx="1504950" cy="421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/>
                <a:t>0</a:t>
              </a:r>
              <a:r>
                <a:rPr lang="ru-RU" altLang="en-US" dirty="0"/>
                <a:t>1000110</a:t>
              </a: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3383758" y="2133600"/>
              <a:ext cx="1655762" cy="2073207"/>
              <a:chOff x="3383758" y="2133600"/>
              <a:chExt cx="1655762" cy="2073207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83758" y="3784817"/>
                <a:ext cx="1655762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Char: ‘ F ‘</a:t>
                </a:r>
                <a:endParaRPr lang="ru-RU" altLang="en-US" dirty="0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4241893" y="2133600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900113" y="2133600"/>
              <a:ext cx="3335670" cy="2073206"/>
              <a:chOff x="900113" y="2133600"/>
              <a:chExt cx="3335670" cy="2073206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900113" y="3784816"/>
                <a:ext cx="1655762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Integer: 70</a:t>
                </a:r>
                <a:endParaRPr lang="ru-RU" altLang="en-US" dirty="0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786270" y="2133600"/>
                <a:ext cx="2449513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247998" y="2133600"/>
              <a:ext cx="3275166" cy="2073206"/>
              <a:chOff x="4247998" y="2133600"/>
              <a:chExt cx="3275166" cy="2073206"/>
            </a:xfrm>
          </p:grpSpPr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5708535" y="3784816"/>
                <a:ext cx="1814629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Double: 70.0</a:t>
                </a:r>
                <a:endParaRPr lang="ru-RU" altLang="en-US" dirty="0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247998" y="2133600"/>
                <a:ext cx="237490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8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Variable types (integer types)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37558218"/>
              </p:ext>
            </p:extLst>
          </p:nvPr>
        </p:nvGraphicFramePr>
        <p:xfrm>
          <a:off x="538163" y="1380067"/>
          <a:ext cx="11193462" cy="426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83970"/>
                <a:gridCol w="4478338"/>
                <a:gridCol w="3731154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C# name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8-bit unsigned number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to 255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16-bit signed number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-32768 to 32767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32-bit signed number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-2^31 to 2^31-1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64-bit signed number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-2^63 to 2^63-1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Variable types (decimal types)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04708427"/>
              </p:ext>
            </p:extLst>
          </p:nvPr>
        </p:nvGraphicFramePr>
        <p:xfrm>
          <a:off x="538163" y="1041402"/>
          <a:ext cx="11193464" cy="5120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88104"/>
                <a:gridCol w="2514600"/>
                <a:gridCol w="2954866"/>
                <a:gridCol w="353589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VB.NET name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Precision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Single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32-bit floating point number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 significant digits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+/- 1.4x10^(-45) to</a:t>
                      </a:r>
                    </a:p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+/- 3.4x10^38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64-bit floating point number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15-16 significant digits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+/- 5.0x10^(-324) to</a:t>
                      </a:r>
                    </a:p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+/- 1.7x10^308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decimal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128-bit fixed point number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 significant digits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+/- 1.0x10^(-28)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+/- 7.9x10^28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82880" marB="18288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Variable types (other)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en-US" sz="4000" b="1" dirty="0"/>
              <a:t>c</a:t>
            </a:r>
            <a:r>
              <a:rPr lang="en-US" altLang="en-US" sz="4000" b="1" dirty="0" smtClean="0"/>
              <a:t>har </a:t>
            </a:r>
            <a:r>
              <a:rPr lang="en-US" altLang="en-US" sz="4000" dirty="0"/>
              <a:t>– one letter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en-US" sz="4000" b="1" dirty="0"/>
              <a:t>s</a:t>
            </a:r>
            <a:r>
              <a:rPr lang="en-US" altLang="en-US" sz="4000" b="1" dirty="0" smtClean="0"/>
              <a:t>tring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– text of any length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en-US" sz="4000" b="1" dirty="0" err="1" smtClean="0"/>
              <a:t>DateTime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– date and time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en-US" sz="4000" b="1" dirty="0" err="1" smtClean="0"/>
              <a:t>bool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– true or false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9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Conversion between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Generally compiler should not let you to assign one data type to another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However in practice it uses </a:t>
            </a:r>
            <a:r>
              <a:rPr lang="en-US" altLang="en-US" sz="3200" b="1" i="1" dirty="0"/>
              <a:t>implicit </a:t>
            </a:r>
            <a:r>
              <a:rPr lang="en-US" altLang="en-US" sz="3200" dirty="0"/>
              <a:t>conversion for the types it knows how to convert e.g. Integer to </a:t>
            </a:r>
            <a:r>
              <a:rPr lang="en-US" altLang="en-US" sz="3200" dirty="0" smtClean="0"/>
              <a:t>Long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 smtClean="0"/>
              <a:t>However when compiler cannot guess how to convert one type to another, </a:t>
            </a:r>
            <a:r>
              <a:rPr lang="en-US" altLang="en-US" sz="3200" b="1" i="1" dirty="0" smtClean="0"/>
              <a:t>explicit</a:t>
            </a:r>
            <a:r>
              <a:rPr lang="en-US" altLang="en-US" sz="3200" dirty="0" smtClean="0"/>
              <a:t> conversion operator is used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1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Conversion between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26066"/>
            <a:ext cx="11193462" cy="5005388"/>
          </a:xfrm>
        </p:spPr>
        <p:txBody>
          <a:bodyPr/>
          <a:lstStyle/>
          <a:p>
            <a:endParaRPr lang="ru-RU" altLang="en-US" sz="3600" dirty="0">
              <a:solidFill>
                <a:srgbClr val="3D0EE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919" y="2011620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 = 5;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 = a;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//compile-time error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 = 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)a;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//works fine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Conversion between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300" dirty="0" smtClean="0"/>
              <a:t>Convert </a:t>
            </a:r>
            <a:r>
              <a:rPr lang="en-US" altLang="en-US" sz="3300" dirty="0"/>
              <a:t>class:</a:t>
            </a:r>
          </a:p>
          <a:p>
            <a:pPr lvl="1">
              <a:lnSpc>
                <a:spcPct val="120000"/>
              </a:lnSpc>
            </a:pPr>
            <a:r>
              <a:rPr lang="en-US" altLang="en-US" sz="3300" dirty="0" err="1"/>
              <a:t>Convert.ToBoolean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en-US" sz="3300" dirty="0" err="1"/>
              <a:t>Convert.ToDateTime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en-US" sz="3300" dirty="0" err="1"/>
              <a:t>Convert.ToDecimal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en-US" sz="3300" dirty="0" err="1"/>
              <a:t>Convert.ToDouble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en-US" sz="3300" dirty="0"/>
              <a:t>Convert.ToInt32() </a:t>
            </a:r>
            <a:r>
              <a:rPr lang="en-US" altLang="en-US" sz="3300" dirty="0" smtClean="0"/>
              <a:t>– integer</a:t>
            </a:r>
            <a:endParaRPr lang="en-US" altLang="en-US" sz="3300" dirty="0"/>
          </a:p>
          <a:p>
            <a:pPr lvl="1">
              <a:lnSpc>
                <a:spcPct val="120000"/>
              </a:lnSpc>
            </a:pPr>
            <a:r>
              <a:rPr lang="en-US" altLang="en-US" sz="3300" dirty="0"/>
              <a:t>Convert.ToInt64() </a:t>
            </a:r>
            <a:r>
              <a:rPr lang="en-US" altLang="en-US" sz="3300" dirty="0" smtClean="0"/>
              <a:t>– long</a:t>
            </a:r>
            <a:endParaRPr lang="en-US" altLang="en-US" sz="3300" dirty="0"/>
          </a:p>
        </p:txBody>
      </p:sp>
    </p:spTree>
    <p:extLst>
      <p:ext uri="{BB962C8B-B14F-4D97-AF65-F5344CB8AC3E}">
        <p14:creationId xmlns:p14="http://schemas.microsoft.com/office/powerpoint/2010/main" val="4283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Assignment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Operator </a:t>
            </a:r>
            <a:r>
              <a:rPr lang="en-US" altLang="en-US" sz="3200" b="1" dirty="0"/>
              <a:t>‘=‘</a:t>
            </a:r>
            <a:r>
              <a:rPr lang="en-US" altLang="en-US" sz="3200" dirty="0"/>
              <a:t> represents the assignment operation which means: to assign the value of the expression on the right hand side of the ‘=‘ sign to the variable on the left hand </a:t>
            </a:r>
            <a:r>
              <a:rPr lang="en-US" altLang="en-US" sz="3200" dirty="0" smtClean="0"/>
              <a:t>side</a:t>
            </a:r>
            <a:endParaRPr lang="en-US" alt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32396" y="3128560"/>
            <a:ext cx="3060941" cy="2751522"/>
            <a:chOff x="4714875" y="3789363"/>
            <a:chExt cx="2881313" cy="259238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27763" y="3789363"/>
              <a:ext cx="1368425" cy="2592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27763" y="4435475"/>
              <a:ext cx="1368425" cy="360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5808131" y="463126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714875" y="4432301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n</a:t>
              </a:r>
              <a:endParaRPr lang="ru-RU" altLang="en-US" sz="1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53900" y="3128560"/>
            <a:ext cx="520162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2.6;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weLikeFunPro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en-US" sz="4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Arithmetic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88053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900" dirty="0" smtClean="0"/>
              <a:t>C# </a:t>
            </a:r>
            <a:r>
              <a:rPr lang="en-US" altLang="en-US" sz="3900" dirty="0"/>
              <a:t>supports all simple arithmetic operations: 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endParaRPr lang="ru-RU" alt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80092"/>
              </p:ext>
            </p:extLst>
          </p:nvPr>
        </p:nvGraphicFramePr>
        <p:xfrm>
          <a:off x="632580" y="2023533"/>
          <a:ext cx="10822819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7420"/>
                <a:gridCol w="7645399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+ </a:t>
                      </a:r>
                      <a:r>
                        <a:rPr lang="en-US" sz="3200" b="0" dirty="0" smtClean="0"/>
                        <a:t>,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altLang="en-US" sz="3200" dirty="0" smtClean="0"/>
                        <a:t>–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0" baseline="0" dirty="0" smtClean="0"/>
                        <a:t>,</a:t>
                      </a:r>
                      <a:r>
                        <a:rPr lang="en-US" sz="3200" b="1" baseline="0" dirty="0" smtClean="0"/>
                        <a:t> * </a:t>
                      </a:r>
                      <a:r>
                        <a:rPr lang="en-US" sz="3200" b="0" baseline="0" dirty="0" smtClean="0"/>
                        <a:t>,</a:t>
                      </a:r>
                      <a:r>
                        <a:rPr lang="en-US" sz="3200" b="1" baseline="0" dirty="0" smtClean="0"/>
                        <a:t> /</a:t>
                      </a:r>
                      <a:endParaRPr lang="en-US" sz="3200" b="1" dirty="0"/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Basic operations</a:t>
                      </a:r>
                      <a:endParaRPr lang="en-US" sz="3200" dirty="0"/>
                    </a:p>
                  </a:txBody>
                  <a:tcPr marR="182880" marT="182880" marB="18288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%</a:t>
                      </a:r>
                      <a:endParaRPr lang="en-US" sz="3200" b="1" dirty="0"/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Remainder of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division</a:t>
                      </a:r>
                      <a:endParaRPr lang="en-US" sz="3200" dirty="0"/>
                    </a:p>
                  </a:txBody>
                  <a:tcPr marR="182880" marT="182880" marB="18288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&amp;</a:t>
                      </a:r>
                      <a:endParaRPr lang="en-US" sz="3200" b="1" dirty="0"/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 concatenation</a:t>
                      </a:r>
                      <a:endParaRPr lang="en-US" sz="3200" dirty="0"/>
                    </a:p>
                  </a:txBody>
                  <a:tcPr marR="182880" marT="182880" marB="1828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Arithmetic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1684919"/>
            <a:ext cx="10650162" cy="376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914400">
              <a:lnSpc>
                <a:spcPct val="120000"/>
              </a:lnSpc>
            </a:pPr>
            <a:endParaRPr lang="en-US" altLang="en-US" sz="3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>
              <a:lnSpc>
                <a:spcPct val="120000"/>
              </a:lnSpc>
              <a:spcAft>
                <a:spcPts val="1200"/>
              </a:spcAft>
            </a:pP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3 +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>
              <a:lnSpc>
                <a:spcPct val="120000"/>
              </a:lnSpc>
              <a:spcAft>
                <a:spcPts val="1200"/>
              </a:spcAft>
            </a:pP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 / M</a:t>
            </a:r>
          </a:p>
          <a:p>
            <a:pPr marL="914400">
              <a:lnSpc>
                <a:spcPct val="120000"/>
              </a:lnSpc>
              <a:spcAft>
                <a:spcPts val="1200"/>
              </a:spcAft>
            </a:pP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5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914400">
              <a:lnSpc>
                <a:spcPct val="120000"/>
              </a:lnSpc>
              <a:spcAft>
                <a:spcPts val="1200"/>
              </a:spcAft>
            </a:pPr>
            <a:endParaRPr lang="en-US" altLang="en-US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2794801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0082" y="3763617"/>
            <a:ext cx="953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Lecture</a:t>
            </a:r>
            <a:r>
              <a:rPr lang="en-US" sz="3600" dirty="0" smtClean="0"/>
              <a:t> 2. </a:t>
            </a:r>
            <a:r>
              <a:rPr lang="en-US" altLang="en-US" sz="3600" dirty="0"/>
              <a:t>Data Types, Arithmetic Operations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3200" dirty="0" smtClean="0"/>
              <a:t>Highest</a:t>
            </a:r>
          </a:p>
          <a:p>
            <a:endParaRPr lang="en-US" altLang="en-US" sz="3200" dirty="0"/>
          </a:p>
          <a:p>
            <a:pPr lvl="4">
              <a:buClr>
                <a:schemeClr val="tx1"/>
              </a:buClr>
              <a:buNone/>
            </a:pPr>
            <a:r>
              <a:rPr lang="en-US" altLang="en-US" sz="2400" b="1" dirty="0" smtClean="0"/>
              <a:t>* /</a:t>
            </a:r>
          </a:p>
          <a:p>
            <a:pPr lvl="4">
              <a:buClr>
                <a:schemeClr val="tx1"/>
              </a:buClr>
              <a:buFontTx/>
              <a:buChar char="•"/>
            </a:pPr>
            <a:endParaRPr lang="en-US" altLang="en-US" sz="2400" b="1" dirty="0" smtClean="0"/>
          </a:p>
          <a:p>
            <a:pPr lvl="4">
              <a:buClr>
                <a:schemeClr val="tx1"/>
              </a:buClr>
              <a:buNone/>
            </a:pPr>
            <a:r>
              <a:rPr lang="en-US" altLang="en-US" sz="2400" b="1" dirty="0" smtClean="0"/>
              <a:t>%</a:t>
            </a:r>
          </a:p>
          <a:p>
            <a:pPr lvl="4">
              <a:buClr>
                <a:schemeClr val="tx1"/>
              </a:buClr>
              <a:buNone/>
            </a:pPr>
            <a:endParaRPr lang="en-US" altLang="en-US" sz="2400" b="1" dirty="0"/>
          </a:p>
          <a:p>
            <a:pPr lvl="4">
              <a:buClr>
                <a:schemeClr val="tx1"/>
              </a:buClr>
              <a:buNone/>
            </a:pPr>
            <a:r>
              <a:rPr lang="en-US" altLang="en-US" sz="2400" b="1" dirty="0"/>
              <a:t>+   </a:t>
            </a:r>
            <a:r>
              <a:rPr lang="en-US" altLang="en-US" sz="2400" b="1" dirty="0" smtClean="0"/>
              <a:t>-</a:t>
            </a:r>
          </a:p>
          <a:p>
            <a:pPr lvl="4">
              <a:buClr>
                <a:schemeClr val="tx1"/>
              </a:buClr>
              <a:buNone/>
            </a:pPr>
            <a:endParaRPr lang="en-US" altLang="en-US" sz="2400" b="1" dirty="0"/>
          </a:p>
          <a:p>
            <a:r>
              <a:rPr lang="en-US" altLang="en-US" sz="3200" dirty="0" smtClean="0"/>
              <a:t>Lowest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Constants are </a:t>
            </a:r>
            <a:r>
              <a:rPr lang="en-US" altLang="en-US" sz="3600" dirty="0" smtClean="0"/>
              <a:t>fields whose </a:t>
            </a:r>
            <a:r>
              <a:rPr lang="en-US" altLang="en-US" sz="3600" dirty="0"/>
              <a:t>values  cannot be changed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Declaring the constants:</a:t>
            </a:r>
          </a:p>
          <a:p>
            <a:pPr marL="457200" lvl="1" indent="0">
              <a:lnSpc>
                <a:spcPct val="120000"/>
              </a:lnSpc>
              <a:spcAft>
                <a:spcPts val="1200"/>
              </a:spcAft>
              <a:buNone/>
            </a:pP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3673975"/>
            <a:ext cx="1065016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PASSWORD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"magic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92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Comments are very useful tool that help the developers to put hints on the code blocks for future </a:t>
            </a:r>
            <a:r>
              <a:rPr lang="en-US" altLang="en-US" sz="3200" dirty="0" smtClean="0"/>
              <a:t>use</a:t>
            </a:r>
            <a:endParaRPr lang="en-US" altLang="en-US" sz="32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Use </a:t>
            </a:r>
            <a:r>
              <a:rPr lang="en-US" altLang="en-US" sz="3200" i="1" dirty="0" smtClean="0"/>
              <a:t>two slashes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to point the comment string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en-US" sz="32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en-US" sz="18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 smtClean="0"/>
              <a:t>Always </a:t>
            </a:r>
            <a:r>
              <a:rPr lang="en-US" altLang="en-US" sz="3200" dirty="0"/>
              <a:t>use comments in your programs. This will make your life </a:t>
            </a:r>
            <a:r>
              <a:rPr lang="en-US" altLang="en-US" sz="3200" dirty="0" smtClean="0"/>
              <a:t>easier</a:t>
            </a: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3585896"/>
            <a:ext cx="1065016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/>
            <a:r>
              <a:rPr lang="en-US" alt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</a:t>
            </a: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a comment </a:t>
            </a:r>
            <a:r>
              <a:rPr lang="en-US" alt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</a:p>
          <a:p>
            <a:pPr marL="855663"/>
            <a:endParaRPr lang="en-US" altLang="en-US" sz="1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String class exposes a variety of methods to manipulate strings</a:t>
            </a:r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Insert()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err="1" smtClean="0"/>
              <a:t>ToLower</a:t>
            </a:r>
            <a:r>
              <a:rPr lang="en-US" altLang="en-US" sz="3200" dirty="0" smtClean="0"/>
              <a:t>(), </a:t>
            </a:r>
            <a:r>
              <a:rPr lang="en-US" altLang="en-US" sz="3200" dirty="0" err="1" smtClean="0"/>
              <a:t>ToUpper</a:t>
            </a:r>
            <a:r>
              <a:rPr lang="en-US" altLang="en-US" sz="3200" dirty="0" smtClean="0"/>
              <a:t>()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Substring()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Split()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Join()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/>
              <a:t>and many more</a:t>
            </a:r>
            <a:r>
              <a:rPr lang="en-US" altLang="en-US" sz="3200" dirty="0" smtClean="0"/>
              <a:t>…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52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1430518"/>
          </a:xfrm>
        </p:spPr>
        <p:txBody>
          <a:bodyPr/>
          <a:lstStyle/>
          <a:p>
            <a:r>
              <a:rPr lang="en-US" altLang="en-US" sz="3200" dirty="0"/>
              <a:t>A </a:t>
            </a:r>
            <a:r>
              <a:rPr lang="en-US" altLang="en-US" sz="3200" b="1" dirty="0"/>
              <a:t>method</a:t>
            </a:r>
            <a:r>
              <a:rPr lang="en-US" altLang="en-US" sz="3200" dirty="0"/>
              <a:t> is a block of </a:t>
            </a:r>
            <a:r>
              <a:rPr lang="en-US" altLang="en-US" sz="3200" dirty="0" smtClean="0"/>
              <a:t>code</a:t>
            </a:r>
            <a:endParaRPr lang="en-US" altLang="en-US" sz="3200" dirty="0"/>
          </a:p>
          <a:p>
            <a:r>
              <a:rPr lang="en-US" altLang="en-US" sz="3200" dirty="0"/>
              <a:t>A method has a </a:t>
            </a:r>
            <a:r>
              <a:rPr lang="en-US" altLang="en-US" sz="3200" b="1" dirty="0"/>
              <a:t>header</a:t>
            </a:r>
            <a:r>
              <a:rPr lang="en-US" altLang="en-US" sz="3200" dirty="0"/>
              <a:t> and a </a:t>
            </a:r>
            <a:r>
              <a:rPr lang="en-US" altLang="en-US" sz="3200" b="1" dirty="0" smtClean="0"/>
              <a:t>body</a:t>
            </a:r>
            <a:endParaRPr lang="en-US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3322" y="2486198"/>
            <a:ext cx="10650162" cy="263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btn_Click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 = 5 + 1;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n - 0.1;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36568"/>
            <a:ext cx="11193462" cy="461181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 smtClean="0"/>
              <a:t>Methods </a:t>
            </a:r>
            <a:r>
              <a:rPr lang="en-US" altLang="en-US" sz="3600" dirty="0"/>
              <a:t>are used to </a:t>
            </a:r>
            <a:r>
              <a:rPr lang="en-US" altLang="en-US" sz="3600" b="1" dirty="0"/>
              <a:t>break up</a:t>
            </a:r>
            <a:r>
              <a:rPr lang="en-US" altLang="en-US" sz="3600" dirty="0"/>
              <a:t> </a:t>
            </a:r>
            <a:r>
              <a:rPr lang="en-US" altLang="en-US" sz="3600" b="1" dirty="0"/>
              <a:t>the code</a:t>
            </a:r>
            <a:r>
              <a:rPr lang="en-US" altLang="en-US" sz="3600" dirty="0"/>
              <a:t> from one monolithic peace into smaller </a:t>
            </a:r>
            <a:r>
              <a:rPr lang="en-US" altLang="en-US" sz="3600" b="1" dirty="0"/>
              <a:t>reusable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modules</a:t>
            </a:r>
            <a:endParaRPr lang="en-US" altLang="en-US" sz="36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It is like breaking a big job into a smaller operations to be fulfilled by the different people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We will learn about functions and subroutines later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1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36568"/>
            <a:ext cx="11193462" cy="461181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For now you can think of Classes as of Data Types and Objects as of Variables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More details in Semester 2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3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11184" cy="522288"/>
          </a:xfrm>
        </p:spPr>
        <p:txBody>
          <a:bodyPr/>
          <a:lstStyle/>
          <a:p>
            <a:r>
              <a:rPr lang="en-US" altLang="en-US" dirty="0"/>
              <a:t>Object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Almost all objects have properties and methods.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To access to the object’s properties or methods use dot sign</a:t>
            </a:r>
            <a:r>
              <a:rPr lang="en-US" altLang="en-US" sz="3200" dirty="0" smtClean="0"/>
              <a:t>:</a:t>
            </a:r>
          </a:p>
          <a:p>
            <a:pPr>
              <a:lnSpc>
                <a:spcPct val="120000"/>
              </a:lnSpc>
            </a:pPr>
            <a:endParaRPr lang="en-US" altLang="en-US" sz="3200" dirty="0" smtClean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Objects </a:t>
            </a:r>
            <a:r>
              <a:rPr lang="en-US" altLang="en-US" sz="3200" dirty="0"/>
              <a:t>can have a number of variables (properties), methods and other objects.</a:t>
            </a: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3127220"/>
            <a:ext cx="10650162" cy="132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Label1.Text = </a:t>
            </a:r>
            <a:r>
              <a:rPr lang="en-US" alt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32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sz="32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World"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/>
            <a:endParaRPr lang="en-US" altLang="en-US" sz="1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What are we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dirty="0"/>
              <a:t>Variables 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Operators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Methods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2" y="1143000"/>
            <a:ext cx="6658771" cy="50053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600" dirty="0"/>
              <a:t>A </a:t>
            </a:r>
            <a:r>
              <a:rPr lang="en-US" altLang="en-US" sz="3600" b="1" dirty="0"/>
              <a:t>variable</a:t>
            </a:r>
            <a:r>
              <a:rPr lang="en-US" altLang="en-US" sz="3600" dirty="0"/>
              <a:t> is a symbolic name for a location in memory where some data are stored.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600" dirty="0"/>
              <a:t>Every variable has its </a:t>
            </a:r>
            <a:r>
              <a:rPr lang="en-US" altLang="en-US" sz="3600" b="1" dirty="0"/>
              <a:t>address </a:t>
            </a:r>
            <a:r>
              <a:rPr lang="en-US" altLang="en-US" sz="3600" dirty="0"/>
              <a:t>in memory and </a:t>
            </a:r>
            <a:r>
              <a:rPr lang="en-US" altLang="en-US" sz="3600" b="1" dirty="0" smtClean="0"/>
              <a:t>value</a:t>
            </a:r>
            <a:endParaRPr lang="ru-RU" altLang="en-US" sz="36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001796" y="1329267"/>
            <a:ext cx="3097213" cy="4535487"/>
            <a:chOff x="3515" y="981"/>
            <a:chExt cx="1951" cy="285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04" y="981"/>
              <a:ext cx="862" cy="28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04" y="2205"/>
              <a:ext cx="862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18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742" y="2205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51" y="1979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Address: 0803</a:t>
              </a:r>
              <a:endParaRPr lang="ru-RU" altLang="en-US" sz="16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969" y="2320"/>
              <a:ext cx="63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15" y="2931"/>
              <a:ext cx="7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Name: MyAge</a:t>
              </a:r>
              <a:endParaRPr lang="ru-RU" altLang="en-US" sz="18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742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651" y="981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Address: 0000</a:t>
              </a:r>
              <a:endParaRPr lang="ru-R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18487" cy="522288"/>
          </a:xfrm>
        </p:spPr>
        <p:txBody>
          <a:bodyPr/>
          <a:lstStyle/>
          <a:p>
            <a:r>
              <a:rPr lang="en-US" altLang="en-US" dirty="0"/>
              <a:t>Declaring variable in </a:t>
            </a:r>
            <a:r>
              <a:rPr lang="en-US" altLang="en-US" dirty="0" smtClean="0"/>
              <a:t>C#.NET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6489170" cy="50053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weLikeFunPro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3400" dirty="0" smtClean="0"/>
              <a:t>…</a:t>
            </a:r>
            <a:endParaRPr lang="en-US" altLang="en-US" sz="3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49697" y="1377950"/>
            <a:ext cx="2881312" cy="4535487"/>
            <a:chOff x="5795963" y="1557338"/>
            <a:chExt cx="2881312" cy="4535487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7308850" y="1557338"/>
              <a:ext cx="1368425" cy="45354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7308850" y="2492375"/>
              <a:ext cx="1368425" cy="360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 flipV="1">
              <a:off x="6948488" y="2781300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5795963" y="2582334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n</a:t>
              </a:r>
              <a:endParaRPr lang="ru-RU" altLang="en-US" sz="1800" dirty="0"/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7308850" y="3500438"/>
              <a:ext cx="1368425" cy="360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0.0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V="1">
              <a:off x="6948488" y="3787775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795963" y="3590397"/>
              <a:ext cx="1152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p</a:t>
              </a:r>
              <a:endParaRPr lang="ru-RU" altLang="en-US" sz="1800" dirty="0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7308850" y="4579938"/>
              <a:ext cx="1368425" cy="7207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6948488" y="4867274"/>
              <a:ext cx="360362" cy="1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795963" y="4669897"/>
              <a:ext cx="12969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</a:t>
              </a:r>
              <a:r>
                <a:rPr lang="en-US" altLang="en-US" sz="1800" dirty="0" err="1"/>
                <a:t>str</a:t>
              </a:r>
              <a:endParaRPr lang="ru-R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18487" cy="522288"/>
          </a:xfrm>
        </p:spPr>
        <p:txBody>
          <a:bodyPr/>
          <a:lstStyle/>
          <a:p>
            <a:r>
              <a:rPr lang="en-US" altLang="en-US" dirty="0"/>
              <a:t>Declaring variable in </a:t>
            </a:r>
            <a:r>
              <a:rPr lang="en-US" altLang="en-US" dirty="0" smtClean="0"/>
              <a:t>C#.NET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0994810" cy="50053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200" dirty="0" err="1" smtClean="0">
                <a:solidFill>
                  <a:srgbClr val="083FA4"/>
                </a:solidFill>
              </a:rPr>
              <a:t>var</a:t>
            </a:r>
            <a:r>
              <a:rPr lang="en-US" altLang="en-US" sz="3200" dirty="0" smtClean="0">
                <a:solidFill>
                  <a:srgbClr val="083FA4"/>
                </a:solidFill>
              </a:rPr>
              <a:t> </a:t>
            </a:r>
            <a:r>
              <a:rPr lang="en-US" altLang="en-US" sz="3200" dirty="0" smtClean="0"/>
              <a:t>keyword can be used for implicit typing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en-US" sz="3200" dirty="0" smtClean="0"/>
              <a:t>This means that compiler will deduce the type of the variable based on the value assigned to it: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//integer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d = 3.25;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//double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//double</a:t>
            </a:r>
            <a:endParaRPr lang="ru-RU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35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/>
              <a:t>You can choose any name for variables as long as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name is not already a word in the </a:t>
            </a:r>
            <a:r>
              <a:rPr lang="en-US" altLang="en-US" dirty="0" smtClean="0"/>
              <a:t>C# language </a:t>
            </a:r>
            <a:r>
              <a:rPr lang="en-US" altLang="en-US" dirty="0"/>
              <a:t>(such as class, imports);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name has no spaces in it;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 name does not include operators such as + and -;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dirty="0"/>
              <a:t>the name starts either with a letter or an underscore (_).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dirty="0" smtClean="0"/>
              <a:t>Valid </a:t>
            </a:r>
            <a:r>
              <a:rPr lang="en-US" altLang="en-US" dirty="0"/>
              <a:t>names: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correct, _correct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dirty="0"/>
              <a:t>Invalid names: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#wrong, ^wrong, 1wrong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dirty="0"/>
              <a:t>Note: control names are variables, rules apply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Every variable has its type identifying what sort of data should be stored in it:</a:t>
            </a:r>
          </a:p>
          <a:p>
            <a:pPr lvl="1">
              <a:lnSpc>
                <a:spcPct val="120000"/>
              </a:lnSpc>
            </a:pP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string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smtClean="0"/>
              <a:t>decimal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 err="1" smtClean="0"/>
              <a:t>DateTime</a:t>
            </a:r>
            <a:r>
              <a:rPr lang="en-US" altLang="en-US" sz="3200" dirty="0" smtClean="0"/>
              <a:t> 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/>
              <a:t>etc.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It is very essential to show the type of the variable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Because internally the computer stores all the values in binary and does not differentiate the type.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 dirty="0"/>
              <a:t>The compiler needs to know the type in order to be able to convert the binary value into the specified type.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97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867</Words>
  <Application>Microsoft Office PowerPoint</Application>
  <PresentationFormat>Widescreen</PresentationFormat>
  <Paragraphs>195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179</cp:revision>
  <dcterms:created xsi:type="dcterms:W3CDTF">2015-06-15T09:27:21Z</dcterms:created>
  <dcterms:modified xsi:type="dcterms:W3CDTF">2018-09-16T10:44:24Z</dcterms:modified>
</cp:coreProperties>
</file>