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8" r:id="rId2"/>
    <p:sldId id="256" r:id="rId3"/>
    <p:sldId id="260" r:id="rId4"/>
    <p:sldId id="262" r:id="rId5"/>
    <p:sldId id="310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264" r:id="rId16"/>
    <p:sldId id="337" r:id="rId17"/>
    <p:sldId id="338" r:id="rId18"/>
    <p:sldId id="339" r:id="rId19"/>
    <p:sldId id="340" r:id="rId20"/>
    <p:sldId id="341" r:id="rId21"/>
    <p:sldId id="342" r:id="rId22"/>
    <p:sldId id="345" r:id="rId23"/>
    <p:sldId id="344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009999"/>
    <a:srgbClr val="CC0000"/>
    <a:srgbClr val="3D0EEA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2020-10-30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2020-10-30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Numeric formats</a:t>
            </a:r>
            <a:endParaRPr lang="en-GB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29965"/>
              </p:ext>
            </p:extLst>
          </p:nvPr>
        </p:nvGraphicFramePr>
        <p:xfrm>
          <a:off x="657226" y="2679542"/>
          <a:ext cx="11074401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Description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Syntax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Result</a:t>
                      </a:r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/>
                        <a:t>N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000" dirty="0"/>
                        <a:t>numeric with thousand separator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{0:N[decimal places]}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{0:N2}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/>
                        <a:t>1,234.56</a:t>
                      </a:r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 eaLnBrk="1" hangingPunct="1"/>
                      <a:r>
                        <a:rPr lang="en-US" altLang="en-US" sz="2000" dirty="0"/>
                        <a:t>currency symbol, thousand separator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{0:C[decimal places]}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{0:C2} 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2000" b="0" dirty="0"/>
                        <a:t>$1,234.56</a:t>
                      </a:r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/>
                        <a:t>P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percent, *100, thousand separator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/>
                        <a:t>X, x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hexadecimal representation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6" y="1419037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{0:[format]} ..."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60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Numeric formats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319" y="1419037"/>
            <a:ext cx="11270307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number = 123456.789;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"{0:N2}"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number));</a:t>
            </a:r>
          </a:p>
          <a:p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//Displays 123,456.79</a:t>
            </a:r>
            <a:endParaRPr lang="en-US" altLang="en-US" sz="32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en-US" sz="3200" dirty="0"/>
              <a:t>Starting from VS 2015 you can use </a:t>
            </a:r>
            <a:r>
              <a:rPr lang="en-US" altLang="en-US" sz="3200" b="1" dirty="0"/>
              <a:t>string interpolation </a:t>
            </a:r>
            <a:r>
              <a:rPr lang="en-US" altLang="en-US" sz="3200" dirty="0"/>
              <a:t>– special way to format string: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$ before double quotes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fixed text as normal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variables inside curly brackets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If needed, apply formatting e.g. {myVariable:N2}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dirty="0"/>
              <a:t>To allow linefeed inside quotes use $@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Important: will only work in </a:t>
            </a:r>
            <a:r>
              <a:rPr lang="en-US" altLang="en-US" sz="3200" b="1" dirty="0"/>
              <a:t>VS 2015 </a:t>
            </a:r>
            <a:r>
              <a:rPr lang="en-US" altLang="en-US" sz="3200" dirty="0"/>
              <a:t>and above!</a:t>
            </a:r>
          </a:p>
        </p:txBody>
      </p:sp>
    </p:spTree>
    <p:extLst>
      <p:ext uri="{BB962C8B-B14F-4D97-AF65-F5344CB8AC3E}">
        <p14:creationId xmlns:p14="http://schemas.microsoft.com/office/powerpoint/2010/main" val="112420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09012" cy="522288"/>
          </a:xfrm>
        </p:spPr>
        <p:txBody>
          <a:bodyPr/>
          <a:lstStyle/>
          <a:p>
            <a:r>
              <a:rPr lang="en-US" altLang="en-US" dirty="0"/>
              <a:t>String interpolation examples 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" y="1447612"/>
            <a:ext cx="11074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$@"[70+)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[60-70)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{marks60to70}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[50-60)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{marks50to60}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" y="4170770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$"Your balance is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{balance: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C2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7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4848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Major error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3600" dirty="0"/>
              <a:t>Error types can be broken into 3 major categories: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Syntax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Execution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Syntax errors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Occur when the code cannot be “understood” by the compiler because: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instructions are incomplete, 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in unexpected order, or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/>
              <a:t>cannot be processed at all (e.g., misspelled variables)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Syntax errors are easiest types of errors to spot and fix</a:t>
            </a:r>
          </a:p>
        </p:txBody>
      </p:sp>
    </p:spTree>
    <p:extLst>
      <p:ext uri="{BB962C8B-B14F-4D97-AF65-F5344CB8AC3E}">
        <p14:creationId xmlns:p14="http://schemas.microsoft.com/office/powerpoint/2010/main" val="265111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Syntax errors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3200" dirty="0"/>
              <a:t>How to locate: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View → Error List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ALWAYS read the error message: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Name ‘</a:t>
            </a:r>
            <a:r>
              <a:rPr lang="en-US" altLang="en-US" sz="3200" dirty="0" err="1"/>
              <a:t>the_name</a:t>
            </a:r>
            <a:r>
              <a:rPr lang="en-US" altLang="en-US" sz="3200" dirty="0"/>
              <a:t>’ is not declared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‘</a:t>
            </a:r>
            <a:r>
              <a:rPr lang="en-US" altLang="en-US" sz="3200" dirty="0" err="1"/>
              <a:t>func</a:t>
            </a:r>
            <a:r>
              <a:rPr lang="en-US" altLang="en-US" sz="3200" dirty="0"/>
              <a:t>’ is not a member of ‘class’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Argument not specified for parameter ‘p’ of ‘method’</a:t>
            </a:r>
          </a:p>
        </p:txBody>
      </p:sp>
    </p:spTree>
    <p:extLst>
      <p:ext uri="{BB962C8B-B14F-4D97-AF65-F5344CB8AC3E}">
        <p14:creationId xmlns:p14="http://schemas.microsoft.com/office/powerpoint/2010/main" val="113900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errors (run-time)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Occur while your program is executing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Often caused because something outside of the application does not behave as expected (DB, HDD)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To prevent – try to anticipate the error and use error handling to trap and handle errors</a:t>
            </a:r>
          </a:p>
        </p:txBody>
      </p:sp>
    </p:spTree>
    <p:extLst>
      <p:ext uri="{BB962C8B-B14F-4D97-AF65-F5344CB8AC3E}">
        <p14:creationId xmlns:p14="http://schemas.microsoft.com/office/powerpoint/2010/main" val="305178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errors (run-time)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In .NET the error mechanism is based on the concept of exceptions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Exceptions can be “thrown” to raise an error and “caught” when the error is handled.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If you don’t provide any type of error handling and the error occurs, your users will receive a message and the program will stop (lose data).</a:t>
            </a:r>
          </a:p>
        </p:txBody>
      </p:sp>
    </p:spTree>
    <p:extLst>
      <p:ext uri="{BB962C8B-B14F-4D97-AF65-F5344CB8AC3E}">
        <p14:creationId xmlns:p14="http://schemas.microsoft.com/office/powerpoint/2010/main" val="124776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/>
              <a:t>Fundamentals</a:t>
            </a:r>
            <a:r>
              <a:rPr lang="en-GB" sz="4400" b="1" dirty="0"/>
              <a:t> of Programming</a:t>
            </a:r>
            <a:endParaRPr lang="en-US" sz="4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1792"/>
              </p:ext>
            </p:extLst>
          </p:nvPr>
        </p:nvGraphicFramePr>
        <p:xfrm>
          <a:off x="2991504" y="3107267"/>
          <a:ext cx="6208992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4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Lecture</a:t>
                      </a: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6</a:t>
                      </a:r>
                      <a:r>
                        <a:rPr kumimoji="0" lang="ru-RU" sz="36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String formatting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handling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Try… Catch… Finally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Structured error handling in C# is handled with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try… catch… finally</a:t>
            </a:r>
            <a:r>
              <a:rPr lang="en-US" altLang="en-US" sz="3200" dirty="0"/>
              <a:t> blocks.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Execute code that might throw exceptions in the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3200" dirty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and handle anticipated errors in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The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3200" dirty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is always executed and allows you to place any cleanup code there.</a:t>
            </a:r>
          </a:p>
        </p:txBody>
      </p:sp>
    </p:spTree>
    <p:extLst>
      <p:ext uri="{BB962C8B-B14F-4D97-AF65-F5344CB8AC3E}">
        <p14:creationId xmlns:p14="http://schemas.microsoft.com/office/powerpoint/2010/main" val="274052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Try… Catch… Finally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try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[try statements]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catch (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[exception])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[catch statements]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finally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[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finally statements]]</a:t>
            </a:r>
          </a:p>
        </p:txBody>
      </p:sp>
    </p:spTree>
    <p:extLst>
      <p:ext uri="{BB962C8B-B14F-4D97-AF65-F5344CB8AC3E}">
        <p14:creationId xmlns:p14="http://schemas.microsoft.com/office/powerpoint/2010/main" val="418437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09012" cy="522288"/>
          </a:xfrm>
        </p:spPr>
        <p:txBody>
          <a:bodyPr/>
          <a:lstStyle/>
          <a:p>
            <a:r>
              <a:rPr lang="en-US" altLang="en-US" dirty="0"/>
              <a:t>Divide by Zero Exception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" y="1447612"/>
            <a:ext cx="11074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	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1 / 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9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Exception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/>
              <a:t>Any exception that occurs during execution of the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800" dirty="0"/>
              <a:t> block results in execution of the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block.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/>
              <a:t>All exceptions derive from the Exception type. Empty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or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ex) would handle all types of errors in the same way.</a:t>
            </a:r>
            <a:endParaRPr lang="en-US" alt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/>
              <a:t>This behavior can be modified by providing a more specific exception type in the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88332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try... </a:t>
            </a:r>
            <a:r>
              <a:rPr lang="en-US" sz="2800" dirty="0"/>
              <a:t>blocks can include multiple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/>
              <a:t> blocks, which allows different exceptions to be handled in different ways.</a:t>
            </a:r>
          </a:p>
          <a:p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5" y="2072894"/>
            <a:ext cx="110744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divide by zero exception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overflow exceptions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any other cases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0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Finally block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Sometimes you must ensure that certain code is executed regardless of whether there is an exception.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Code appearing in a 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is executed regardless of whether an exception occurs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If no exception occurs, the statements in the 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have been executed.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If an exception does occur, the statements in the 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that handles the exception are executed.</a:t>
            </a:r>
          </a:p>
        </p:txBody>
      </p:sp>
    </p:spTree>
    <p:extLst>
      <p:ext uri="{BB962C8B-B14F-4D97-AF65-F5344CB8AC3E}">
        <p14:creationId xmlns:p14="http://schemas.microsoft.com/office/powerpoint/2010/main" val="3136201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Finally block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63" y="1143000"/>
            <a:ext cx="11074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1 / 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lblStatus.Text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"Operation completed"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1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Exceptions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3600" dirty="0">
                <a:latin typeface="+mj-lt"/>
                <a:cs typeface="Courier New" panose="02070309020205020404" pitchFamily="49" charset="0"/>
              </a:rPr>
              <a:t>Exceptions carry out useful data such as: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Message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– description of current exception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Source </a:t>
            </a:r>
            <a:r>
              <a:rPr lang="en-US" sz="3200" dirty="0">
                <a:cs typeface="Courier New" panose="02070309020205020404" pitchFamily="49" charset="0"/>
              </a:rPr>
              <a:t>–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object or application that caused the exception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Stack trace </a:t>
            </a:r>
            <a:r>
              <a:rPr lang="en-US" sz="3200" dirty="0">
                <a:cs typeface="Courier New" panose="02070309020205020404" pitchFamily="49" charset="0"/>
              </a:rPr>
              <a:t>–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string representation of all “involved” code fragments</a:t>
            </a:r>
          </a:p>
        </p:txBody>
      </p:sp>
    </p:spTree>
    <p:extLst>
      <p:ext uri="{BB962C8B-B14F-4D97-AF65-F5344CB8AC3E}">
        <p14:creationId xmlns:p14="http://schemas.microsoft.com/office/powerpoint/2010/main" val="268751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Exceptions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63" y="1143000"/>
            <a:ext cx="11074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//contains message, 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					  source and stack trace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7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 errors (semantic)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 errors are errors that give unexpected or unwanted results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Examples: infinite loop, incorrect comparison, wrong nesting of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3200" dirty="0"/>
              <a:t>statements,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May be most difficult to find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296632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use string formatting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Understand 3 major categories of errors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efficiently debug a code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Understand error-handling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Debugging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Visual Studio have built-in debugger.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breakpoints to run up to a certain point and stop (F9).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debug toolbar to step through the code (F10, F11, Shift+F11)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Visual Studio windows (Locals, Watch </a:t>
            </a:r>
            <a:r>
              <a:rPr lang="en-US" altLang="en-US" sz="3200" dirty="0" err="1"/>
              <a:t>etc</a:t>
            </a:r>
            <a:r>
              <a:rPr lang="en-US" altLang="en-US" sz="3200" dirty="0"/>
              <a:t>) to examine the state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75929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dirty="0"/>
              <a:t>Usually you are required to show various types in particular format: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22/11/2011 (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/MM/</a:t>
            </a:r>
            <a:r>
              <a:rPr lang="en-US" altLang="en-US" sz="2800" dirty="0" err="1"/>
              <a:t>yyyy</a:t>
            </a:r>
            <a:r>
              <a:rPr lang="en-US" altLang="en-US" sz="28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22 Nov 11 (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 MMM </a:t>
            </a:r>
            <a:r>
              <a:rPr lang="en-US" altLang="en-US" sz="2800" dirty="0" err="1"/>
              <a:t>yy</a:t>
            </a:r>
            <a:r>
              <a:rPr lang="en-US" altLang="en-US" sz="28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800" dirty="0"/>
              <a:t>2,012.15 (N2)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dirty="0"/>
              <a:t>… or to build complex string using mixture of fixed text and variables: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800" dirty="0"/>
              <a:t>“Your balance is {balance} USD”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4000" dirty="0"/>
              <a:t>You can use various tricks and cumbersome concatenations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4000" dirty="0"/>
              <a:t>Or, better, </a:t>
            </a:r>
            <a:r>
              <a:rPr lang="en-US" altLang="en-US" sz="4000" dirty="0" err="1">
                <a:solidFill>
                  <a:srgbClr val="083FA4"/>
                </a:solidFill>
              </a:rPr>
              <a:t>string</a:t>
            </a:r>
            <a:r>
              <a:rPr lang="en-US" altLang="en-US" sz="4000" dirty="0" err="1"/>
              <a:t>.Format</a:t>
            </a:r>
            <a:r>
              <a:rPr lang="en-US" altLang="en-US" sz="4000" dirty="0"/>
              <a:t>() function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endParaRPr lang="en-US" altLang="en-US" sz="4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You can embed variables inside fixed text: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4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Note: zero-based list of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5494"/>
            <a:ext cx="106501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"Initial 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balance: {0}; interest: {1}"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initialBalance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interest);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3576" y="2771775"/>
            <a:ext cx="55303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0720" y="2771775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{1}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7451" y="3324225"/>
            <a:ext cx="25808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initialBalance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7962" y="3327916"/>
            <a:ext cx="14747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… or variables and constants: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5494"/>
            <a:ext cx="106501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"[70+) 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{0}{3}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"[60–70) {1}{3}"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"[50–60) {2}"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endParaRPr lang="en-US" altLang="en-US" sz="2400" b="1" dirty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marks70, marks60to70, marks50to60, 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9356" y="2771775"/>
            <a:ext cx="55303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7525" y="2771775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8463" y="4421743"/>
            <a:ext cx="1290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marks70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45062" y="4421743"/>
            <a:ext cx="7373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”\</a:t>
            </a:r>
            <a:r>
              <a:rPr lang="en-US" altLang="en-US" sz="2400" b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199" y="3320564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4687" y="3320564"/>
            <a:ext cx="5530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{1}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4687" y="4421743"/>
            <a:ext cx="20277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marks60to70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04687" y="3867388"/>
            <a:ext cx="5530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{2}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0982" y="4421743"/>
            <a:ext cx="202779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marks50to60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DateTime</a:t>
            </a:r>
            <a:r>
              <a:rPr lang="en-US" altLang="en-US" dirty="0"/>
              <a:t> formats</a:t>
            </a:r>
            <a:endParaRPr lang="en-GB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32504"/>
              </p:ext>
            </p:extLst>
          </p:nvPr>
        </p:nvGraphicFramePr>
        <p:xfrm>
          <a:off x="657226" y="2679542"/>
          <a:ext cx="11074399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6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4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Day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Month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Year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d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 …, 31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1, …, 12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99, 00, 01, …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01, …, 31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01,</a:t>
                      </a:r>
                      <a:r>
                        <a:rPr lang="en-US" sz="2000" baseline="0" dirty="0"/>
                        <a:t> …, 12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yyyy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1999, 2000, 2001, …</a:t>
                      </a:r>
                      <a:endParaRPr lang="en-US" sz="20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Mon, …, Sun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Jan, …, Dec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dddd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Monday, …, Sunday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MMMM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January, …,</a:t>
                      </a:r>
                      <a:r>
                        <a:rPr lang="en-US" sz="2000" baseline="0" dirty="0"/>
                        <a:t> December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6" y="1419037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{0:[format]} ..."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2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DateTime</a:t>
            </a:r>
            <a:r>
              <a:rPr lang="en-US" altLang="en-US" dirty="0"/>
              <a:t> formats</a:t>
            </a:r>
            <a:endParaRPr lang="en-GB" alt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3466"/>
              </p:ext>
            </p:extLst>
          </p:nvPr>
        </p:nvGraphicFramePr>
        <p:xfrm>
          <a:off x="657225" y="2670255"/>
          <a:ext cx="11074400" cy="1920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Hour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Minute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HH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01,</a:t>
                      </a:r>
                      <a:r>
                        <a:rPr lang="en-US" sz="2400" baseline="0" dirty="0"/>
                        <a:t> …, 23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01,</a:t>
                      </a:r>
                      <a:r>
                        <a:rPr lang="en-US" sz="2400" baseline="0" dirty="0"/>
                        <a:t> 02, …, 59</a:t>
                      </a:r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/>
                        <a:t>hh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01, …, 12 (AM/PM format)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5" y="1423918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{0:[format]} ..."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0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1340</Words>
  <Application>Microsoft Office PowerPoint</Application>
  <PresentationFormat>Widescreen</PresentationFormat>
  <Paragraphs>226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668</cp:revision>
  <dcterms:created xsi:type="dcterms:W3CDTF">2015-06-15T09:27:21Z</dcterms:created>
  <dcterms:modified xsi:type="dcterms:W3CDTF">2020-10-30T13:12:48Z</dcterms:modified>
</cp:coreProperties>
</file>