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7" r:id="rId4"/>
    <p:sldId id="278" r:id="rId5"/>
    <p:sldId id="279" r:id="rId6"/>
    <p:sldId id="280" r:id="rId7"/>
    <p:sldId id="269" r:id="rId8"/>
    <p:sldId id="281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27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358A7C"/>
    <a:srgbClr val="EC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95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D7DEE-5312-4C23-BF9D-CEE6AA43FDA7}" type="datetimeFigureOut">
              <a:rPr lang="ru-RU" smtClean="0"/>
              <a:t>15.09.2024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E4F-C868-4D44-AC30-8AEA639D40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26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A2733B-51EE-F674-C628-1F90FFB250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671545"/>
            <a:ext cx="105156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" dirty="0"/>
              <a:t>PRESENTATION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151220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07DD49-C310-E4D0-AD52-96E34968CD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560" y="867420"/>
            <a:ext cx="2402881" cy="1392830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объект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754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1" y="700391"/>
            <a:ext cx="1634857" cy="400373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64626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E65376-C484-7E39-4F18-93A9C81E25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3186"/>
            <a:ext cx="12192000" cy="23159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8790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bg>
      <p:bgPr>
        <a:solidFill>
          <a:srgbClr val="EC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3624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699" y="474531"/>
            <a:ext cx="856158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98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4899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two or three columns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0" name="Google Shape;153;p20">
            <a:extLst>
              <a:ext uri="{FF2B5EF4-FFF2-40B4-BE49-F238E27FC236}">
                <a16:creationId xmlns:a16="http://schemas.microsoft.com/office/drawing/2014/main" id="{42D3C5AD-203C-06E8-B308-7570F0188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Yellow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5" name="Google Shape;154;p20">
            <a:extLst>
              <a:ext uri="{FF2B5EF4-FFF2-40B4-BE49-F238E27FC236}">
                <a16:creationId xmlns:a16="http://schemas.microsoft.com/office/drawing/2014/main" id="{93774569-09A6-3D2C-E96E-EB2A8880292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450326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Blue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" name="Google Shape;155;p20">
            <a:extLst>
              <a:ext uri="{FF2B5EF4-FFF2-40B4-BE49-F238E27FC236}">
                <a16:creationId xmlns:a16="http://schemas.microsoft.com/office/drawing/2014/main" id="{12B6BEED-76B3-42F1-1655-75B4633AFEF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8062452" y="1597742"/>
            <a:ext cx="3291347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Red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17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682560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4162235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3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0682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061EA6-9975-07F8-8A83-81823CDEE5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9630"/>
            <a:ext cx="12192000" cy="5576705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2528374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5008049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</p:spTree>
    <p:extLst>
      <p:ext uri="{BB962C8B-B14F-4D97-AF65-F5344CB8AC3E}">
        <p14:creationId xmlns:p14="http://schemas.microsoft.com/office/powerpoint/2010/main" val="428725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F199F8-BC65-3557-878B-6D38F25C56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E0BA4-DEFA-2D05-F078-B6A2267C8E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1319003"/>
            <a:ext cx="10515599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HEADLINE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63F29-9D71-414F-9F6E-D1DAEA3892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3798678"/>
            <a:ext cx="10515599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start with the first set of slides</a:t>
            </a: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60" y="429394"/>
            <a:ext cx="2402881" cy="1953882"/>
          </a:xfrm>
          <a:prstGeom prst="rect">
            <a:avLst/>
          </a:prstGeom>
        </p:spPr>
      </p:pic>
      <p:sp>
        <p:nvSpPr>
          <p:cNvPr id="10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3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1714500"/>
            <a:ext cx="5074557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1" y="474531"/>
            <a:ext cx="8578173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also split your content</a:t>
            </a:r>
            <a:endParaRPr dirty="0"/>
          </a:p>
        </p:txBody>
      </p:sp>
      <p:sp>
        <p:nvSpPr>
          <p:cNvPr id="9" name="Google Shape;146;p19">
            <a:extLst>
              <a:ext uri="{FF2B5EF4-FFF2-40B4-BE49-F238E27FC236}">
                <a16:creationId xmlns:a16="http://schemas.microsoft.com/office/drawing/2014/main" id="{1A3271C3-5EB1-33E0-AD0F-C686F31E63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223821" y="1714500"/>
            <a:ext cx="5129978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/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ebony and of outer space. It has been the symbolic color of elegance, solemnity and authority.</a:t>
            </a:r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10309"/>
            <a:ext cx="12192000" cy="947691"/>
          </a:xfrm>
          <a:prstGeom prst="rect">
            <a:avLst/>
          </a:prstGeom>
        </p:spPr>
      </p:pic>
      <p:sp>
        <p:nvSpPr>
          <p:cNvPr id="13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280644-DFCA-A39E-6662-615C37F73B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0" r="3233"/>
          <a:stretch/>
        </p:blipFill>
        <p:spPr>
          <a:xfrm>
            <a:off x="6806594" y="0"/>
            <a:ext cx="5385406" cy="58444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F9CA98-FE23-6C0C-C5CC-498BF27477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r="83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2" y="2056024"/>
            <a:ext cx="5129980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857519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8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объе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603DAD57-855B-69D0-1CBD-C5B3BD3EC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1" y="2056020"/>
            <a:ext cx="5129981" cy="17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472531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</a:t>
            </a:r>
            <a:endParaRPr dirty="0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0" y="6306797"/>
            <a:ext cx="1849240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96998A-0669-DD7B-F5BE-B19B862C8D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14401"/>
            <a:ext cx="12192000" cy="231589"/>
          </a:xfrm>
          <a:prstGeom prst="rect">
            <a:avLst/>
          </a:prstGeom>
        </p:spPr>
      </p:pic>
      <p:sp>
        <p:nvSpPr>
          <p:cNvPr id="8" name="Google Shape;145;p19">
            <a:extLst>
              <a:ext uri="{FF2B5EF4-FFF2-40B4-BE49-F238E27FC236}">
                <a16:creationId xmlns:a16="http://schemas.microsoft.com/office/drawing/2014/main" id="{E5CCA84B-7D50-8B33-EC06-994FE264398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1" y="474531"/>
            <a:ext cx="855871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also insert a photos</a:t>
            </a:r>
            <a:endParaRPr dirty="0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940" y="700391"/>
            <a:ext cx="1634859" cy="400373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263DB5C-C63E-9F5C-C9E7-E895DD387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6341397"/>
            <a:ext cx="3101410" cy="3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79A03B0-37CA-036A-92F2-830D5136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382" y="6306797"/>
            <a:ext cx="1849235" cy="3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3">
            <a:extLst>
              <a:ext uri="{FF2B5EF4-FFF2-40B4-BE49-F238E27FC236}">
                <a16:creationId xmlns:a16="http://schemas.microsoft.com/office/drawing/2014/main" id="{86C3C5BA-7D7F-4C3F-2640-8F638B4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F200A8-E1A7-4435-83E2-162A61D52FA6}" type="datetime1">
              <a:rPr lang="ru-RU" smtClean="0"/>
              <a:t>15.09.2024</a:t>
            </a:fld>
            <a:endParaRPr lang="ru-RU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1FF6D44D-D6D0-493E-4D28-4910FD03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Department</a:t>
            </a:r>
            <a:endParaRPr lang="ru-RU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BCEA065-B04F-95C1-710E-80D4D07F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FBF5F-D9F7-437E-8CF8-688EAF21A1C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9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65" r:id="rId4"/>
    <p:sldLayoutId id="2147483663" r:id="rId5"/>
    <p:sldLayoutId id="2147483650" r:id="rId6"/>
    <p:sldLayoutId id="2147483666" r:id="rId7"/>
    <p:sldLayoutId id="2147483671" r:id="rId8"/>
    <p:sldLayoutId id="2147483662" r:id="rId9"/>
    <p:sldLayoutId id="2147483670" r:id="rId10"/>
    <p:sldLayoutId id="2147483669" r:id="rId11"/>
    <p:sldLayoutId id="2147483668" r:id="rId12"/>
    <p:sldLayoutId id="2147483667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DC59-877C-90A9-C652-0BE567D7F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41" y="1671545"/>
            <a:ext cx="10972799" cy="2387600"/>
          </a:xfrm>
        </p:spPr>
        <p:txBody>
          <a:bodyPr/>
          <a:lstStyle/>
          <a:p>
            <a:r>
              <a:rPr lang="en" dirty="0"/>
              <a:t>Fundamentals of Programming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86D810-431C-E147-2D52-2B768F306D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altLang="en-US" sz="2400" dirty="0"/>
              <a:t>Flow control</a:t>
            </a:r>
            <a:endParaRPr lang="en-US" dirty="0"/>
          </a:p>
          <a:p>
            <a:endParaRPr lang="ru-RU" dirty="0"/>
          </a:p>
        </p:txBody>
      </p:sp>
      <p:sp>
        <p:nvSpPr>
          <p:cNvPr id="9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0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Branches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1C629-F4F4-4341-BDB6-E2439D9C7306}"/>
              </a:ext>
            </a:extLst>
          </p:cNvPr>
          <p:cNvSpPr/>
          <p:nvPr/>
        </p:nvSpPr>
        <p:spPr>
          <a:xfrm>
            <a:off x="3445779" y="2172138"/>
            <a:ext cx="5496636" cy="33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1191CE-D321-4820-961F-8D80CC9CD247}"/>
              </a:ext>
            </a:extLst>
          </p:cNvPr>
          <p:cNvSpPr/>
          <p:nvPr/>
        </p:nvSpPr>
        <p:spPr>
          <a:xfrm>
            <a:off x="4068661" y="2718034"/>
            <a:ext cx="4873754" cy="19630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3880957"/>
          </a:xfrm>
        </p:spPr>
        <p:txBody>
          <a:bodyPr/>
          <a:lstStyle/>
          <a:p>
            <a:pPr marL="0" indent="0" algn="ctr" fontAlgn="t">
              <a:spcBef>
                <a:spcPts val="0"/>
              </a:spcBef>
              <a:buNone/>
            </a:pPr>
            <a:r>
              <a:rPr lang="en-US" sz="3200" dirty="0"/>
              <a:t>Branch inside another branch:</a:t>
            </a:r>
            <a:endParaRPr lang="en-US" sz="2800" dirty="0"/>
          </a:p>
          <a:p>
            <a:pPr marL="3200400" lvl="7" indent="0" fontAlgn="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83FA4"/>
                </a:solidFill>
              </a:rPr>
              <a:t>if</a:t>
            </a:r>
            <a:r>
              <a:rPr lang="en-US" sz="2800" dirty="0"/>
              <a:t> </a:t>
            </a:r>
            <a:r>
              <a:rPr lang="en-US" sz="2800" i="1" dirty="0"/>
              <a:t>(condition1)</a:t>
            </a:r>
          </a:p>
          <a:p>
            <a:pPr marL="3200400" lvl="7" indent="0" fontAlgn="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3200400" lvl="7" indent="0" fontAlgn="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83FA4"/>
                </a:solidFill>
              </a:rPr>
              <a:t>	if</a:t>
            </a:r>
            <a:r>
              <a:rPr lang="en-US" sz="2000" dirty="0"/>
              <a:t> (</a:t>
            </a:r>
            <a:r>
              <a:rPr lang="en-US" sz="2000" i="1" dirty="0"/>
              <a:t>condition1a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i="1" dirty="0"/>
              <a:t>statement1a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rgbClr val="083FA4"/>
                </a:solidFill>
              </a:rPr>
              <a:t>else</a:t>
            </a:r>
            <a:br>
              <a:rPr lang="en-US" sz="2000" dirty="0"/>
            </a:br>
            <a:r>
              <a:rPr lang="en-US" sz="2000" dirty="0"/>
              <a:t>          </a:t>
            </a:r>
            <a:r>
              <a:rPr lang="en-US" sz="2000" i="1" dirty="0"/>
              <a:t>statement1b</a:t>
            </a:r>
            <a:endParaRPr lang="en-US" sz="2000" dirty="0"/>
          </a:p>
          <a:p>
            <a:pPr marL="3200400" lvl="7" indent="0" fontAlgn="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br>
              <a:rPr lang="en-US" sz="2800" dirty="0"/>
            </a:br>
            <a:r>
              <a:rPr lang="en-US" sz="2800" dirty="0">
                <a:solidFill>
                  <a:srgbClr val="083FA4"/>
                </a:solidFill>
              </a:rPr>
              <a:t>else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i="1" dirty="0"/>
              <a:t>statement2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621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Boolean Type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0310" y="2492811"/>
            <a:ext cx="8313490" cy="18401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George Boole (1815-1864): pioneer in the study of logic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Value of expression </a:t>
            </a:r>
            <a:r>
              <a:rPr lang="en-US" altLang="en-US" sz="2400" b="1" i="1" dirty="0"/>
              <a:t>amount &lt; 1000</a:t>
            </a:r>
            <a:r>
              <a:rPr lang="en-US" altLang="en-US" sz="2400" dirty="0"/>
              <a:t> is true or false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400" dirty="0"/>
              <a:t>Boolean type: one of these 2 truth values</a:t>
            </a:r>
            <a:endParaRPr lang="en-US" sz="2400" dirty="0"/>
          </a:p>
        </p:txBody>
      </p:sp>
      <p:pic>
        <p:nvPicPr>
          <p:cNvPr id="8" name="Picture 4" descr="https://upload.wikimedia.org/wikipedia/commons/c/ce/George_Boole_color.jpg">
            <a:extLst>
              <a:ext uri="{FF2B5EF4-FFF2-40B4-BE49-F238E27FC236}">
                <a16:creationId xmlns:a16="http://schemas.microsoft.com/office/drawing/2014/main" id="{57885CEC-D1E8-431C-AF60-EC32156A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817449"/>
            <a:ext cx="2381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6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Variables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dirty="0">
                <a:solidFill>
                  <a:srgbClr val="083FA4"/>
                </a:solidFill>
              </a:rPr>
              <a:t>bool</a:t>
            </a:r>
            <a:r>
              <a:rPr lang="en-US" altLang="en-US" dirty="0"/>
              <a:t> married</a:t>
            </a:r>
            <a:endParaRPr lang="en-US" altLang="en-US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dirty="0"/>
              <a:t>Set to truth value:</a:t>
            </a:r>
            <a:br>
              <a:rPr lang="en-US" altLang="en-US" dirty="0"/>
            </a:br>
            <a:r>
              <a:rPr lang="en-US" altLang="en-US" dirty="0"/>
              <a:t>	married = </a:t>
            </a:r>
            <a:r>
              <a:rPr lang="en-US" altLang="en-US" dirty="0">
                <a:solidFill>
                  <a:srgbClr val="083FA4"/>
                </a:solidFill>
              </a:rPr>
              <a:t>true</a:t>
            </a:r>
            <a:r>
              <a:rPr lang="en-US" altLang="en-US" dirty="0"/>
              <a:t>;</a:t>
            </a:r>
            <a:endParaRPr lang="en-US" altLang="en-US" dirty="0">
              <a:solidFill>
                <a:srgbClr val="083FA4"/>
              </a:solidFill>
            </a:endParaRP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dirty="0"/>
              <a:t>Use in conditions: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solidFill>
                  <a:srgbClr val="083FA4"/>
                </a:solidFill>
              </a:rPr>
              <a:t>if</a:t>
            </a:r>
            <a:r>
              <a:rPr lang="en-US" altLang="en-US" dirty="0"/>
              <a:t> (married)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solidFill>
                  <a:srgbClr val="083FA4"/>
                </a:solidFill>
              </a:rPr>
              <a:t>if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083FA4"/>
                </a:solidFill>
              </a:rPr>
              <a:t>!</a:t>
            </a:r>
            <a:r>
              <a:rPr lang="en-US" altLang="en-US" dirty="0"/>
              <a:t>married)</a:t>
            </a:r>
          </a:p>
          <a:p>
            <a:pPr marL="425450" lvl="1" indent="-315913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dirty="0"/>
              <a:t>Don't test Boolean variables against truth values - sign of cluelessness: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dirty="0">
                <a:solidFill>
                  <a:srgbClr val="083FA4"/>
                </a:solidFill>
              </a:rPr>
              <a:t>if</a:t>
            </a:r>
            <a:r>
              <a:rPr lang="en-US" altLang="en-US" dirty="0"/>
              <a:t> (married == </a:t>
            </a:r>
            <a:r>
              <a:rPr lang="en-US" altLang="en-US" dirty="0">
                <a:solidFill>
                  <a:srgbClr val="083FA4"/>
                </a:solidFill>
              </a:rPr>
              <a:t>true</a:t>
            </a:r>
            <a:r>
              <a:rPr lang="en-US" altLang="en-US" dirty="0"/>
              <a:t>) 	</a:t>
            </a:r>
            <a:r>
              <a:rPr lang="en-US" altLang="en-US" dirty="0">
                <a:solidFill>
                  <a:srgbClr val="00B050"/>
                </a:solidFill>
              </a:rPr>
              <a:t>// DON’T</a:t>
            </a:r>
            <a:br>
              <a:rPr lang="en-US" altLang="en-US" dirty="0">
                <a:solidFill>
                  <a:srgbClr val="00B050"/>
                </a:solidFill>
              </a:rPr>
            </a:br>
            <a:r>
              <a:rPr lang="en-US" altLang="en-US" dirty="0">
                <a:solidFill>
                  <a:srgbClr val="00B050"/>
                </a:solidFill>
              </a:rPr>
              <a:t>	</a:t>
            </a:r>
            <a:r>
              <a:rPr lang="en-US" altLang="en-US" dirty="0">
                <a:solidFill>
                  <a:srgbClr val="083FA4"/>
                </a:solidFill>
              </a:rPr>
              <a:t>if</a:t>
            </a:r>
            <a:r>
              <a:rPr lang="en-US" altLang="en-US" dirty="0"/>
              <a:t> (married = </a:t>
            </a:r>
            <a:r>
              <a:rPr lang="en-US" altLang="en-US" dirty="0">
                <a:solidFill>
                  <a:srgbClr val="083FA4"/>
                </a:solidFill>
              </a:rPr>
              <a:t>false</a:t>
            </a:r>
            <a:r>
              <a:rPr lang="en-US" altLang="en-US" dirty="0"/>
              <a:t>) 	</a:t>
            </a:r>
            <a:r>
              <a:rPr lang="en-US" altLang="en-US" dirty="0">
                <a:solidFill>
                  <a:srgbClr val="00B050"/>
                </a:solidFill>
              </a:rPr>
              <a:t>// DON’T</a:t>
            </a:r>
            <a:br>
              <a:rPr lang="en-US" altLang="en-US" dirty="0">
                <a:solidFill>
                  <a:srgbClr val="00B050"/>
                </a:solidFill>
              </a:rPr>
            </a:br>
            <a:r>
              <a:rPr lang="en-US" altLang="en-US" dirty="0">
                <a:solidFill>
                  <a:srgbClr val="00B050"/>
                </a:solidFill>
              </a:rPr>
              <a:t>	</a:t>
            </a:r>
            <a:r>
              <a:rPr lang="en-US" altLang="en-US" dirty="0">
                <a:solidFill>
                  <a:srgbClr val="083FA4"/>
                </a:solidFill>
              </a:rPr>
              <a:t>if</a:t>
            </a:r>
            <a:r>
              <a:rPr lang="en-US" altLang="en-US" dirty="0"/>
              <a:t> (married != </a:t>
            </a:r>
            <a:r>
              <a:rPr lang="en-US" altLang="en-US" dirty="0">
                <a:solidFill>
                  <a:srgbClr val="083FA4"/>
                </a:solidFill>
              </a:rPr>
              <a:t>false</a:t>
            </a:r>
            <a:r>
              <a:rPr lang="en-US" altLang="en-US" dirty="0"/>
              <a:t>) 	</a:t>
            </a:r>
            <a:r>
              <a:rPr lang="en-US" altLang="en-US" dirty="0">
                <a:solidFill>
                  <a:srgbClr val="00B050"/>
                </a:solidFill>
              </a:rPr>
              <a:t>// NO!!</a:t>
            </a:r>
            <a:endParaRPr lang="en-US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96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Boolean Operators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>
                <a:solidFill>
                  <a:srgbClr val="083FA4"/>
                </a:solidFill>
              </a:rPr>
              <a:t>&amp;&amp;</a:t>
            </a:r>
            <a:r>
              <a:rPr lang="en-US" altLang="en-US" sz="2800" dirty="0"/>
              <a:t> – and (conjunction)</a:t>
            </a:r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>
                <a:solidFill>
                  <a:srgbClr val="083FA4"/>
                </a:solidFill>
              </a:rPr>
              <a:t>||</a:t>
            </a:r>
            <a:r>
              <a:rPr lang="en-US" altLang="en-US" sz="2800" dirty="0"/>
              <a:t> 	  – or (disjunction)</a:t>
            </a:r>
          </a:p>
          <a:p>
            <a:pPr marL="425450" lvl="1" indent="-315913">
              <a:spcAft>
                <a:spcPts val="500"/>
              </a:spcAft>
              <a:buClr>
                <a:schemeClr val="tx1"/>
              </a:buClr>
              <a:buFont typeface="Symbol" panose="05050102010706020507" pitchFamily="18" charset="2"/>
              <a:buChar char="·"/>
            </a:pPr>
            <a:r>
              <a:rPr lang="en-US" altLang="en-US" sz="2800" dirty="0">
                <a:solidFill>
                  <a:srgbClr val="083FA4"/>
                </a:solidFill>
              </a:rPr>
              <a:t>!	</a:t>
            </a:r>
            <a:r>
              <a:rPr lang="en-US" altLang="en-US" sz="2800" dirty="0"/>
              <a:t>  – not (negation)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2800" dirty="0"/>
              <a:t>…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FB1ED-035D-45A3-BF20-0A14FF4BFF60}"/>
              </a:ext>
            </a:extLst>
          </p:cNvPr>
          <p:cNvSpPr txBox="1"/>
          <p:nvPr/>
        </p:nvSpPr>
        <p:spPr>
          <a:xfrm>
            <a:off x="838201" y="3429000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 &lt; amount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amount &lt; 1000)</a:t>
            </a:r>
            <a:endParaRPr lang="en-US" sz="28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AB6BD-A7E7-4AA2-A188-0D23B07D0714}"/>
              </a:ext>
            </a:extLst>
          </p:cNvPr>
          <p:cNvSpPr txBox="1"/>
          <p:nvPr/>
        </p:nvSpPr>
        <p:spPr>
          <a:xfrm>
            <a:off x="838201" y="4419498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94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AND, OR Operators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14</a:t>
            </a:fld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754D6D-0E69-44A7-87B1-417E26968170}"/>
              </a:ext>
            </a:extLst>
          </p:cNvPr>
          <p:cNvGrpSpPr/>
          <p:nvPr/>
        </p:nvGrpSpPr>
        <p:grpSpPr>
          <a:xfrm>
            <a:off x="837907" y="1361259"/>
            <a:ext cx="3681646" cy="4437062"/>
            <a:chOff x="490304" y="1056480"/>
            <a:chExt cx="3681646" cy="4437062"/>
          </a:xfrm>
        </p:grpSpPr>
        <p:sp>
          <p:nvSpPr>
            <p:cNvPr id="28" name="Flowchart: Decision 27">
              <a:extLst>
                <a:ext uri="{FF2B5EF4-FFF2-40B4-BE49-F238E27FC236}">
                  <a16:creationId xmlns:a16="http://schemas.microsoft.com/office/drawing/2014/main" id="{0CFC4BF8-C88A-43BA-B8CD-0D14DE20CD6D}"/>
                </a:ext>
              </a:extLst>
            </p:cNvPr>
            <p:cNvSpPr/>
            <p:nvPr/>
          </p:nvSpPr>
          <p:spPr>
            <a:xfrm>
              <a:off x="490304" y="1547017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0 &lt; amount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E9FBE9D-7AF3-4D4D-B684-D2A40EFF73CD}"/>
                </a:ext>
              </a:extLst>
            </p:cNvPr>
            <p:cNvSpPr/>
            <p:nvPr/>
          </p:nvSpPr>
          <p:spPr>
            <a:xfrm>
              <a:off x="502647" y="4494475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“AND” condition fulfilled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5C974E-F34F-4D17-85C8-CFBE32014780}"/>
                </a:ext>
              </a:extLst>
            </p:cNvPr>
            <p:cNvSpPr txBox="1"/>
            <p:nvPr/>
          </p:nvSpPr>
          <p:spPr>
            <a:xfrm>
              <a:off x="1891537" y="2476744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17F22D-5E4B-4D4D-AF5B-BA6C565EB43C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1891537" y="1056480"/>
              <a:ext cx="0" cy="49053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436821-24DC-4EF4-A612-D6866B072A34}"/>
                </a:ext>
              </a:extLst>
            </p:cNvPr>
            <p:cNvSpPr txBox="1"/>
            <p:nvPr/>
          </p:nvSpPr>
          <p:spPr>
            <a:xfrm>
              <a:off x="3292770" y="166715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A910B2FB-8707-4F47-AABE-45E565E9453B}"/>
                </a:ext>
              </a:extLst>
            </p:cNvPr>
            <p:cNvSpPr/>
            <p:nvPr/>
          </p:nvSpPr>
          <p:spPr>
            <a:xfrm>
              <a:off x="502647" y="3020746"/>
              <a:ext cx="2802466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amount &lt; 100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35DACB-CEEF-4FFD-8B79-A5EA5CD4D69F}"/>
                </a:ext>
              </a:extLst>
            </p:cNvPr>
            <p:cNvCxnSpPr>
              <a:stCxn id="28" idx="2"/>
              <a:endCxn id="33" idx="0"/>
            </p:cNvCxnSpPr>
            <p:nvPr/>
          </p:nvCxnSpPr>
          <p:spPr>
            <a:xfrm>
              <a:off x="1891537" y="2476500"/>
              <a:ext cx="12343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D948D82-DCB6-455D-BA9C-1CA49DAAEE80}"/>
                </a:ext>
              </a:extLst>
            </p:cNvPr>
            <p:cNvCxnSpPr>
              <a:stCxn id="33" idx="2"/>
              <a:endCxn id="29" idx="0"/>
            </p:cNvCxnSpPr>
            <p:nvPr/>
          </p:nvCxnSpPr>
          <p:spPr>
            <a:xfrm>
              <a:off x="1903880" y="3950229"/>
              <a:ext cx="0" cy="5442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A14D60-534E-4B70-A450-9655FD751ACA}"/>
                </a:ext>
              </a:extLst>
            </p:cNvPr>
            <p:cNvCxnSpPr>
              <a:stCxn id="28" idx="3"/>
            </p:cNvCxnSpPr>
            <p:nvPr/>
          </p:nvCxnSpPr>
          <p:spPr>
            <a:xfrm flipV="1">
              <a:off x="3292770" y="2011758"/>
              <a:ext cx="879180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07F1EAC-38AC-439F-B7C6-A8814D0772FE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3305113" y="3485488"/>
              <a:ext cx="861190" cy="19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598C01-2534-46D1-BB34-3C49EF1A4BCA}"/>
                </a:ext>
              </a:extLst>
            </p:cNvPr>
            <p:cNvSpPr txBox="1"/>
            <p:nvPr/>
          </p:nvSpPr>
          <p:spPr>
            <a:xfrm>
              <a:off x="1903880" y="3950229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A44F70-E852-4689-A32E-1D95359806FF}"/>
                </a:ext>
              </a:extLst>
            </p:cNvPr>
            <p:cNvSpPr txBox="1"/>
            <p:nvPr/>
          </p:nvSpPr>
          <p:spPr>
            <a:xfrm>
              <a:off x="3305113" y="3140887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82FCE2-03B7-43EB-9FA4-A541BA5333A1}"/>
              </a:ext>
            </a:extLst>
          </p:cNvPr>
          <p:cNvGrpSpPr/>
          <p:nvPr/>
        </p:nvGrpSpPr>
        <p:grpSpPr>
          <a:xfrm>
            <a:off x="5705123" y="1361259"/>
            <a:ext cx="6059250" cy="4431015"/>
            <a:chOff x="5309335" y="1495483"/>
            <a:chExt cx="6059250" cy="4431015"/>
          </a:xfrm>
        </p:grpSpPr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08E9B90D-2199-4680-B255-19A6A4B198BD}"/>
                </a:ext>
              </a:extLst>
            </p:cNvPr>
            <p:cNvSpPr/>
            <p:nvPr/>
          </p:nvSpPr>
          <p:spPr>
            <a:xfrm>
              <a:off x="5569947" y="1979973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input = “S”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2C9C58-B8C4-4475-A7F6-6CCB1E2A4B75}"/>
                </a:ext>
              </a:extLst>
            </p:cNvPr>
            <p:cNvSpPr/>
            <p:nvPr/>
          </p:nvSpPr>
          <p:spPr>
            <a:xfrm>
              <a:off x="5309335" y="4927431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“OR” condition fulfilled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E6F6BD-50BA-40D9-A080-057298A6BB63}"/>
                </a:ext>
              </a:extLst>
            </p:cNvPr>
            <p:cNvSpPr txBox="1"/>
            <p:nvPr/>
          </p:nvSpPr>
          <p:spPr>
            <a:xfrm>
              <a:off x="6698225" y="2909700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E93596-36C2-40B7-89BC-503812336173}"/>
                </a:ext>
              </a:extLst>
            </p:cNvPr>
            <p:cNvCxnSpPr>
              <a:endCxn id="41" idx="0"/>
            </p:cNvCxnSpPr>
            <p:nvPr/>
          </p:nvCxnSpPr>
          <p:spPr>
            <a:xfrm>
              <a:off x="6710154" y="1495483"/>
              <a:ext cx="0" cy="48449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916898-B590-4F2F-8FA6-57401D270BEF}"/>
                </a:ext>
              </a:extLst>
            </p:cNvPr>
            <p:cNvSpPr txBox="1"/>
            <p:nvPr/>
          </p:nvSpPr>
          <p:spPr>
            <a:xfrm>
              <a:off x="7826505" y="210011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7F9C2220-2AF5-4D57-AF4E-E7807253F3D2}"/>
                </a:ext>
              </a:extLst>
            </p:cNvPr>
            <p:cNvSpPr/>
            <p:nvPr/>
          </p:nvSpPr>
          <p:spPr>
            <a:xfrm>
              <a:off x="8399222" y="1986019"/>
              <a:ext cx="2280414" cy="929483"/>
            </a:xfrm>
            <a:prstGeom prst="flowChartDecision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/>
                <a:t>input = “M”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EA464D9-02E1-4CA7-BE53-175652194C71}"/>
                </a:ext>
              </a:extLst>
            </p:cNvPr>
            <p:cNvCxnSpPr>
              <a:stCxn id="41" idx="3"/>
              <a:endCxn id="46" idx="1"/>
            </p:cNvCxnSpPr>
            <p:nvPr/>
          </p:nvCxnSpPr>
          <p:spPr>
            <a:xfrm>
              <a:off x="7850361" y="2444715"/>
              <a:ext cx="548861" cy="604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8944D8-0F0F-45B8-97B4-5A3BC0932C89}"/>
                </a:ext>
              </a:extLst>
            </p:cNvPr>
            <p:cNvSpPr txBox="1"/>
            <p:nvPr/>
          </p:nvSpPr>
          <p:spPr>
            <a:xfrm>
              <a:off x="9554791" y="2909456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true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54CD66D-B59A-488A-8EBB-D4C20F3EFF15}"/>
                </a:ext>
              </a:extLst>
            </p:cNvPr>
            <p:cNvSpPr txBox="1"/>
            <p:nvPr/>
          </p:nvSpPr>
          <p:spPr>
            <a:xfrm>
              <a:off x="10642132" y="21134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false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3B86C6E-6D03-4C6F-AFE2-C25FCD4FF62B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6710154" y="2909456"/>
              <a:ext cx="414" cy="201797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3">
              <a:extLst>
                <a:ext uri="{FF2B5EF4-FFF2-40B4-BE49-F238E27FC236}">
                  <a16:creationId xmlns:a16="http://schemas.microsoft.com/office/drawing/2014/main" id="{86B3A3A8-9CBA-4B0B-864A-33D372DDC573}"/>
                </a:ext>
              </a:extLst>
            </p:cNvPr>
            <p:cNvCxnSpPr>
              <a:stCxn id="46" idx="2"/>
            </p:cNvCxnSpPr>
            <p:nvPr/>
          </p:nvCxnSpPr>
          <p:spPr>
            <a:xfrm rot="5400000">
              <a:off x="7625476" y="2012523"/>
              <a:ext cx="1010974" cy="2816932"/>
            </a:xfrm>
            <a:prstGeom prst="bentConnector2">
              <a:avLst/>
            </a:prstGeom>
            <a:ln w="28575">
              <a:solidFill>
                <a:schemeClr val="accent5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CE74F64-A1E2-4522-B5C7-8121B4CEF8CB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10679636" y="2450761"/>
              <a:ext cx="68894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4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mistakes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2800" dirty="0"/>
              <a:t>Wrong: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r>
              <a:rPr lang="en-US" altLang="en-US" sz="2800" dirty="0"/>
              <a:t>Correct:</a:t>
            </a:r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  <a:p>
            <a:pPr marL="109537" lvl="1" indent="0">
              <a:spcAft>
                <a:spcPts val="500"/>
              </a:spcAft>
              <a:buClr>
                <a:schemeClr val="tx1"/>
              </a:buClr>
              <a:buNone/>
            </a:pPr>
            <a:endParaRPr lang="en-US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1C145-B7B9-44D3-85A8-E60962BB09F1}"/>
              </a:ext>
            </a:extLst>
          </p:cNvPr>
          <p:cNvSpPr txBox="1"/>
          <p:nvPr/>
        </p:nvSpPr>
        <p:spPr>
          <a:xfrm>
            <a:off x="838201" y="2330238"/>
            <a:ext cx="11193462" cy="1261884"/>
          </a:xfrm>
          <a:prstGeom prst="rect">
            <a:avLst/>
          </a:prstGeom>
          <a:solidFill>
            <a:srgbClr val="FBE5D6"/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20)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FA43D-BC7A-445F-98DD-F18D65D7F0EF}"/>
              </a:ext>
            </a:extLst>
          </p:cNvPr>
          <p:cNvSpPr txBox="1"/>
          <p:nvPr/>
        </p:nvSpPr>
        <p:spPr>
          <a:xfrm>
            <a:off x="838201" y="4354443"/>
            <a:ext cx="11193462" cy="1261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(price &gt; 10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price &lt; 20)  ...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9408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Truth Table – And (conjunction)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16</a:t>
            </a:fld>
            <a:endParaRPr lang="ru-RU"/>
          </a:p>
        </p:txBody>
      </p:sp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id="{3E857702-3CC6-4F6E-B46D-05920AD32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0929268"/>
              </p:ext>
            </p:extLst>
          </p:nvPr>
        </p:nvGraphicFramePr>
        <p:xfrm>
          <a:off x="699972" y="1331931"/>
          <a:ext cx="10792056" cy="45448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97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620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 and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73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Truth Table – Or (disjunction)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F18F9240-0542-41C6-B6F3-A013370CB7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79407"/>
              </p:ext>
            </p:extLst>
          </p:nvPr>
        </p:nvGraphicFramePr>
        <p:xfrm>
          <a:off x="790059" y="1331931"/>
          <a:ext cx="10611882" cy="45299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537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3248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 or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48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48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48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12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Truth Table – Not (negation)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18</a:t>
            </a:fld>
            <a:endParaRPr lang="ru-RU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B2D6F5C4-7604-49A9-A200-1BCD47348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891724"/>
              </p:ext>
            </p:extLst>
          </p:nvPr>
        </p:nvGraphicFramePr>
        <p:xfrm>
          <a:off x="1001975" y="1476462"/>
          <a:ext cx="10188050" cy="43350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09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50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Not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50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029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False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True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296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Comparison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dirty="0"/>
              <a:t>Usual “==” operator can be used if exact match is required</a:t>
            </a:r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endParaRPr lang="en-US" altLang="en-US" dirty="0"/>
          </a:p>
          <a:p>
            <a:pPr marL="109537" lvl="1" indent="0">
              <a:lnSpc>
                <a:spcPct val="120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-US" altLang="en-US" dirty="0"/>
              <a:t>Don't use “==“ for strings if comparison is case insensitive</a:t>
            </a:r>
            <a:br>
              <a:rPr lang="en-US" altLang="en-US" dirty="0"/>
            </a:br>
            <a:endParaRPr lang="en-US" altLang="en-US" dirty="0"/>
          </a:p>
          <a:p>
            <a:pPr marL="425450" lvl="1" indent="-315913">
              <a:lnSpc>
                <a:spcPct val="120000"/>
              </a:lnSpc>
              <a:spcAft>
                <a:spcPts val="500"/>
              </a:spcAft>
              <a:buFont typeface="Symbol" panose="05050102010706020507" pitchFamily="18" charset="2"/>
              <a:buChar char="·"/>
            </a:pPr>
            <a:endParaRPr lang="en-US" altLang="en-US" dirty="0"/>
          </a:p>
          <a:p>
            <a:pPr marL="109537" lvl="1" indent="0">
              <a:lnSpc>
                <a:spcPct val="120000"/>
              </a:lnSpc>
              <a:spcAft>
                <a:spcPts val="500"/>
              </a:spcAft>
              <a:buNone/>
            </a:pPr>
            <a:r>
              <a:rPr lang="en-US" altLang="en-US" dirty="0"/>
              <a:t>Use Compare method: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A07B7-88D7-4B49-BC36-A20959881D14}"/>
              </a:ext>
            </a:extLst>
          </p:cNvPr>
          <p:cNvSpPr txBox="1"/>
          <p:nvPr/>
        </p:nvSpPr>
        <p:spPr>
          <a:xfrm>
            <a:off x="838201" y="5105386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.Compare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(input,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B2A82-916E-4C43-9CAB-563870E7046B}"/>
              </a:ext>
            </a:extLst>
          </p:cNvPr>
          <p:cNvSpPr txBox="1"/>
          <p:nvPr/>
        </p:nvSpPr>
        <p:spPr>
          <a:xfrm>
            <a:off x="838201" y="3580221"/>
            <a:ext cx="1119346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//WRONG for input = "y"!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47F5D-6269-483D-981B-770220FD14A4}"/>
              </a:ext>
            </a:extLst>
          </p:cNvPr>
          <p:cNvSpPr txBox="1"/>
          <p:nvPr/>
        </p:nvSpPr>
        <p:spPr>
          <a:xfrm>
            <a:off x="838201" y="2385751"/>
            <a:ext cx="111934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 == 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"Y"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200" dirty="0"/>
              <a:t>To be able to implement decisions using if statements 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200" dirty="0"/>
              <a:t>To learn how to compare integers, floating-point numbers, and strings 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200" dirty="0"/>
              <a:t>To recognize the correct ordering of decisions in multiple branches 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1200"/>
              </a:spcAft>
            </a:pPr>
            <a:r>
              <a:rPr lang="en-US" altLang="en-US" sz="3200" dirty="0"/>
              <a:t>To program conditions using Boolean operators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66381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Strings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800" dirty="0"/>
              <a:t>When comparing string the comparison starts from the left most character and the case matters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en-US" sz="2800" dirty="0"/>
              <a:t>Place True or False in the 3rd column: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77D597-0B2C-473B-B901-F4238A600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271057"/>
              </p:ext>
            </p:extLst>
          </p:nvPr>
        </p:nvGraphicFramePr>
        <p:xfrm>
          <a:off x="935118" y="3454167"/>
          <a:ext cx="10321764" cy="2375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44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endParaRPr kumimoji="0" lang="ru-RU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StrA</a:t>
                      </a: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&lt;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StrB</a:t>
                      </a:r>
                      <a:endParaRPr kumimoji="0" lang="ru-RU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Apple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Basket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Geese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Geek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8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Hello World</a:t>
                      </a:r>
                      <a:endParaRPr kumimoji="0" lang="ru-RU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892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 statement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If the selection happens from the multiple number of choices then the </a:t>
            </a:r>
            <a:r>
              <a:rPr lang="en-US" altLang="en-US" sz="3200" b="1" dirty="0">
                <a:solidFill>
                  <a:srgbClr val="083FA4"/>
                </a:solidFill>
              </a:rPr>
              <a:t>if</a:t>
            </a:r>
            <a:r>
              <a:rPr lang="en-US" altLang="en-US" sz="3200" dirty="0"/>
              <a:t> structure could be replaced with </a:t>
            </a:r>
            <a:r>
              <a:rPr lang="en-US" altLang="en-US" sz="3200" b="1" dirty="0">
                <a:solidFill>
                  <a:srgbClr val="083FA4"/>
                </a:solidFill>
              </a:rPr>
              <a:t>switch</a:t>
            </a:r>
            <a:r>
              <a:rPr lang="en-US" altLang="en-US" sz="3200" b="1" dirty="0"/>
              <a:t>…</a:t>
            </a:r>
            <a:r>
              <a:rPr lang="en-US" altLang="en-US" sz="3200" b="1" dirty="0">
                <a:solidFill>
                  <a:srgbClr val="083FA4"/>
                </a:solidFill>
              </a:rPr>
              <a:t>case</a:t>
            </a:r>
            <a:r>
              <a:rPr lang="en-US" altLang="en-US" sz="3200" dirty="0"/>
              <a:t> structure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altLang="en-US" sz="3200" dirty="0"/>
              <a:t>It is easier to modify and more readable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5413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 statement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CCD57E-1026-455D-827E-2CF2F98BF62F}"/>
              </a:ext>
            </a:extLst>
          </p:cNvPr>
          <p:cNvSpPr txBox="1">
            <a:spLocks/>
          </p:cNvSpPr>
          <p:nvPr/>
        </p:nvSpPr>
        <p:spPr>
          <a:xfrm>
            <a:off x="838200" y="1710659"/>
            <a:ext cx="5071021" cy="50053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83FA4"/>
                </a:solidFill>
              </a:rPr>
              <a:t>switch </a:t>
            </a:r>
            <a:r>
              <a:rPr lang="en-US" altLang="en-US" sz="2000" dirty="0"/>
              <a:t>(</a:t>
            </a:r>
            <a:r>
              <a:rPr lang="en-US" altLang="en-US" sz="2000" i="1" dirty="0"/>
              <a:t>expression</a:t>
            </a:r>
            <a:r>
              <a:rPr lang="en-US" alt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83FA4"/>
                </a:solidFill>
              </a:rPr>
              <a:t>case </a:t>
            </a:r>
            <a:r>
              <a:rPr lang="en-US" altLang="en-US" sz="2000" i="1" dirty="0"/>
              <a:t>&lt;case clause&gt;</a:t>
            </a:r>
            <a:r>
              <a:rPr lang="en-US" alt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	</a:t>
            </a:r>
            <a:r>
              <a:rPr lang="en-US" altLang="en-US" sz="2000" i="1" dirty="0"/>
              <a:t>&lt;actions&gt;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i="1" dirty="0"/>
              <a:t>			</a:t>
            </a:r>
            <a:r>
              <a:rPr lang="en-US" altLang="en-US" sz="2000" dirty="0">
                <a:solidFill>
                  <a:srgbClr val="083FA4"/>
                </a:solidFill>
              </a:rPr>
              <a:t> break;</a:t>
            </a:r>
            <a:endParaRPr lang="en-US" altLang="en-US" sz="20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83FA4"/>
                </a:solidFill>
              </a:rPr>
              <a:t>case </a:t>
            </a:r>
            <a:r>
              <a:rPr lang="en-US" altLang="en-US" sz="2000" i="1" dirty="0"/>
              <a:t>&lt;case clause&gt;</a:t>
            </a:r>
            <a:r>
              <a:rPr lang="en-US" altLang="en-US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	</a:t>
            </a:r>
            <a:r>
              <a:rPr lang="en-US" altLang="en-US" sz="2000" i="1" dirty="0"/>
              <a:t>&lt;actions&gt;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83FA4"/>
                </a:solidFill>
              </a:rPr>
              <a:t>			break;</a:t>
            </a:r>
            <a:endParaRPr lang="en-US" altLang="en-US" sz="20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…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83FA4"/>
                </a:solidFill>
              </a:rPr>
              <a:t>default: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			</a:t>
            </a:r>
            <a:r>
              <a:rPr lang="en-US" altLang="en-US" sz="2000" i="1" dirty="0"/>
              <a:t>&lt;actions&gt;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i="1" dirty="0"/>
              <a:t>			</a:t>
            </a:r>
            <a:r>
              <a:rPr lang="en-US" altLang="en-US" sz="2000" dirty="0">
                <a:solidFill>
                  <a:srgbClr val="083FA4"/>
                </a:solidFill>
              </a:rPr>
              <a:t>break;</a:t>
            </a:r>
            <a:endParaRPr lang="en-US" altLang="en-US" sz="20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3376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 statement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1291" y="1601183"/>
            <a:ext cx="6325299" cy="417457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altLang="en-US" sz="3200" dirty="0"/>
              <a:t>The </a:t>
            </a:r>
            <a:r>
              <a:rPr lang="en-US" altLang="en-US" sz="3200" b="1" dirty="0">
                <a:solidFill>
                  <a:srgbClr val="083FA4"/>
                </a:solidFill>
              </a:rPr>
              <a:t>case</a:t>
            </a:r>
            <a:r>
              <a:rPr lang="en-US" altLang="en-US" sz="3200" dirty="0"/>
              <a:t> clause may: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list individual values, 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use conditions through the </a:t>
            </a:r>
            <a:r>
              <a:rPr lang="en-US" altLang="en-US" sz="3200" b="1" dirty="0">
                <a:solidFill>
                  <a:srgbClr val="083FA4"/>
                </a:solidFill>
              </a:rPr>
              <a:t>when</a:t>
            </a:r>
            <a:r>
              <a:rPr lang="en-US" altLang="en-US" sz="3200" dirty="0"/>
              <a:t> keyword</a:t>
            </a:r>
          </a:p>
          <a:p>
            <a:pPr marL="571500" indent="-5715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3200" dirty="0"/>
              <a:t>must end with </a:t>
            </a:r>
            <a:r>
              <a:rPr lang="en-US" altLang="en-US" sz="3200" b="1" dirty="0">
                <a:solidFill>
                  <a:srgbClr val="083FA4"/>
                </a:solidFill>
              </a:rPr>
              <a:t>break </a:t>
            </a:r>
            <a:r>
              <a:rPr lang="en-US" altLang="en-US" sz="3200" dirty="0"/>
              <a:t>keyword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277B2-7EFB-4DCE-A7F7-DB30EA71AC45}"/>
              </a:ext>
            </a:extLst>
          </p:cNvPr>
          <p:cNvSpPr txBox="1"/>
          <p:nvPr/>
        </p:nvSpPr>
        <p:spPr>
          <a:xfrm>
            <a:off x="838201" y="1487867"/>
            <a:ext cx="4757256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DeptNum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11: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18: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19: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Building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(n &lt;= 6):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     	Building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default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Building =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	break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4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24</a:t>
            </a:fld>
            <a:endParaRPr lang="ru-RU"/>
          </a:p>
        </p:txBody>
      </p:sp>
      <p:graphicFrame>
        <p:nvGraphicFramePr>
          <p:cNvPr id="53" name="Object 3">
            <a:extLst>
              <a:ext uri="{FF2B5EF4-FFF2-40B4-BE49-F238E27FC236}">
                <a16:creationId xmlns:a16="http://schemas.microsoft.com/office/drawing/2014/main" id="{A9BB5500-939B-4C43-80E5-D47276564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84979"/>
              </p:ext>
            </p:extLst>
          </p:nvPr>
        </p:nvGraphicFramePr>
        <p:xfrm>
          <a:off x="2701219" y="1498303"/>
          <a:ext cx="6789562" cy="426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3" imgW="3685714" imgH="2314286" progId="Paint.Picture">
                  <p:embed/>
                </p:oleObj>
              </mc:Choice>
              <mc:Fallback>
                <p:oleObj name="Bitmap Image" r:id="rId3" imgW="3685714" imgH="2314286" progId="Paint.Picture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1219" y="1498303"/>
                        <a:ext cx="6789562" cy="4264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09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CheckBox</a:t>
            </a:r>
            <a:r>
              <a:rPr lang="en-US" altLang="en-US" dirty="0"/>
              <a:t> and </a:t>
            </a:r>
            <a:r>
              <a:rPr lang="en-US" altLang="en-US" dirty="0" err="1"/>
              <a:t>RadioButton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200" dirty="0"/>
              <a:t>To identify the state of the </a:t>
            </a:r>
            <a:r>
              <a:rPr lang="en-US" altLang="en-US" sz="3200" dirty="0" err="1"/>
              <a:t>CheckBox</a:t>
            </a:r>
            <a:r>
              <a:rPr lang="en-US" altLang="en-US" sz="3200" dirty="0"/>
              <a:t> or the </a:t>
            </a:r>
            <a:r>
              <a:rPr lang="en-US" altLang="en-US" sz="3200" dirty="0" err="1"/>
              <a:t>RadioButton</a:t>
            </a:r>
            <a:r>
              <a:rPr lang="en-US" altLang="en-US" sz="3200" dirty="0"/>
              <a:t> (checked or unchecked) use </a:t>
            </a:r>
            <a:r>
              <a:rPr lang="en-US" altLang="en-US" sz="3200" b="1" dirty="0"/>
              <a:t>‘Checked</a:t>
            </a:r>
            <a:r>
              <a:rPr lang="en-US" altLang="en-US" sz="3200" dirty="0"/>
              <a:t>’ property of the component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200" dirty="0"/>
              <a:t>If the value is </a:t>
            </a:r>
            <a:r>
              <a:rPr lang="en-US" altLang="en-US" sz="3200" b="1" dirty="0"/>
              <a:t>true</a:t>
            </a:r>
            <a:r>
              <a:rPr lang="en-US" altLang="en-US" sz="3200" dirty="0"/>
              <a:t> then the component is checked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3000"/>
              </a:spcAft>
            </a:pPr>
            <a:r>
              <a:rPr lang="en-US" altLang="en-US" sz="3200" dirty="0"/>
              <a:t>If the value is </a:t>
            </a:r>
            <a:r>
              <a:rPr lang="en-US" altLang="en-US" sz="3200" b="1" dirty="0"/>
              <a:t>false</a:t>
            </a:r>
            <a:r>
              <a:rPr lang="en-US" altLang="en-US" sz="3200" dirty="0"/>
              <a:t> – the component is unchecked</a:t>
            </a:r>
            <a:endParaRPr lang="ru-RU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10047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0F9B-C91F-8251-DBB6-902A113A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85132-5E6B-6252-979D-81557B97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522" y="6356350"/>
            <a:ext cx="2035278" cy="365125"/>
          </a:xfrm>
        </p:spPr>
        <p:txBody>
          <a:bodyPr/>
          <a:lstStyle/>
          <a:p>
            <a:fld id="{24CFBF5F-D9F7-437E-8CF8-688EAF21A1C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1" y="6341397"/>
            <a:ext cx="3101410" cy="374650"/>
          </a:xfrm>
        </p:spPr>
        <p:txBody>
          <a:bodyPr/>
          <a:lstStyle/>
          <a:p>
            <a:r>
              <a:rPr lang="en-US"/>
              <a:t>BSc Business Information Systems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47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statement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FC35315-8740-4DB8-9641-B6CDAEFE7146}"/>
              </a:ext>
            </a:extLst>
          </p:cNvPr>
          <p:cNvSpPr/>
          <p:nvPr/>
        </p:nvSpPr>
        <p:spPr>
          <a:xfrm>
            <a:off x="4125971" y="1605565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 ≤ balance?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166F26-A376-4C71-B9F1-F870A42655E3}"/>
              </a:ext>
            </a:extLst>
          </p:cNvPr>
          <p:cNvSpPr/>
          <p:nvPr/>
        </p:nvSpPr>
        <p:spPr>
          <a:xfrm>
            <a:off x="4125971" y="3781498"/>
            <a:ext cx="2802466" cy="999067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balance = </a:t>
            </a:r>
          </a:p>
          <a:p>
            <a:pPr algn="ctr"/>
            <a:r>
              <a:rPr lang="en-US" dirty="0"/>
              <a:t>balance – amount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CF9E3-0008-4E19-9EC1-2EB82739224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27204" y="2867098"/>
            <a:ext cx="0" cy="9144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95B060-EDD2-4C20-9EB9-CCBF1629F2FB}"/>
              </a:ext>
            </a:extLst>
          </p:cNvPr>
          <p:cNvSpPr txBox="1"/>
          <p:nvPr/>
        </p:nvSpPr>
        <p:spPr>
          <a:xfrm>
            <a:off x="5539547" y="2867098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97AC0B-A49F-47EB-877F-569C4A125027}"/>
              </a:ext>
            </a:extLst>
          </p:cNvPr>
          <p:cNvCxnSpPr>
            <a:endCxn id="8" idx="0"/>
          </p:cNvCxnSpPr>
          <p:nvPr/>
        </p:nvCxnSpPr>
        <p:spPr>
          <a:xfrm>
            <a:off x="5527204" y="1115028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1D67EE-544B-4B76-B1E3-D202927AD5DA}"/>
              </a:ext>
            </a:extLst>
          </p:cNvPr>
          <p:cNvCxnSpPr>
            <a:stCxn id="9" idx="2"/>
          </p:cNvCxnSpPr>
          <p:nvPr/>
        </p:nvCxnSpPr>
        <p:spPr>
          <a:xfrm>
            <a:off x="5527204" y="4780565"/>
            <a:ext cx="12343" cy="11176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7">
            <a:extLst>
              <a:ext uri="{FF2B5EF4-FFF2-40B4-BE49-F238E27FC236}">
                <a16:creationId xmlns:a16="http://schemas.microsoft.com/office/drawing/2014/main" id="{80772D70-117F-4B8F-BDE7-31EBB7A89843}"/>
              </a:ext>
            </a:extLst>
          </p:cNvPr>
          <p:cNvCxnSpPr>
            <a:stCxn id="8" idx="3"/>
          </p:cNvCxnSpPr>
          <p:nvPr/>
        </p:nvCxnSpPr>
        <p:spPr>
          <a:xfrm flipH="1">
            <a:off x="5539547" y="2236332"/>
            <a:ext cx="1388890" cy="3103033"/>
          </a:xfrm>
          <a:prstGeom prst="bentConnector4">
            <a:avLst>
              <a:gd name="adj1" fmla="val -46939"/>
              <a:gd name="adj2" fmla="val 1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A40AE1-A738-40C7-9199-BAA5C3F85716}"/>
              </a:ext>
            </a:extLst>
          </p:cNvPr>
          <p:cNvSpPr txBox="1"/>
          <p:nvPr/>
        </p:nvSpPr>
        <p:spPr>
          <a:xfrm>
            <a:off x="6928437" y="1897777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775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IF/ELSE statement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8F505B3B-5CBE-4EDB-A487-A5543AFAEB12}"/>
              </a:ext>
            </a:extLst>
          </p:cNvPr>
          <p:cNvSpPr/>
          <p:nvPr/>
        </p:nvSpPr>
        <p:spPr>
          <a:xfrm>
            <a:off x="4694767" y="1883569"/>
            <a:ext cx="2802466" cy="1261533"/>
          </a:xfrm>
          <a:prstGeom prst="flowChartDecision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 ≤ balance?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46A07-76F4-48E6-A80E-7214AC13839A}"/>
              </a:ext>
            </a:extLst>
          </p:cNvPr>
          <p:cNvSpPr txBox="1"/>
          <p:nvPr/>
        </p:nvSpPr>
        <p:spPr>
          <a:xfrm>
            <a:off x="4282613" y="2175781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7A9EB8-966C-4F88-A4E4-CBC29176A145}"/>
              </a:ext>
            </a:extLst>
          </p:cNvPr>
          <p:cNvCxnSpPr/>
          <p:nvPr/>
        </p:nvCxnSpPr>
        <p:spPr>
          <a:xfrm>
            <a:off x="6109606" y="1393032"/>
            <a:ext cx="0" cy="49053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E9C1B0-A8DB-437E-A6D2-723DF5AE4E8D}"/>
              </a:ext>
            </a:extLst>
          </p:cNvPr>
          <p:cNvSpPr txBox="1"/>
          <p:nvPr/>
        </p:nvSpPr>
        <p:spPr>
          <a:xfrm>
            <a:off x="7584736" y="217578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cxnSp>
        <p:nvCxnSpPr>
          <p:cNvPr id="21" name="Elbow Connector 4">
            <a:extLst>
              <a:ext uri="{FF2B5EF4-FFF2-40B4-BE49-F238E27FC236}">
                <a16:creationId xmlns:a16="http://schemas.microsoft.com/office/drawing/2014/main" id="{71361BEE-0D65-4B2A-AB4A-DBF0BB88BDE4}"/>
              </a:ext>
            </a:extLst>
          </p:cNvPr>
          <p:cNvCxnSpPr>
            <a:stCxn id="17" idx="1"/>
            <a:endCxn id="23" idx="0"/>
          </p:cNvCxnSpPr>
          <p:nvPr/>
        </p:nvCxnSpPr>
        <p:spPr>
          <a:xfrm rot="10800000" flipV="1">
            <a:off x="3614475" y="2514336"/>
            <a:ext cx="1080293" cy="1232160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134651-8408-4739-89F3-B536AE88D5E2}"/>
              </a:ext>
            </a:extLst>
          </p:cNvPr>
          <p:cNvGrpSpPr/>
          <p:nvPr/>
        </p:nvGrpSpPr>
        <p:grpSpPr>
          <a:xfrm>
            <a:off x="2213241" y="3746495"/>
            <a:ext cx="7765519" cy="999068"/>
            <a:chOff x="3802554" y="3616317"/>
            <a:chExt cx="7765519" cy="99906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E8005B-7C03-45B8-AB72-4BBBEEEB0464}"/>
                </a:ext>
              </a:extLst>
            </p:cNvPr>
            <p:cNvSpPr/>
            <p:nvPr/>
          </p:nvSpPr>
          <p:spPr>
            <a:xfrm>
              <a:off x="3802554" y="3616318"/>
              <a:ext cx="2802466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balance = </a:t>
              </a:r>
            </a:p>
            <a:p>
              <a:pPr algn="ctr"/>
              <a:r>
                <a:rPr lang="en-US" dirty="0"/>
                <a:t>balance – amount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5BF97B-323F-49A0-AC61-D9A07B401231}"/>
                </a:ext>
              </a:extLst>
            </p:cNvPr>
            <p:cNvSpPr/>
            <p:nvPr/>
          </p:nvSpPr>
          <p:spPr>
            <a:xfrm>
              <a:off x="8588940" y="3616317"/>
              <a:ext cx="2979133" cy="999067"/>
            </a:xfrm>
            <a:prstGeom prst="rect">
              <a:avLst/>
            </a:prstGeom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balance = </a:t>
              </a:r>
            </a:p>
            <a:p>
              <a:pPr algn="ctr"/>
              <a:r>
                <a:rPr lang="en-US" dirty="0"/>
                <a:t>balance – amount – </a:t>
              </a:r>
              <a:r>
                <a:rPr lang="en-US" dirty="0" err="1"/>
                <a:t>overdraftPenalty</a:t>
              </a:r>
              <a:endParaRPr lang="en-US" dirty="0"/>
            </a:p>
          </p:txBody>
        </p:sp>
      </p:grpSp>
      <p:cxnSp>
        <p:nvCxnSpPr>
          <p:cNvPr id="25" name="Elbow Connector 8">
            <a:extLst>
              <a:ext uri="{FF2B5EF4-FFF2-40B4-BE49-F238E27FC236}">
                <a16:creationId xmlns:a16="http://schemas.microsoft.com/office/drawing/2014/main" id="{9B9A1B20-3147-4151-8B99-4807133359A3}"/>
              </a:ext>
            </a:extLst>
          </p:cNvPr>
          <p:cNvCxnSpPr>
            <a:stCxn id="17" idx="3"/>
            <a:endCxn id="24" idx="0"/>
          </p:cNvCxnSpPr>
          <p:nvPr/>
        </p:nvCxnSpPr>
        <p:spPr>
          <a:xfrm>
            <a:off x="7497233" y="2514336"/>
            <a:ext cx="991961" cy="1232159"/>
          </a:xfrm>
          <a:prstGeom prst="bentConnector2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13">
            <a:extLst>
              <a:ext uri="{FF2B5EF4-FFF2-40B4-BE49-F238E27FC236}">
                <a16:creationId xmlns:a16="http://schemas.microsoft.com/office/drawing/2014/main" id="{BAF2B1AC-A798-4C9F-B89D-5EFF49123DB0}"/>
              </a:ext>
            </a:extLst>
          </p:cNvPr>
          <p:cNvCxnSpPr>
            <a:stCxn id="23" idx="2"/>
            <a:endCxn id="24" idx="2"/>
          </p:cNvCxnSpPr>
          <p:nvPr/>
        </p:nvCxnSpPr>
        <p:spPr>
          <a:xfrm rot="5400000" flipH="1" flipV="1">
            <a:off x="6051833" y="2308203"/>
            <a:ext cx="1" cy="4874720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091920-135E-490D-BA60-A7769E096FDF}"/>
              </a:ext>
            </a:extLst>
          </p:cNvPr>
          <p:cNvCxnSpPr/>
          <p:nvPr/>
        </p:nvCxnSpPr>
        <p:spPr>
          <a:xfrm>
            <a:off x="6109606" y="4974432"/>
            <a:ext cx="0" cy="9596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4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and IF/ELSE statements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9" name="Content Placeholder 14">
            <a:extLst>
              <a:ext uri="{FF2B5EF4-FFF2-40B4-BE49-F238E27FC236}">
                <a16:creationId xmlns:a16="http://schemas.microsoft.com/office/drawing/2014/main" id="{8245FC78-3CD2-40B9-B48E-48314139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86992"/>
              </p:ext>
            </p:extLst>
          </p:nvPr>
        </p:nvGraphicFramePr>
        <p:xfrm>
          <a:off x="726281" y="1432560"/>
          <a:ext cx="10739438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69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dirty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3200" i="1" dirty="0"/>
                        <a:t>condition</a:t>
                      </a: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en-US" sz="3200" dirty="0"/>
                      </a:b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i="1" dirty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dirty="0">
                          <a:solidFill>
                            <a:srgbClr val="083FA4"/>
                          </a:solidFill>
                        </a:rPr>
                        <a:t>if (</a:t>
                      </a:r>
                      <a:r>
                        <a:rPr lang="en-US" altLang="en-US" sz="3200" i="1" dirty="0"/>
                        <a:t>condition</a:t>
                      </a: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US" altLang="en-US" sz="3200" dirty="0"/>
                      </a:b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i="1" dirty="0"/>
                        <a:t>   statements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3200" i="1" dirty="0"/>
                        <a:t>   statements</a:t>
                      </a:r>
                      <a:endParaRPr lang="en-US" altLang="en-US" sz="3200" kern="1200" dirty="0">
                        <a:solidFill>
                          <a:srgbClr val="083F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3200" kern="1200" dirty="0">
                          <a:solidFill>
                            <a:srgbClr val="083FA4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93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AE3A4-4D01-442A-8BD3-04938344123E}"/>
              </a:ext>
            </a:extLst>
          </p:cNvPr>
          <p:cNvSpPr txBox="1"/>
          <p:nvPr/>
        </p:nvSpPr>
        <p:spPr>
          <a:xfrm>
            <a:off x="703637" y="1489650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</a:p>
          <a:p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balance = balance – amount</a:t>
            </a:r>
          </a:p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5F673-2FF4-473D-B896-F43A1CA95678}"/>
              </a:ext>
            </a:extLst>
          </p:cNvPr>
          <p:cNvSpPr txBox="1"/>
          <p:nvPr/>
        </p:nvSpPr>
        <p:spPr>
          <a:xfrm>
            <a:off x="703637" y="4017549"/>
            <a:ext cx="10650162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(amount &lt;= balance)</a:t>
            </a:r>
            <a:endParaRPr lang="en-US" sz="2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balance = balance – amount</a:t>
            </a:r>
          </a:p>
          <a:p>
            <a:r>
              <a:rPr lang="en-US" sz="2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2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balance = balance – amount –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overdraftPenalty</a:t>
            </a:r>
            <a:endParaRPr lang="en-US" sz="24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28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3A1B757-54A2-C7D0-777E-3566AF77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 Operators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5D5B104-5835-2C5C-4824-78E3A8B2F5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DBDFAB-3389-568E-6020-0424BD62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15" name="Google Shape;651;p46">
            <a:extLst>
              <a:ext uri="{FF2B5EF4-FFF2-40B4-BE49-F238E27FC236}">
                <a16:creationId xmlns:a16="http://schemas.microsoft.com/office/drawing/2014/main" id="{AC0C060C-CB2E-CF6C-292A-E1ACAF542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304046"/>
              </p:ext>
            </p:extLst>
          </p:nvPr>
        </p:nvGraphicFramePr>
        <p:xfrm>
          <a:off x="3246226" y="1331931"/>
          <a:ext cx="5699548" cy="35465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0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OPERATOR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  <a:sym typeface="Lato"/>
                        </a:rPr>
                        <a:t> </a:t>
                      </a:r>
                    </a:p>
                  </a:txBody>
                  <a:tcPr marL="127457" marR="127457" marT="127457" marB="127457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Lato"/>
                          <a:cs typeface="Lato"/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Lato"/>
                        <a:cs typeface="Lato"/>
                        <a:sym typeface="Lato"/>
                      </a:endParaRPr>
                    </a:p>
                  </a:txBody>
                  <a:tcPr marL="127457" marR="127457" marT="127457" marB="127457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&gt;</a:t>
                      </a:r>
                    </a:p>
                  </a:txBody>
                  <a:tcPr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&gt;=</a:t>
                      </a:r>
                    </a:p>
                  </a:txBody>
                  <a:tcPr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Greater than or equal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&lt;</a:t>
                      </a:r>
                    </a:p>
                  </a:txBody>
                  <a:tcPr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&lt;=</a:t>
                      </a:r>
                    </a:p>
                  </a:txBody>
                  <a:tcPr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Less than or equal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==</a:t>
                      </a:r>
                    </a:p>
                  </a:txBody>
                  <a:tcPr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Equal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89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!=</a:t>
                      </a:r>
                    </a:p>
                  </a:txBody>
                  <a:tcPr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Lato"/>
                          <a:cs typeface="Lato"/>
                        </a:rPr>
                        <a:t>Not equal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4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IF and IF/ELSE statements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68F41A6-8428-473F-91AA-3FD64EC6EF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671905"/>
              </p:ext>
            </p:extLst>
          </p:nvPr>
        </p:nvGraphicFramePr>
        <p:xfrm>
          <a:off x="499269" y="1614247"/>
          <a:ext cx="11193462" cy="4140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9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6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condition1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statement1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condition2)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statement2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 if </a:t>
                      </a: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condition3)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statement3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3FA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b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altLang="en-US" sz="2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statement4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 dirty="0"/>
                        <a:t>The first matching condition is executed</a:t>
                      </a:r>
                    </a:p>
                    <a:p>
                      <a:pPr marL="285750" indent="-285750" ea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3200" dirty="0"/>
                        <a:t>Order matters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0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A48CAD7-9596-6B8F-4390-68B91C5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Alternatives</a:t>
            </a:r>
            <a:endParaRPr lang="en-US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6B5030E-C28D-91D0-D376-9646C9A271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BSc Business Information Systems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BC0FE-D183-67C7-F7C6-FE47407B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FBF5F-D9F7-437E-8CF8-688EAF21A1C0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9F96A1-2AE3-49B3-A580-B61EF36B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714500"/>
            <a:ext cx="11225168" cy="41745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3200" dirty="0"/>
              <a:t>Order matters:</a:t>
            </a:r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800" dirty="0"/>
              <a:t>Do not omit “else”: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5B0FA-F7D6-4782-9DE7-E4878CAEBD69}"/>
              </a:ext>
            </a:extLst>
          </p:cNvPr>
          <p:cNvSpPr txBox="1"/>
          <p:nvPr/>
        </p:nvSpPr>
        <p:spPr>
          <a:xfrm>
            <a:off x="499269" y="4307870"/>
            <a:ext cx="11193462" cy="1358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8.0)</a:t>
            </a:r>
            <a:endParaRPr lang="en-US" sz="1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	r 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"Most structures fall"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7.0)</a:t>
            </a:r>
            <a:r>
              <a:rPr lang="en-US" sz="1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//omitted Else, ERROR is returned</a:t>
            </a:r>
            <a:endParaRPr lang="en-US" sz="1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"Many buildings destroyed"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3D0EE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811CE-DD5D-424E-B299-6C71C10B013F}"/>
              </a:ext>
            </a:extLst>
          </p:cNvPr>
          <p:cNvSpPr txBox="1"/>
          <p:nvPr/>
        </p:nvSpPr>
        <p:spPr>
          <a:xfrm>
            <a:off x="499269" y="2380420"/>
            <a:ext cx="11193462" cy="1358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</a:t>
            </a:r>
            <a:r>
              <a:rPr lang="en-US" sz="1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//always passes</a:t>
            </a:r>
            <a:endParaRPr lang="en-US" sz="1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		r 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"Generally not felt by people“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83FA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richter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3.5) </a:t>
            </a:r>
            <a:r>
              <a:rPr lang="en-US" alt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 tested</a:t>
            </a:r>
            <a:endParaRPr lang="en-US" sz="1400" b="1" dirty="0">
              <a:solidFill>
                <a:srgbClr val="083FA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3D0EE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"Felt by many people, no destruction“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3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">
      <a:dk1>
        <a:sysClr val="windowText" lastClr="000000"/>
      </a:dk1>
      <a:lt1>
        <a:sysClr val="window" lastClr="FFFFFF"/>
      </a:lt1>
      <a:dk2>
        <a:srgbClr val="07428C"/>
      </a:dk2>
      <a:lt2>
        <a:srgbClr val="EDEDED"/>
      </a:lt2>
      <a:accent1>
        <a:srgbClr val="7CB4E2"/>
      </a:accent1>
      <a:accent2>
        <a:srgbClr val="358A7C"/>
      </a:accent2>
      <a:accent3>
        <a:srgbClr val="35A8E0"/>
      </a:accent3>
      <a:accent4>
        <a:srgbClr val="26693A"/>
      </a:accent4>
      <a:accent5>
        <a:srgbClr val="4472C4"/>
      </a:accent5>
      <a:accent6>
        <a:srgbClr val="B7283C"/>
      </a:accent6>
      <a:hlink>
        <a:srgbClr val="358A7C"/>
      </a:hlink>
      <a:folHlink>
        <a:srgbClr val="B7283C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Другая 13">
      <a:dk1>
        <a:sysClr val="windowText" lastClr="000000"/>
      </a:dk1>
      <a:lt1>
        <a:sysClr val="window" lastClr="FFFFFF"/>
      </a:lt1>
      <a:dk2>
        <a:srgbClr val="264C94"/>
      </a:dk2>
      <a:lt2>
        <a:srgbClr val="35A8E0"/>
      </a:lt2>
      <a:accent1>
        <a:srgbClr val="7CB4E2"/>
      </a:accent1>
      <a:accent2>
        <a:srgbClr val="358A7C"/>
      </a:accent2>
      <a:accent3>
        <a:srgbClr val="A5A5A5"/>
      </a:accent3>
      <a:accent4>
        <a:srgbClr val="26693A"/>
      </a:accent4>
      <a:accent5>
        <a:srgbClr val="F6AC10"/>
      </a:accent5>
      <a:accent6>
        <a:srgbClr val="B7283C"/>
      </a:accent6>
      <a:hlink>
        <a:srgbClr val="358A7C"/>
      </a:hlink>
      <a:folHlink>
        <a:srgbClr val="B7283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</TotalTime>
  <Words>1139</Words>
  <Application>Microsoft Office PowerPoint</Application>
  <PresentationFormat>Widescreen</PresentationFormat>
  <Paragraphs>276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Symbol</vt:lpstr>
      <vt:lpstr>Wingdings</vt:lpstr>
      <vt:lpstr>Тема Office</vt:lpstr>
      <vt:lpstr>Bitmap Image</vt:lpstr>
      <vt:lpstr>Fundamentals of Programming</vt:lpstr>
      <vt:lpstr>Agenda</vt:lpstr>
      <vt:lpstr>IF statement</vt:lpstr>
      <vt:lpstr>IF/ELSE statement</vt:lpstr>
      <vt:lpstr>IF and IF/ELSE statements</vt:lpstr>
      <vt:lpstr>Examples</vt:lpstr>
      <vt:lpstr>Relational Operators</vt:lpstr>
      <vt:lpstr>IF and IF/ELSE statements</vt:lpstr>
      <vt:lpstr>Multiple Alternatives</vt:lpstr>
      <vt:lpstr>Nested Branches</vt:lpstr>
      <vt:lpstr>The Boolean Type</vt:lpstr>
      <vt:lpstr>Boolean Variables</vt:lpstr>
      <vt:lpstr>Boolean Operators</vt:lpstr>
      <vt:lpstr>AND, OR Operators</vt:lpstr>
      <vt:lpstr>Typical mistakes</vt:lpstr>
      <vt:lpstr>Truth Table – And (conjunction)</vt:lpstr>
      <vt:lpstr>Truth Table – Or (disjunction)</vt:lpstr>
      <vt:lpstr>Truth Table – Not (negation)</vt:lpstr>
      <vt:lpstr>String Comparison</vt:lpstr>
      <vt:lpstr>Comparing Strings</vt:lpstr>
      <vt:lpstr>SWITCH statement</vt:lpstr>
      <vt:lpstr>SWITCH statement</vt:lpstr>
      <vt:lpstr>SWITCH statement</vt:lpstr>
      <vt:lpstr>CheckBox and RadioButton</vt:lpstr>
      <vt:lpstr>CheckBox and RadioButton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Vasiliy Kuznetsov</cp:lastModifiedBy>
  <cp:revision>122</cp:revision>
  <dcterms:created xsi:type="dcterms:W3CDTF">2022-06-28T05:50:22Z</dcterms:created>
  <dcterms:modified xsi:type="dcterms:W3CDTF">2024-09-15T15:44:30Z</dcterms:modified>
</cp:coreProperties>
</file>