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8" r:id="rId2"/>
    <p:sldId id="256" r:id="rId3"/>
    <p:sldId id="260" r:id="rId4"/>
    <p:sldId id="262" r:id="rId5"/>
    <p:sldId id="370" r:id="rId6"/>
    <p:sldId id="353" r:id="rId7"/>
    <p:sldId id="32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5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B2D2E"/>
    <a:srgbClr val="ED1F2A"/>
    <a:srgbClr val="083FA4"/>
    <a:srgbClr val="CC0000"/>
    <a:srgbClr val="3D0EEA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Range search (</a:t>
            </a:r>
            <a:r>
              <a:rPr lang="en-US" altLang="en-US" dirty="0"/>
              <a:t>BETWEEN)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Can reverse the results using NOT BETWEEN clause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BETWEEN condition could be rewritten using comparison operators: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</a:t>
            </a:r>
            <a:r>
              <a:rPr lang="en-US" dirty="0"/>
              <a:t>, though, for a range of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110" y="3522695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'List all staff with a salary between 20,000 and 30,000</a:t>
            </a:r>
            <a:endParaRPr lang="en-US" altLang="en-US" sz="2000" b="1" dirty="0" smtClean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staffNo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position, salary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salary &gt;= 20000 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AND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salary &lt;= 30000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39" y="5023572"/>
            <a:ext cx="646716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salary &gt;= 20000 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AND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salary &lt;= 30000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10" y="1655740"/>
            <a:ext cx="11059326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salary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NOT BETWEEN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20000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AND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30000</a:t>
            </a: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45509" cy="522288"/>
          </a:xfrm>
        </p:spPr>
        <p:txBody>
          <a:bodyPr/>
          <a:lstStyle/>
          <a:p>
            <a:r>
              <a:rPr lang="en-US" altLang="en-US" dirty="0" smtClean="0"/>
              <a:t>Membership condition (IN</a:t>
            </a:r>
            <a:r>
              <a:rPr lang="en-US" altLang="en-US" dirty="0"/>
              <a:t>)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49" y="1221704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'List all managers and </a:t>
            </a: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supervisors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staffNo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position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position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IN 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'Manager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'Supervisor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5606495" y="3376714"/>
            <a:ext cx="850233" cy="952667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482" y="2726079"/>
            <a:ext cx="674987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position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IN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'Manager'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'Supervisor'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5" descr="DS3-Table 05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/>
          <a:stretch>
            <a:fillRect/>
          </a:stretch>
        </p:blipFill>
        <p:spPr bwMode="auto">
          <a:xfrm>
            <a:off x="6649768" y="3283807"/>
            <a:ext cx="5029200" cy="227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224663" y="4290012"/>
            <a:ext cx="1233912" cy="105589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Membership condition (IN)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Again, results can be reverses with NOT IN clause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condition could be also rewritten using comparison operators: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is more efficient when </a:t>
            </a:r>
            <a:r>
              <a:rPr lang="en-US" dirty="0" smtClean="0"/>
              <a:t>the list contains </a:t>
            </a:r>
            <a:r>
              <a:rPr lang="en-US" dirty="0"/>
              <a:t>many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110" y="3522695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'List all managers and supervisors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staffNo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position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position =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'Manager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OR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position =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'Supervisor'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38" y="5023484"/>
            <a:ext cx="837445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position =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'Manager'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OR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position =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'Supervisor'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110" y="1655740"/>
            <a:ext cx="11059326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position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NOT IN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'Manager'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'Supervisor'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S3-Table 05-09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9"/>
          <a:stretch>
            <a:fillRect/>
          </a:stretch>
        </p:blipFill>
        <p:spPr>
          <a:xfrm>
            <a:off x="4126758" y="3427931"/>
            <a:ext cx="7561263" cy="1898650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45509" cy="522288"/>
          </a:xfrm>
        </p:spPr>
        <p:txBody>
          <a:bodyPr/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matching </a:t>
            </a:r>
            <a:r>
              <a:rPr lang="en-US" altLang="en-US" dirty="0"/>
              <a:t>(LIKE)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49" y="1221704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'Find all owners with the string </a:t>
            </a: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"Glasgow" </a:t>
            </a: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 their </a:t>
            </a: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address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clientNo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address,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telNo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PrivateOwner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address 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LIKE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'%Glasgow%'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3049917" y="3376714"/>
            <a:ext cx="850233" cy="952667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482" y="2726079"/>
            <a:ext cx="481243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address </a:t>
            </a: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LIKE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'%Glasgow%'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57763" y="4224774"/>
            <a:ext cx="742384" cy="26686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43463" y="4508813"/>
            <a:ext cx="742384" cy="26686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8185" y="4784265"/>
            <a:ext cx="742384" cy="26686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matching </a:t>
            </a:r>
            <a:r>
              <a:rPr lang="en-US" altLang="en-US" dirty="0"/>
              <a:t>(LIKE)</a:t>
            </a:r>
            <a:endParaRPr lang="en-GB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SQL has two special pattern matching symbols</a:t>
            </a:r>
            <a:r>
              <a:rPr lang="en-US" altLang="en-US" sz="3200" dirty="0" smtClean="0"/>
              <a:t>: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endParaRPr lang="en-US" altLang="en-US" sz="3200" dirty="0"/>
          </a:p>
          <a:p>
            <a:pPr algn="just">
              <a:lnSpc>
                <a:spcPct val="120000"/>
              </a:lnSpc>
              <a:spcBef>
                <a:spcPct val="25000"/>
              </a:spcBef>
              <a:spcAft>
                <a:spcPts val="1200"/>
              </a:spcAft>
            </a:pPr>
            <a:endParaRPr lang="en-US" altLang="en-US" sz="3200" dirty="0" smtClean="0"/>
          </a:p>
          <a:p>
            <a:pPr algn="just">
              <a:lnSpc>
                <a:spcPct val="120000"/>
              </a:lnSpc>
              <a:spcBef>
                <a:spcPct val="250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200" b="1" dirty="0" smtClean="0">
                <a:solidFill>
                  <a:schemeClr val="accent1"/>
                </a:solidFill>
              </a:rPr>
              <a:t>LIKE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'%</a:t>
            </a:r>
            <a:r>
              <a:rPr lang="en-US" altLang="en-US" sz="3200" b="1" dirty="0">
                <a:solidFill>
                  <a:srgbClr val="C00000"/>
                </a:solidFill>
              </a:rPr>
              <a:t>Glasgow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%'</a:t>
            </a:r>
            <a:r>
              <a:rPr lang="en-US" altLang="en-US" sz="3200" b="1" dirty="0" smtClean="0"/>
              <a:t> </a:t>
            </a:r>
            <a:r>
              <a:rPr lang="en-US" altLang="en-US" sz="3200" dirty="0"/>
              <a:t>means a sequence of characters of any length containing “</a:t>
            </a:r>
            <a:r>
              <a:rPr lang="en-US" altLang="en-US" sz="3200" i="1" dirty="0"/>
              <a:t>Glasgow</a:t>
            </a:r>
            <a:r>
              <a:rPr lang="en-US" altLang="en-US" sz="3200" i="1" dirty="0" smtClean="0"/>
              <a:t>”</a:t>
            </a:r>
            <a:endParaRPr lang="en-US" alt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41691"/>
              </p:ext>
            </p:extLst>
          </p:nvPr>
        </p:nvGraphicFramePr>
        <p:xfrm>
          <a:off x="857250" y="1910291"/>
          <a:ext cx="10325100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14675"/>
                <a:gridCol w="7210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%</a:t>
                      </a:r>
                      <a:endParaRPr lang="en-US" sz="28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altLang="en-US" sz="2800" b="0" dirty="0" smtClean="0"/>
                        <a:t>sequence of zero or more characters</a:t>
                      </a:r>
                      <a:endParaRPr lang="en-US" sz="2800" b="0" dirty="0"/>
                    </a:p>
                  </a:txBody>
                  <a:tcPr marL="182880" marR="182880" marT="91440" marB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_ (underscore)</a:t>
                      </a:r>
                      <a:endParaRPr lang="en-US" sz="28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altLang="en-US" sz="2800" b="0" dirty="0" smtClean="0"/>
                        <a:t>any single character</a:t>
                      </a:r>
                      <a:endParaRPr lang="en-US" sz="2800" b="0" dirty="0"/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1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BindingSource</a:t>
            </a:r>
            <a:r>
              <a:rPr lang="en-US" altLang="en-US" dirty="0"/>
              <a:t> filtering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/>
              <a:t>Applied to </a:t>
            </a:r>
            <a:r>
              <a:rPr lang="en-US" altLang="en-US" sz="3600" dirty="0" err="1"/>
              <a:t>BindingSource</a:t>
            </a:r>
            <a:r>
              <a:rPr lang="en-US" altLang="en-US" sz="3600" dirty="0"/>
              <a:t> only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/>
              <a:t>Use Filter property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/>
              <a:t>No need for WHERE keyword: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3600" dirty="0" smtClean="0"/>
              <a:t>Set </a:t>
            </a:r>
            <a:r>
              <a:rPr lang="en-US" altLang="en-US" sz="3600" dirty="0"/>
              <a:t>to “” to show all data</a:t>
            </a:r>
            <a:r>
              <a:rPr lang="en-US" altLang="en-US" sz="3600" dirty="0" smtClean="0"/>
              <a:t>:</a:t>
            </a:r>
            <a:endParaRPr lang="en-US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3517229"/>
            <a:ext cx="1105932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TbTeacherBindingSource.Filter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first_name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'Anna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'“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5165054"/>
            <a:ext cx="1105932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TbTeacherBindingSource.Filter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9248" y="2587189"/>
            <a:ext cx="88335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6004" y="3562926"/>
            <a:ext cx="3779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Lecture </a:t>
            </a:r>
            <a:r>
              <a:rPr lang="en-US" sz="4000" b="1" dirty="0" smtClean="0"/>
              <a:t>9. </a:t>
            </a:r>
            <a:r>
              <a:rPr lang="en-US" sz="4000" dirty="0" smtClean="0"/>
              <a:t>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SELECT statement</a:t>
            </a:r>
            <a:endParaRPr lang="en-US" altLang="en-US" sz="40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WHERE clause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err="1"/>
              <a:t>BindingSource</a:t>
            </a:r>
            <a:r>
              <a:rPr lang="en-US" altLang="en-US" sz="4000" dirty="0"/>
              <a:t> filtering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Writing SQL </a:t>
            </a:r>
            <a:r>
              <a:rPr lang="en-US" altLang="en-US" dirty="0" smtClean="0"/>
              <a:t>commands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SQL statement consists of reserved words and user-defined words.</a:t>
            </a:r>
            <a:endParaRPr lang="en-US" alt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b="1" dirty="0"/>
              <a:t>Reserved words </a:t>
            </a:r>
            <a:r>
              <a:rPr lang="en-US" altLang="en-US" sz="2800" dirty="0"/>
              <a:t>are a fixed part of SQL and must be spelt exactly as required and cannot be split across lines.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2800" b="1" dirty="0"/>
              <a:t>User-defined words </a:t>
            </a:r>
            <a:r>
              <a:rPr lang="en-US" altLang="en-US" sz="2800" dirty="0"/>
              <a:t>are made up by user and represent names of various database objects such as relations, columns, views.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Most components of an SQL statement are </a:t>
            </a:r>
            <a:r>
              <a:rPr lang="en-US" altLang="en-US" sz="2800" b="1" dirty="0"/>
              <a:t>case insensitive</a:t>
            </a:r>
            <a:r>
              <a:rPr lang="en-US" altLang="en-US" sz="2800" dirty="0"/>
              <a:t>, except for literal character data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</a:t>
            </a:r>
            <a:r>
              <a:rPr lang="en-US" altLang="en-US" dirty="0" smtClean="0"/>
              <a:t>statement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SELECT [DISTINCT | ALL]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	{* </a:t>
            </a:r>
            <a:r>
              <a:rPr lang="en-US" altLang="en-US" sz="2800" dirty="0"/>
              <a:t>| [</a:t>
            </a:r>
            <a:r>
              <a:rPr lang="en-US" altLang="en-US" sz="2800" dirty="0" err="1"/>
              <a:t>columnExpression</a:t>
            </a:r>
            <a:r>
              <a:rPr lang="en-US" altLang="en-US" sz="2800" dirty="0"/>
              <a:t> [AS </a:t>
            </a:r>
            <a:r>
              <a:rPr lang="en-US" altLang="en-US" sz="2800" dirty="0" err="1"/>
              <a:t>newName</a:t>
            </a:r>
            <a:r>
              <a:rPr lang="en-US" altLang="en-US" sz="2800" dirty="0"/>
              <a:t>]] [,...]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 smtClean="0"/>
              <a:t>FROM		</a:t>
            </a:r>
            <a:r>
              <a:rPr lang="en-US" altLang="en-US" sz="2800" dirty="0" err="1" smtClean="0"/>
              <a:t>TableName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[alias] [, 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[</a:t>
            </a:r>
            <a:r>
              <a:rPr lang="en-US" altLang="en-US" sz="2800" dirty="0" smtClean="0"/>
              <a:t>WHERE		condition</a:t>
            </a:r>
            <a:r>
              <a:rPr lang="en-US" altLang="en-US" sz="2800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[GROUP </a:t>
            </a:r>
            <a:r>
              <a:rPr lang="en-US" altLang="en-US" sz="2800" dirty="0" smtClean="0"/>
              <a:t>BY	</a:t>
            </a:r>
            <a:r>
              <a:rPr lang="en-US" altLang="en-US" sz="2800" dirty="0" err="1" smtClean="0"/>
              <a:t>columnList</a:t>
            </a:r>
            <a:r>
              <a:rPr lang="en-US" altLang="en-US" sz="2800" dirty="0"/>
              <a:t>]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[</a:t>
            </a:r>
            <a:r>
              <a:rPr lang="en-US" altLang="en-US" sz="2800" dirty="0" smtClean="0"/>
              <a:t>HAVING		condition</a:t>
            </a:r>
            <a:r>
              <a:rPr lang="en-US" altLang="en-US" sz="2800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en-US" sz="2800" dirty="0"/>
              <a:t>[ORDER BY	</a:t>
            </a:r>
            <a:r>
              <a:rPr lang="en-US" altLang="en-US" sz="2800" dirty="0" err="1"/>
              <a:t>columnList</a:t>
            </a:r>
            <a:r>
              <a:rPr lang="en-US" altLang="en-US" sz="2800" dirty="0" smtClean="0"/>
              <a:t>]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statement</a:t>
            </a:r>
            <a:endParaRPr lang="en-GB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94746636"/>
              </p:ext>
            </p:extLst>
          </p:nvPr>
        </p:nvGraphicFramePr>
        <p:xfrm>
          <a:off x="547216" y="1219955"/>
          <a:ext cx="10939462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68000"/>
                <a:gridCol w="8571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SELECT</a:t>
                      </a:r>
                      <a:endParaRPr lang="en-US" sz="2000" b="1" dirty="0"/>
                    </a:p>
                  </a:txBody>
                  <a:tcPr marL="182880" marR="182880" marT="91440" marB="9144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Specifies which columns are to appear in output</a:t>
                      </a:r>
                    </a:p>
                  </a:txBody>
                  <a:tcPr marL="182880" marR="182880" marT="91440" marB="91440"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FROM</a:t>
                      </a:r>
                      <a:endParaRPr lang="en-US" sz="2000" b="1" dirty="0"/>
                    </a:p>
                  </a:txBody>
                  <a:tcPr marL="182880" marR="182880" marT="91440" marB="9144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Specifies table(s) to be used</a:t>
                      </a:r>
                      <a:endParaRPr lang="en-US" sz="2000" dirty="0"/>
                    </a:p>
                  </a:txBody>
                  <a:tcPr marL="182880" marR="182880" marT="91440" marB="9144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WHERE</a:t>
                      </a:r>
                      <a:endParaRPr lang="en-US" sz="2000" b="1" dirty="0"/>
                    </a:p>
                  </a:txBody>
                  <a:tcPr marL="182880" marR="182880" marT="91440" marB="9144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Filters rows</a:t>
                      </a:r>
                      <a:endParaRPr lang="en-US" sz="2000" dirty="0"/>
                    </a:p>
                  </a:txBody>
                  <a:tcPr marL="182880" marR="182880" marT="91440" marB="91440">
                    <a:lnT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GROUP BY</a:t>
                      </a:r>
                      <a:endParaRPr lang="en-US" sz="20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Forms groups of rows with same column value</a:t>
                      </a:r>
                      <a:endParaRPr lang="en-US" sz="2000" dirty="0"/>
                    </a:p>
                  </a:txBody>
                  <a:tcPr marL="182880" marR="182880" marT="91440" marB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HAVING</a:t>
                      </a:r>
                      <a:endParaRPr lang="en-US" sz="20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Filters groups subject to some condition</a:t>
                      </a:r>
                      <a:endParaRPr lang="en-US" sz="2000" dirty="0"/>
                    </a:p>
                  </a:txBody>
                  <a:tcPr marL="182880" marR="182880" marT="91440" marB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ORDER BY</a:t>
                      </a:r>
                      <a:endParaRPr lang="en-US" sz="20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Specifies the order of the output</a:t>
                      </a:r>
                      <a:endParaRPr lang="en-US" sz="2000" dirty="0"/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47216" y="4363770"/>
            <a:ext cx="10939462" cy="10784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dirty="0" smtClean="0"/>
              <a:t>Order of the clauses cannot be changed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dirty="0" smtClean="0"/>
              <a:t>Only SELECT and FROM are mandatory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45509" cy="522288"/>
          </a:xfrm>
        </p:spPr>
        <p:txBody>
          <a:bodyPr/>
          <a:lstStyle/>
          <a:p>
            <a:r>
              <a:rPr lang="en-US" altLang="en-US" dirty="0" smtClean="0"/>
              <a:t>Comparison search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49" y="1221704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'List </a:t>
            </a: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all staff with a salary greater than </a:t>
            </a: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10,000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staffNo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position, salary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Staff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salary &gt; 10000</a:t>
            </a:r>
          </a:p>
        </p:txBody>
      </p:sp>
      <p:pic>
        <p:nvPicPr>
          <p:cNvPr id="6" name="Picture 4" descr="DS3-Table 05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1"/>
          <a:stretch>
            <a:fillRect/>
          </a:stretch>
        </p:blipFill>
        <p:spPr>
          <a:xfrm>
            <a:off x="5640970" y="3283807"/>
            <a:ext cx="6056108" cy="2631639"/>
          </a:xfrm>
          <a:prstGeom prst="rect">
            <a:avLst/>
          </a:prstGeom>
          <a:noFill/>
        </p:spPr>
      </p:pic>
      <p:sp>
        <p:nvSpPr>
          <p:cNvPr id="9" name="Bent-Up Arrow 8"/>
          <p:cNvSpPr/>
          <p:nvPr/>
        </p:nvSpPr>
        <p:spPr>
          <a:xfrm rot="5400000">
            <a:off x="3751021" y="3226599"/>
            <a:ext cx="1171261" cy="2009954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8476" y="2725095"/>
            <a:ext cx="329546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salary &gt; 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10000</a:t>
            </a:r>
            <a:endParaRPr lang="en-US" altLang="en-US" sz="2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3024" y="4231576"/>
            <a:ext cx="1080625" cy="146437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45509" cy="522288"/>
          </a:xfrm>
        </p:spPr>
        <p:txBody>
          <a:bodyPr/>
          <a:lstStyle/>
          <a:p>
            <a:r>
              <a:rPr lang="en-US" altLang="en-US" dirty="0" smtClean="0"/>
              <a:t>Compound comparison search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49" y="1221704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'List addresses of all branch offices in London or </a:t>
            </a: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Glasgow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*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Branch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city =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'London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OR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city =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Glasgow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3475125" y="3541325"/>
            <a:ext cx="1171261" cy="131237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DS3-Table 05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9"/>
          <a:stretch>
            <a:fillRect/>
          </a:stretch>
        </p:blipFill>
        <p:spPr bwMode="auto">
          <a:xfrm>
            <a:off x="4991478" y="3376705"/>
            <a:ext cx="6705600" cy="242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7529" y="2721038"/>
            <a:ext cx="643701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city =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'London'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OR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city =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'Glasgow'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14938" y="4391026"/>
            <a:ext cx="1176762" cy="117157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29" descr="DS3-Table 05-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/>
          <a:stretch>
            <a:fillRect/>
          </a:stretch>
        </p:blipFill>
        <p:spPr bwMode="auto">
          <a:xfrm>
            <a:off x="5540721" y="3432056"/>
            <a:ext cx="6111091" cy="187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45509" cy="522288"/>
          </a:xfrm>
        </p:spPr>
        <p:txBody>
          <a:bodyPr/>
          <a:lstStyle/>
          <a:p>
            <a:r>
              <a:rPr lang="en-US" altLang="en-US" dirty="0"/>
              <a:t>Range </a:t>
            </a:r>
            <a:r>
              <a:rPr lang="en-US" altLang="en-US" dirty="0" smtClean="0"/>
              <a:t>search (BETWEEN)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49" y="1221704"/>
            <a:ext cx="1105932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'List all staff with a salary between 20,000 and 30,000</a:t>
            </a:r>
            <a:endParaRPr lang="en-US" altLang="en-US" sz="2000" b="1" dirty="0" smtClean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SELECT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staffNo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fName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lName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position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salary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Staff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salary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BETWEEN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20000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AND </a:t>
            </a:r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30000 </a:t>
            </a:r>
            <a:r>
              <a:rPr lang="en-US" alt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'inclusively</a:t>
            </a:r>
            <a:endParaRPr lang="en-US" altLang="en-US" sz="20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4512605" y="3299358"/>
            <a:ext cx="850233" cy="952667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472" y="2723874"/>
            <a:ext cx="567251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salary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BETWEEN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20000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AND 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30000</a:t>
            </a: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67538" y="4352167"/>
            <a:ext cx="1138662" cy="76275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573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860</cp:revision>
  <dcterms:created xsi:type="dcterms:W3CDTF">2015-06-15T09:27:21Z</dcterms:created>
  <dcterms:modified xsi:type="dcterms:W3CDTF">2018-10-18T17:58:06Z</dcterms:modified>
</cp:coreProperties>
</file>