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A7C"/>
    <a:srgbClr val="EC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10.09.2024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  <a:p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159766" cy="857400"/>
          </a:xfrm>
        </p:spPr>
        <p:txBody>
          <a:bodyPr/>
          <a:lstStyle/>
          <a:p>
            <a:r>
              <a:rPr lang="en-US" altLang="en-US" sz="4400" dirty="0"/>
              <a:t>Programming languages: 3</a:t>
            </a:r>
            <a:r>
              <a:rPr lang="en-US" altLang="en-US" sz="4400" baseline="30000" dirty="0"/>
              <a:t>rd</a:t>
            </a:r>
            <a:r>
              <a:rPr lang="en-US" altLang="en-US" sz="4400" dirty="0"/>
              <a:t> generation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Higher-level languages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Independent of the underlying hardware 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/>
              <a:t>Easiest for humans to read and write</a:t>
            </a:r>
          </a:p>
          <a:p>
            <a:pPr lvl="1">
              <a:lnSpc>
                <a:spcPct val="120000"/>
              </a:lnSpc>
            </a:pPr>
            <a:endParaRPr lang="en-US" altLang="en-US" sz="2800" dirty="0"/>
          </a:p>
          <a:p>
            <a:pPr lvl="1">
              <a:lnSpc>
                <a:spcPct val="120000"/>
              </a:lnSpc>
            </a:pPr>
            <a:endParaRPr lang="en-US" altLang="en-US" sz="2800" dirty="0"/>
          </a:p>
          <a:p>
            <a:pPr lvl="1"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Translated by compilers into machine instructions</a:t>
            </a:r>
            <a:endParaRPr lang="ru-RU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E405-A7AE-432C-A3A5-E639E15A90BA}"/>
              </a:ext>
            </a:extLst>
          </p:cNvPr>
          <p:cNvSpPr txBox="1"/>
          <p:nvPr/>
        </p:nvSpPr>
        <p:spPr>
          <a:xfrm>
            <a:off x="838201" y="3613026"/>
            <a:ext cx="106501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 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	</a:t>
            </a:r>
            <a:r>
              <a:rPr lang="en-US" sz="2400" b="1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"Interest rate error"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altLang="en-US" sz="2400" b="1" dirty="0">
              <a:solidFill>
                <a:srgbClr val="3D0EEA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515599" cy="857400"/>
          </a:xfrm>
        </p:spPr>
        <p:txBody>
          <a:bodyPr/>
          <a:lstStyle/>
          <a:p>
            <a:r>
              <a:rPr lang="en-US" altLang="en-US" sz="4400" dirty="0"/>
              <a:t>Programming languages: 4</a:t>
            </a:r>
            <a:r>
              <a:rPr lang="en-US" altLang="en-US" sz="4400" baseline="30000" dirty="0"/>
              <a:t>th</a:t>
            </a:r>
            <a:r>
              <a:rPr lang="en-US" altLang="en-US" sz="4400" dirty="0"/>
              <a:t> generation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Indicates “What to do” rather then “How to do that”</a:t>
            </a:r>
          </a:p>
          <a:p>
            <a:pPr lvl="1">
              <a:lnSpc>
                <a:spcPct val="80000"/>
              </a:lnSpc>
            </a:pPr>
            <a:endParaRPr lang="en-US" altLang="en-US" sz="3200" dirty="0"/>
          </a:p>
          <a:p>
            <a:pPr lvl="1">
              <a:lnSpc>
                <a:spcPct val="80000"/>
              </a:lnSpc>
            </a:pPr>
            <a:endParaRPr lang="en-US" altLang="en-US" sz="3200" dirty="0"/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3200" dirty="0"/>
          </a:p>
          <a:p>
            <a:pPr>
              <a:lnSpc>
                <a:spcPct val="80000"/>
              </a:lnSpc>
            </a:pPr>
            <a:endParaRPr lang="en-US" altLang="en-US" sz="3200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SQL, Report generators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01709-E902-4C6A-B27D-170960555A99}"/>
              </a:ext>
            </a:extLst>
          </p:cNvPr>
          <p:cNvSpPr txBox="1"/>
          <p:nvPr/>
        </p:nvSpPr>
        <p:spPr>
          <a:xfrm>
            <a:off x="1125704" y="2607973"/>
            <a:ext cx="10650162" cy="997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547813" lvl="1">
              <a:lnSpc>
                <a:spcPct val="80000"/>
              </a:lnSpc>
            </a:pPr>
            <a:endParaRPr lang="en-US" altLang="en-US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47813" lvl="1">
              <a:lnSpc>
                <a:spcPct val="80000"/>
              </a:lnSpc>
            </a:pPr>
            <a:r>
              <a:rPr lang="en-US" alt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tb_users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47813" lvl="1">
              <a:lnSpc>
                <a:spcPct val="80000"/>
              </a:lnSpc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9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235267" cy="857400"/>
          </a:xfrm>
        </p:spPr>
        <p:txBody>
          <a:bodyPr/>
          <a:lstStyle/>
          <a:p>
            <a:r>
              <a:rPr lang="en-US" altLang="en-US" sz="4400" dirty="0"/>
              <a:t>Compiled languages vs. Interpreted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Compiler converts source code into machine-specific instructions BEFORE execution (at compile time)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Faster execution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Need to recompile to make changes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C++, </a:t>
            </a:r>
            <a:r>
              <a:rPr lang="en-US" altLang="en-US" sz="1800" dirty="0" err="1"/>
              <a:t>.Net</a:t>
            </a:r>
            <a:r>
              <a:rPr lang="en-US" altLang="en-US" sz="1800" dirty="0"/>
              <a:t>, Java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Interpreter converts source code into processor-specific instructions DURING the execution (run-time, just-in-time)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Slower execution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Allows to change code at run-time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113194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235267" cy="857400"/>
          </a:xfrm>
        </p:spPr>
        <p:txBody>
          <a:bodyPr/>
          <a:lstStyle/>
          <a:p>
            <a:r>
              <a:rPr lang="ru-RU" altLang="en-US" sz="4400" dirty="0"/>
              <a:t>The </a:t>
            </a:r>
            <a:r>
              <a:rPr lang="ru-RU" altLang="en-US" sz="4400" dirty="0" err="1"/>
              <a:t>Compilation</a:t>
            </a:r>
            <a:r>
              <a:rPr lang="ru-RU" altLang="en-US" sz="4400" dirty="0"/>
              <a:t> Process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7D098AC-2A12-44D6-9714-0E4AA26B4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57" y="2216755"/>
            <a:ext cx="9114287" cy="26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9991986" cy="857400"/>
          </a:xfrm>
        </p:spPr>
        <p:txBody>
          <a:bodyPr/>
          <a:lstStyle/>
          <a:p>
            <a:r>
              <a:rPr lang="en-US" altLang="en-US" sz="4400" dirty="0"/>
              <a:t>The Compilation Process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400" dirty="0"/>
              <a:t>You write </a:t>
            </a:r>
            <a:r>
              <a:rPr lang="en-US" altLang="en-US" sz="2400" b="1" dirty="0"/>
              <a:t>source code</a:t>
            </a:r>
            <a:r>
              <a:rPr lang="en-US" altLang="en-US" sz="2400" dirty="0"/>
              <a:t> – that is your program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compiler</a:t>
            </a:r>
            <a:r>
              <a:rPr lang="en-US" altLang="en-US" sz="2400" dirty="0"/>
              <a:t> is a program that translates your source code into object code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400" b="1" dirty="0"/>
              <a:t>Object code </a:t>
            </a:r>
            <a:r>
              <a:rPr lang="en-US" altLang="en-US" sz="2400" dirty="0"/>
              <a:t>consists of machine instructions and information on how to load the program into memory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400" dirty="0"/>
              <a:t>A </a:t>
            </a:r>
            <a:r>
              <a:rPr lang="en-US" altLang="en-US" sz="2400" b="1" dirty="0"/>
              <a:t>linker program </a:t>
            </a:r>
            <a:r>
              <a:rPr lang="en-US" altLang="en-US" sz="2400" dirty="0"/>
              <a:t>takes the object code from your program and the code from the various libraries and builds them into an executable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400" b="1" dirty="0"/>
              <a:t>Libraries</a:t>
            </a:r>
            <a:r>
              <a:rPr lang="en-US" altLang="en-US" sz="2400" dirty="0"/>
              <a:t> contain the (already translated) code used by your program (such as </a:t>
            </a:r>
            <a:r>
              <a:rPr lang="en-US" altLang="en-US" sz="2400" dirty="0" err="1"/>
              <a:t>System.Data</a:t>
            </a:r>
            <a:r>
              <a:rPr lang="en-US" alt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6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sz="3200" dirty="0"/>
              <a:t>What the module is all about</a:t>
            </a:r>
          </a:p>
          <a:p>
            <a:r>
              <a:rPr lang="en-US" sz="3200" dirty="0"/>
              <a:t>What is programming?</a:t>
            </a:r>
          </a:p>
          <a:p>
            <a:r>
              <a:rPr lang="en-US" sz="3200" dirty="0"/>
              <a:t>What is hardware, an operating system, software?</a:t>
            </a:r>
          </a:p>
          <a:p>
            <a:r>
              <a:rPr lang="en-US" sz="3200" dirty="0"/>
              <a:t>What is a computer language?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module is all about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By the end of the module you should be able to write reasonably sized C#.NET programs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You should have a solid basis of how programming works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The latter will allow you to explore C#.NET yourself in greater details, or to learn a new language independently!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Programming?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A program tells the computer the sequence of steps needed to fulfill a task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A programmer designs and implements these programs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Most computer users are not computer programmers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Programming is an essential skill for a computer scientist</a:t>
            </a:r>
          </a:p>
        </p:txBody>
      </p:sp>
    </p:spTree>
    <p:extLst>
      <p:ext uri="{BB962C8B-B14F-4D97-AF65-F5344CB8AC3E}">
        <p14:creationId xmlns:p14="http://schemas.microsoft.com/office/powerpoint/2010/main" val="26420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Computer?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Computers can handle repetitive chores without becoming bored or exhausted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 computer is programmable to handle different tasks: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/>
              <a:t>Financial calculations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/>
              <a:t>Word processing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/>
              <a:t>Playing games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Computer actions are composed of huge numbers of extremely primitive operations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computer gives the illusion of smooth interaction because it executes these operations with a great speed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Computers are flexible: they can handle a wide range of tasks</a:t>
            </a:r>
          </a:p>
        </p:txBody>
      </p:sp>
    </p:spTree>
    <p:extLst>
      <p:ext uri="{BB962C8B-B14F-4D97-AF65-F5344CB8AC3E}">
        <p14:creationId xmlns:p14="http://schemas.microsoft.com/office/powerpoint/2010/main" val="40298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Anatomy of a Computer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b="1" dirty="0"/>
              <a:t>CPU </a:t>
            </a:r>
            <a:r>
              <a:rPr lang="en-US" altLang="en-US" sz="2400" dirty="0"/>
              <a:t>(Central Processing Unit)</a:t>
            </a:r>
          </a:p>
          <a:p>
            <a:pPr>
              <a:lnSpc>
                <a:spcPct val="100000"/>
              </a:lnSpc>
            </a:pPr>
            <a:endParaRPr lang="en-US" alt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b="1" dirty="0"/>
              <a:t>Storage</a:t>
            </a:r>
            <a:endParaRPr lang="en-US" altLang="en-US" sz="2400" dirty="0"/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RAM (Random Access Memory): read-write, volatile memory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Secondary storage (hard drives, optical drives): provides persistent storage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b="1" dirty="0"/>
              <a:t>Bus</a:t>
            </a:r>
            <a:r>
              <a:rPr lang="en-US" altLang="en-US" sz="2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is a set of electrical lines that connect the CPU, RAM, and other devices</a:t>
            </a:r>
            <a:endParaRPr lang="ru-RU" alt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7D7408-557A-495E-8D70-9B6FC3129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60842"/>
              </p:ext>
            </p:extLst>
          </p:nvPr>
        </p:nvGraphicFramePr>
        <p:xfrm>
          <a:off x="1172457" y="2349258"/>
          <a:ext cx="10890912" cy="1208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/>
                        <a:t>Plastic, metal and mostly silicon</a:t>
                      </a:r>
                    </a:p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/>
                        <a:t>Composed of several million transistors</a:t>
                      </a:r>
                      <a:endParaRPr lang="en-US" sz="21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/>
                        <a:t>Enormously complicated wiring</a:t>
                      </a:r>
                      <a:endParaRPr lang="en-US" sz="2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2100" dirty="0"/>
                        <a:t>Performs program control, arithmetic, and data movement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2100" dirty="0"/>
                        <a:t>Locates and executes program instructions</a:t>
                      </a:r>
                      <a:endParaRPr lang="en-US" sz="2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a Computer Language?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A special language that allows people to communicate with computers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Modern computer languages use words from human languages, have rules of grammar, syntax and punctuation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In general, programming language is a way to say to a computer what to do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59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Programming languages: 1</a:t>
            </a:r>
            <a:r>
              <a:rPr lang="en-US" altLang="en-US" sz="4400" baseline="30000" dirty="0"/>
              <a:t>st</a:t>
            </a:r>
            <a:r>
              <a:rPr lang="en-US" altLang="en-US" sz="4400" dirty="0"/>
              <a:t> generation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Machine instructions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Extremely primitive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Encoded as numbers: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dirty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en-US" sz="2800" dirty="0"/>
              <a:t>Tedious and error prone to look up numeric codes and enter them manually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en-US" sz="2800" dirty="0"/>
              <a:t>Each processor has its own set of machine instructions</a:t>
            </a:r>
            <a:endParaRPr lang="ru-RU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E652A-4440-46BB-8D28-9ED8D77AF58E}"/>
              </a:ext>
            </a:extLst>
          </p:cNvPr>
          <p:cNvSpPr txBox="1"/>
          <p:nvPr/>
        </p:nvSpPr>
        <p:spPr>
          <a:xfrm>
            <a:off x="838201" y="3540176"/>
            <a:ext cx="106501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lvl="1" algn="ctr"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161 40000 45 100 127 11280</a:t>
            </a:r>
          </a:p>
        </p:txBody>
      </p:sp>
    </p:spTree>
    <p:extLst>
      <p:ext uri="{BB962C8B-B14F-4D97-AF65-F5344CB8AC3E}">
        <p14:creationId xmlns:p14="http://schemas.microsoft.com/office/powerpoint/2010/main" val="279335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03047" cy="857400"/>
          </a:xfrm>
        </p:spPr>
        <p:txBody>
          <a:bodyPr/>
          <a:lstStyle/>
          <a:p>
            <a:r>
              <a:rPr lang="en-US" altLang="en-US" sz="4400" dirty="0"/>
              <a:t>Programming languages: 2</a:t>
            </a:r>
            <a:r>
              <a:rPr lang="en-US" altLang="en-US" sz="4400" baseline="30000" dirty="0"/>
              <a:t>nd</a:t>
            </a:r>
            <a:r>
              <a:rPr lang="en-US" altLang="en-US" sz="4400" dirty="0"/>
              <a:t> generation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Assembler 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One-to-one correspondence with instructions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Assigns short names to commands: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  <a:p>
            <a:pPr lvl="1"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Makes reading easier for humans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Translated into machine instructions by another program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Still processor dependent</a:t>
            </a:r>
            <a:endParaRPr lang="ru-RU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170C4-F907-4A13-B7D8-B1D0F41DA6AC}"/>
              </a:ext>
            </a:extLst>
          </p:cNvPr>
          <p:cNvSpPr txBox="1"/>
          <p:nvPr/>
        </p:nvSpPr>
        <p:spPr>
          <a:xfrm>
            <a:off x="838201" y="3312421"/>
            <a:ext cx="10650162" cy="978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084513" indent="0">
              <a:lnSpc>
                <a:spcPct val="120000"/>
              </a:lnSpc>
              <a:buNone/>
            </a:pPr>
            <a:r>
              <a:rPr lang="en-US" altLang="en-US" sz="2400" b="1" dirty="0" err="1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40000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%eax</a:t>
            </a:r>
          </a:p>
          <a:p>
            <a:pPr marL="3084513" indent="0">
              <a:lnSpc>
                <a:spcPct val="120000"/>
              </a:lnSpc>
              <a:buNone/>
            </a:pPr>
            <a:r>
              <a:rPr lang="en-US" alt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%eax</a:t>
            </a:r>
          </a:p>
        </p:txBody>
      </p:sp>
    </p:spTree>
    <p:extLst>
      <p:ext uri="{BB962C8B-B14F-4D97-AF65-F5344CB8AC3E}">
        <p14:creationId xmlns:p14="http://schemas.microsoft.com/office/powerpoint/2010/main" val="3946634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6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7CB4E2"/>
      </a:accent1>
      <a:accent2>
        <a:srgbClr val="358A7C"/>
      </a:accent2>
      <a:accent3>
        <a:srgbClr val="35A8E0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709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Fundamentals of Programming</vt:lpstr>
      <vt:lpstr>Agenda</vt:lpstr>
      <vt:lpstr>What the module is all about</vt:lpstr>
      <vt:lpstr>What is Programming?</vt:lpstr>
      <vt:lpstr>What is a Computer?</vt:lpstr>
      <vt:lpstr>The Anatomy of a Computer</vt:lpstr>
      <vt:lpstr>What is a Computer Language?</vt:lpstr>
      <vt:lpstr>Programming languages: 1st generation</vt:lpstr>
      <vt:lpstr>Programming languages: 2nd generation</vt:lpstr>
      <vt:lpstr>Programming languages: 3rd generation</vt:lpstr>
      <vt:lpstr>Programming languages: 4th generation</vt:lpstr>
      <vt:lpstr>Compiled languages vs. Interpreted</vt:lpstr>
      <vt:lpstr>The Compilation Process</vt:lpstr>
      <vt:lpstr>The Compilation Process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109</cp:revision>
  <dcterms:created xsi:type="dcterms:W3CDTF">2022-06-28T05:50:22Z</dcterms:created>
  <dcterms:modified xsi:type="dcterms:W3CDTF">2024-09-10T10:53:45Z</dcterms:modified>
</cp:coreProperties>
</file>