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k" initials="p" lastIdx="3" clrIdx="0">
    <p:extLst>
      <p:ext uri="{19B8F6BF-5375-455C-9EA6-DF929625EA0E}">
        <p15:presenceInfo xmlns:p15="http://schemas.microsoft.com/office/powerpoint/2012/main" userId="p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3:29.552" idx="1">
    <p:pos x="6176" y="451"/>
    <p:text>Как-то слабо похоже на обзор. Это скорее примеры классификации средств/технологий.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3:29.552" idx="1">
    <p:pos x="6176" y="451"/>
    <p:text>Как-то слабо похоже на обзор. Это скорее примеры классификации средств/технологий.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4:40.061" idx="2">
    <p:pos x="3414" y="451"/>
    <p:text>Может лучше - артифактов?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1:20:08.968" idx="3">
    <p:pos x="6378" y="451"/>
    <p:text>Я бы на рисунке прямоугольник Host virtual memory сделал шире, чуть меньше ширины всего рисунка, показав тем самым, что виртуальная память "больше" физической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4:40.061" idx="2">
    <p:pos x="3414" y="451"/>
    <p:text>Может лучше - артифактов?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7540" y="122830"/>
            <a:ext cx="719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latin typeface="Times New Roman" panose="02020603050405020304" pitchFamily="18" charset="0"/>
              </a:rPr>
              <a:t>Санкт-Петербургский государственный университет</a:t>
            </a: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Факультет прикладной математики – процессов управления</a:t>
            </a:r>
            <a:endParaRPr lang="ru-RU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Кафедра технологии программирования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1624084"/>
            <a:ext cx="11518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Интроспекционный анализ динамики оперативной памяти операционных систем семейства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54975" y="2674961"/>
            <a:ext cx="337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ф.-м. наук,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Рецензент, к. ф.-м. наук, 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325972" y="2674961"/>
            <a:ext cx="2533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Иванищев Василий Олегович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 С. 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Блеканов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 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Шиманчук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7" y="6032310"/>
            <a:ext cx="43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артефактов ОС в дампе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Список процессов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EPROCESS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 smtClean="0"/>
              <a:t>Отображение в памяти файла реестра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CMHIVE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Сетевые соединения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 smtClean="0"/>
              <a:t>TCB </a:t>
            </a:r>
            <a:r>
              <a:rPr lang="ru-RU" dirty="0" smtClean="0"/>
              <a:t>и </a:t>
            </a:r>
            <a:r>
              <a:rPr lang="en-US" dirty="0" smtClean="0"/>
              <a:t>TcpEndpoint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7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QEMU-</a:t>
            </a:r>
            <a:r>
              <a:rPr lang="ru-RU" dirty="0" smtClean="0"/>
              <a:t>процессы на хост-платформе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22391" cy="43513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4" y="1690688"/>
            <a:ext cx="337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памяти гостевых </a:t>
            </a:r>
            <a:r>
              <a:rPr lang="ru-RU" dirty="0" smtClean="0"/>
              <a:t>ОС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62" y="1690688"/>
            <a:ext cx="7594076" cy="4821240"/>
          </a:xfrm>
        </p:spPr>
      </p:pic>
    </p:spTree>
    <p:extLst>
      <p:ext uri="{BB962C8B-B14F-4D97-AF65-F5344CB8AC3E}">
        <p14:creationId xmlns:p14="http://schemas.microsoft.com/office/powerpoint/2010/main" val="868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0761" cy="1325563"/>
          </a:xfrm>
        </p:spPr>
        <p:txBody>
          <a:bodyPr/>
          <a:lstStyle/>
          <a:p>
            <a:r>
              <a:rPr lang="ru-RU" dirty="0" smtClean="0"/>
              <a:t>Программные архитектуры гипервизоров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sz="3200" dirty="0" smtClean="0"/>
              <a:t>Потоковая</a:t>
            </a:r>
            <a:endParaRPr lang="en-US" sz="3200" dirty="0" smtClean="0"/>
          </a:p>
          <a:p>
            <a:pPr marL="0" lvl="0" indent="0">
              <a:spcBef>
                <a:spcPts val="0"/>
              </a:spcBef>
              <a:buNone/>
            </a:pP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 smtClean="0"/>
              <a:t>Событийная</a:t>
            </a:r>
            <a:endParaRPr lang="en-US" sz="3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ru-RU" sz="3200" dirty="0" smtClean="0"/>
              <a:t>Гибридная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495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nsolas" panose="020B0609020204030204" pitchFamily="49" charset="0"/>
              </a:rPr>
              <a:t>Основной поток гостевого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(KVM_CREATE_VM)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(KVM_CREATE_VCPU)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(;;)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(KVM_RUN)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switch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exit_reason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KVM_EXIT_IO: 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KVM_EXIT_HLT: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5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smtClean="0"/>
              <a:t>QEMU</a:t>
            </a:r>
            <a:r>
              <a:rPr lang="ru-RU" dirty="0" smtClean="0"/>
              <a:t>-процесса в общем виде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4" y="1690688"/>
            <a:ext cx="3537412" cy="50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i="1" dirty="0"/>
              <a:t>Подготовка хост-платформы к циклу анализа</a:t>
            </a:r>
            <a:r>
              <a:rPr lang="ru-RU" i="1" dirty="0" smtClean="0"/>
              <a:t>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Снятие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Запись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Паттерн-анализ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Анализ результатов поиска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программного комплекса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72" y="1690688"/>
            <a:ext cx="8275538" cy="48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Планируемая 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46" y="1811977"/>
            <a:ext cx="8624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ru-RU" sz="2900" dirty="0"/>
              <a:t>получена классификация рассмотренных подходов и средств извлечения и анализа оперативной памяти.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исследовано </a:t>
            </a:r>
            <a:r>
              <a:rPr lang="ru-RU" sz="2900" dirty="0"/>
              <a:t>внутреннее устройство операционных систем семейства </a:t>
            </a:r>
            <a:r>
              <a:rPr lang="en-US" sz="2900" dirty="0"/>
              <a:t>Windows NT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исследована методика </a:t>
            </a:r>
            <a:r>
              <a:rPr lang="ru-RU" sz="2900" dirty="0"/>
              <a:t>анализа дампов </a:t>
            </a:r>
            <a:r>
              <a:rPr lang="ru-RU" sz="2900" dirty="0" smtClean="0"/>
              <a:t>оперативной 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 </a:t>
            </a:r>
            <a:r>
              <a:rPr lang="ru-RU" sz="2900" dirty="0" smtClean="0"/>
              <a:t> и апробирован модуль</a:t>
            </a:r>
            <a:r>
              <a:rPr lang="ru-RU" sz="2900" dirty="0"/>
              <a:t>, отвечающий за анализ дампов оперативной </a:t>
            </a:r>
            <a:r>
              <a:rPr lang="ru-RU" sz="2900" dirty="0" smtClean="0"/>
              <a:t>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разработана архитектура программного комплекса позволяющего производить криминалистически правильный неинвазивный анализ динамики оперативной памяти гостевых операционных систем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Компьютерная криминалистика </a:t>
            </a:r>
            <a:r>
              <a:rPr lang="ru-RU" dirty="0"/>
              <a:t>(на англ. </a:t>
            </a:r>
            <a:r>
              <a:rPr lang="en-US" dirty="0"/>
              <a:t>computer forensics) </a:t>
            </a:r>
            <a:r>
              <a:rPr lang="ru-RU" dirty="0"/>
              <a:t>– прикладная наука о раскрытии преступлений, связанных с компьютерной информацией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Дамп </a:t>
            </a:r>
            <a:r>
              <a:rPr lang="ru-RU" b="1" dirty="0"/>
              <a:t>памяти </a:t>
            </a:r>
            <a:r>
              <a:rPr lang="ru-RU" dirty="0"/>
              <a:t>(на англ. </a:t>
            </a:r>
            <a:r>
              <a:rPr lang="en-US" dirty="0"/>
              <a:t>memory dump) – </a:t>
            </a:r>
            <a:r>
              <a:rPr lang="ru-RU" dirty="0"/>
              <a:t>образ оперативной памяти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Гипервизор </a:t>
            </a:r>
            <a:r>
              <a:rPr lang="ru-RU" dirty="0"/>
              <a:t>(на англ. </a:t>
            </a:r>
            <a:r>
              <a:rPr lang="en-US" dirty="0"/>
              <a:t>hypervisor) – </a:t>
            </a:r>
            <a:r>
              <a:rPr lang="ru-RU" dirty="0"/>
              <a:t>программное обеспечение, позволяющее эмулировать ЭВМ.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2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863618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ru-RU" sz="3200" dirty="0" smtClean="0"/>
              <a:t>Дальнейшим направлением деятельности станет: </a:t>
            </a:r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изучение </a:t>
            </a:r>
            <a:r>
              <a:rPr lang="ru-RU" sz="3200" dirty="0"/>
              <a:t>отображения физической памяти гостевой операционной системы на память сервера виртуализации</a:t>
            </a:r>
            <a:endParaRPr lang="ru-RU" sz="3200" dirty="0" smtClean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модификация архитектуры комплекса</a:t>
            </a:r>
            <a:endParaRPr lang="ru-RU" sz="3200" dirty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разработка и апробация программного инструмента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9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Задача извлечения информации:</a:t>
            </a:r>
          </a:p>
          <a:p>
            <a:pPr marL="0" indent="0">
              <a:buNone/>
            </a:pPr>
            <a:endParaRPr lang="ru-RU" sz="3200" dirty="0" smtClean="0"/>
          </a:p>
          <a:p>
            <a:pPr lvl="1"/>
            <a:r>
              <a:rPr lang="en-US" sz="3200" i="1" dirty="0" smtClean="0"/>
              <a:t>m</a:t>
            </a:r>
            <a:r>
              <a:rPr lang="ru-RU" sz="3200" i="1" dirty="0" err="1" smtClean="0"/>
              <a:t>emory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acquisition</a:t>
            </a:r>
            <a:r>
              <a:rPr lang="ru-RU" sz="3200" i="1" dirty="0" smtClean="0"/>
              <a:t> </a:t>
            </a:r>
            <a:r>
              <a:rPr lang="ru-RU" sz="3200" dirty="0" smtClean="0"/>
              <a:t>– извлечение данных из энергозависимой (оперативной) памяти.</a:t>
            </a:r>
          </a:p>
          <a:p>
            <a:endParaRPr lang="ru-RU" sz="3200" dirty="0" smtClean="0"/>
          </a:p>
          <a:p>
            <a:pPr lvl="1"/>
            <a:r>
              <a:rPr lang="en-US" sz="3200" i="1" dirty="0"/>
              <a:t>d</a:t>
            </a:r>
            <a:r>
              <a:rPr lang="en-US" sz="3200" i="1" dirty="0" smtClean="0"/>
              <a:t>ata carving </a:t>
            </a:r>
            <a:r>
              <a:rPr lang="ru-RU" sz="3200" dirty="0" smtClean="0"/>
              <a:t>– извлечение данных из энергонезависимых устройств (накопителей).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037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2" y="1929606"/>
            <a:ext cx="8137875" cy="4402955"/>
          </a:xfrm>
        </p:spPr>
      </p:pic>
    </p:spTree>
    <p:extLst>
      <p:ext uri="{BB962C8B-B14F-4D97-AF65-F5344CB8AC3E}">
        <p14:creationId xmlns:p14="http://schemas.microsoft.com/office/powerpoint/2010/main" val="2097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dirty="0"/>
              <a:t>С</a:t>
            </a:r>
            <a:r>
              <a:rPr lang="ru-RU" sz="3200" dirty="0" smtClean="0"/>
              <a:t>оздание </a:t>
            </a:r>
            <a:r>
              <a:rPr lang="ru-RU" sz="3200" dirty="0"/>
              <a:t>архитектуры криминалистического программного комплекса, интегрированного с платформами виртуализации, в контексте проблемы интроспекционного анализа/мониторинга динамики оперативной памяти гостевых операционных систем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3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/>
              <a:t>исследование внутреннего устройства </a:t>
            </a:r>
            <a:r>
              <a:rPr lang="ru-RU" sz="3200" dirty="0" smtClean="0"/>
              <a:t>пространства </a:t>
            </a:r>
            <a:r>
              <a:rPr lang="ru-RU" sz="3200" dirty="0"/>
              <a:t>памяти в операционных системах семейства Windows </a:t>
            </a:r>
            <a:r>
              <a:rPr lang="ru-RU" sz="3200" dirty="0" smtClean="0"/>
              <a:t>NT</a:t>
            </a:r>
            <a:r>
              <a:rPr lang="en-US" sz="3200" dirty="0" smtClean="0"/>
              <a:t>;</a:t>
            </a:r>
            <a:endParaRPr lang="ru-RU" sz="3200" dirty="0"/>
          </a:p>
          <a:p>
            <a:pPr lvl="0">
              <a:spcAft>
                <a:spcPts val="1200"/>
              </a:spcAft>
            </a:pPr>
            <a:r>
              <a:rPr lang="ru-RU" sz="3200" dirty="0"/>
              <a:t>обзор известных методов и подходов снятия и анализа образов оперативной памяти;</a:t>
            </a:r>
          </a:p>
          <a:p>
            <a:r>
              <a:rPr lang="ru-RU" sz="3200" dirty="0"/>
              <a:t>разработка архитектуры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926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7" y="1690688"/>
            <a:ext cx="11054687" cy="46145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600" b="1" i="1" dirty="0" smtClean="0"/>
              <a:t>1. По корректности сбора доказательств:</a:t>
            </a:r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правильные,</a:t>
            </a:r>
            <a:endParaRPr lang="ru-RU" sz="2600" dirty="0"/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сомнительные,</a:t>
            </a:r>
            <a:endParaRPr lang="ru-RU" sz="2600" dirty="0"/>
          </a:p>
          <a:p>
            <a:pPr lvl="1">
              <a:spcAft>
                <a:spcPts val="600"/>
              </a:spcAft>
            </a:pPr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неправильные.</a:t>
            </a:r>
            <a:endParaRPr lang="ru-RU" sz="2600" dirty="0"/>
          </a:p>
          <a:p>
            <a:pPr marL="0" indent="0">
              <a:buNone/>
            </a:pPr>
            <a:r>
              <a:rPr lang="ru-RU" sz="2600" b="1" i="1" dirty="0" smtClean="0"/>
              <a:t>2. По необходимости остановки функционирования оборудования:</a:t>
            </a:r>
          </a:p>
          <a:p>
            <a:pPr lvl="1"/>
            <a:r>
              <a:rPr lang="ru-RU" sz="2600" dirty="0"/>
              <a:t>Н</a:t>
            </a:r>
            <a:r>
              <a:rPr lang="ru-RU" sz="2600" dirty="0" smtClean="0"/>
              <a:t>е </a:t>
            </a:r>
            <a:r>
              <a:rPr lang="ru-RU" sz="2600" dirty="0"/>
              <a:t>требующие остановки целевой системы (</a:t>
            </a:r>
            <a:r>
              <a:rPr lang="ru-RU" sz="2600" i="1" dirty="0"/>
              <a:t>online</a:t>
            </a:r>
            <a:r>
              <a:rPr lang="ru-RU" sz="2600" dirty="0"/>
              <a:t>),</a:t>
            </a:r>
          </a:p>
          <a:p>
            <a:pPr lvl="1">
              <a:spcAft>
                <a:spcPts val="600"/>
              </a:spcAft>
            </a:pPr>
            <a:r>
              <a:rPr lang="ru-RU" sz="2600" dirty="0" smtClean="0"/>
              <a:t>Требующие </a:t>
            </a:r>
            <a:r>
              <a:rPr lang="ru-RU" sz="2600" dirty="0"/>
              <a:t>остановки целевой системы (</a:t>
            </a:r>
            <a:r>
              <a:rPr lang="ru-RU" sz="2600" i="1" dirty="0"/>
              <a:t>offline</a:t>
            </a:r>
            <a:r>
              <a:rPr lang="ru-RU" sz="2600" dirty="0"/>
              <a:t>).</a:t>
            </a:r>
          </a:p>
          <a:p>
            <a:pPr marL="0" indent="0">
              <a:buNone/>
            </a:pPr>
            <a:r>
              <a:rPr lang="ru-RU" sz="2600" b="1" i="1" dirty="0" smtClean="0"/>
              <a:t>3. По </a:t>
            </a:r>
            <a:r>
              <a:rPr lang="ru-RU" sz="2600" b="1" i="1" dirty="0" err="1" smtClean="0"/>
              <a:t>инвазивности</a:t>
            </a:r>
            <a:r>
              <a:rPr lang="ru-RU" sz="2600" b="1" i="1" dirty="0" smtClean="0"/>
              <a:t> исследовательских действий:</a:t>
            </a:r>
          </a:p>
          <a:p>
            <a:pPr lvl="1"/>
            <a:r>
              <a:rPr lang="ru-RU" sz="2600" dirty="0" smtClean="0"/>
              <a:t>инвазивные,</a:t>
            </a:r>
            <a:endParaRPr lang="ru-RU" sz="2600" dirty="0"/>
          </a:p>
          <a:p>
            <a:pPr lvl="1"/>
            <a:r>
              <a:rPr lang="ru-RU" sz="2600" dirty="0" err="1" smtClean="0"/>
              <a:t>неинвазивные</a:t>
            </a:r>
            <a:r>
              <a:rPr lang="ru-RU" sz="2600" dirty="0" smtClean="0"/>
              <a:t>.</a:t>
            </a: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классификации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err="1" smtClean="0"/>
              <a:t>FireWire</a:t>
            </a:r>
            <a:r>
              <a:rPr lang="ru-RU" i="1" dirty="0" smtClean="0"/>
              <a:t>-копирование</a:t>
            </a:r>
            <a:r>
              <a:rPr lang="ru-RU" i="1" dirty="0"/>
              <a:t>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  <a:endParaRPr lang="ru-RU" sz="2800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сомнительное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i="1" dirty="0" smtClean="0"/>
              <a:t>Копирование </a:t>
            </a:r>
            <a:r>
              <a:rPr lang="ru-RU" i="1" dirty="0"/>
              <a:t>средствами гипервизора QEMU/KVM.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правильное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7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Средства </a:t>
            </a:r>
            <a:r>
              <a:rPr lang="ru-RU" dirty="0"/>
              <a:t>анализа образов памяти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Volatility Framework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Средства мониторинга виртуальных систем</a:t>
            </a:r>
            <a:r>
              <a:rPr lang="ru-RU" i="1" dirty="0" smtClean="0"/>
              <a:t>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en-US" sz="2800" dirty="0" err="1" smtClean="0"/>
              <a:t>Veeam</a:t>
            </a:r>
            <a:r>
              <a:rPr lang="en-US" sz="2800" dirty="0" smtClean="0"/>
              <a:t> One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/>
              <a:t>Naumen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39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484</Words>
  <Application>Microsoft Office PowerPoint</Application>
  <PresentationFormat>Широкоэкранный</PresentationFormat>
  <Paragraphs>119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Consolas</vt:lpstr>
      <vt:lpstr>Times New Roman</vt:lpstr>
      <vt:lpstr>Тема Office</vt:lpstr>
      <vt:lpstr>Презентация PowerPoint</vt:lpstr>
      <vt:lpstr>Терминология</vt:lpstr>
      <vt:lpstr>Актуальность</vt:lpstr>
      <vt:lpstr>Актуальность</vt:lpstr>
      <vt:lpstr>Цель работы</vt:lpstr>
      <vt:lpstr>Задачи работы</vt:lpstr>
      <vt:lpstr>Классификации методов</vt:lpstr>
      <vt:lpstr>Примеры классификации технологий</vt:lpstr>
      <vt:lpstr>Обзор существующих технологий</vt:lpstr>
      <vt:lpstr>Поиск артефактов ОС в дампе памяти</vt:lpstr>
      <vt:lpstr>QEMU-процессы на хост-платформе</vt:lpstr>
      <vt:lpstr>Отображение памяти гостевых ОС</vt:lpstr>
      <vt:lpstr>Программные архитектуры гипервизоров</vt:lpstr>
      <vt:lpstr>Основной поток гостевого процессора</vt:lpstr>
      <vt:lpstr>Организация QEMU-процесса в общем виде</vt:lpstr>
      <vt:lpstr>Алгоритм работы комплекса</vt:lpstr>
      <vt:lpstr>Архитектура программного комплекса</vt:lpstr>
      <vt:lpstr>Планируемая реализация</vt:lpstr>
      <vt:lpstr>Результаты</vt:lpstr>
      <vt:lpstr>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</dc:creator>
  <cp:lastModifiedBy>Vasiliy</cp:lastModifiedBy>
  <cp:revision>25</cp:revision>
  <dcterms:created xsi:type="dcterms:W3CDTF">2015-05-30T15:44:46Z</dcterms:created>
  <dcterms:modified xsi:type="dcterms:W3CDTF">2015-06-02T20:13:08Z</dcterms:modified>
</cp:coreProperties>
</file>