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k" initials="p" lastIdx="3" clrIdx="0">
    <p:extLst>
      <p:ext uri="{19B8F6BF-5375-455C-9EA6-DF929625EA0E}">
        <p15:presenceInfo xmlns:p15="http://schemas.microsoft.com/office/powerpoint/2012/main" userId="p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2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6-02T00:43:29.552" idx="1">
    <p:pos x="6176" y="451"/>
    <p:text>Как-то слабо похоже на обзор. Это скорее примеры классификации средств/технологий.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6-02T00:44:40.061" idx="2">
    <p:pos x="3414" y="451"/>
    <p:text>Может лучше - артифактов?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6-02T01:20:08.968" idx="3">
    <p:pos x="6378" y="451"/>
    <p:text>Я бы на рисунке прямоугольник Host virtual memory сделал шире, чуть меньше ширины всего рисунка, показав тем самым, что виртуальная память "больше" физической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8593-EADC-4F8B-BDDF-10F5B67768EB}" type="datetimeFigureOut">
              <a:rPr lang="ru-RU" smtClean="0"/>
              <a:t>02.06.2015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ACF4-C0D6-455C-A946-09D0EB73A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6131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8593-EADC-4F8B-BDDF-10F5B67768EB}" type="datetimeFigureOut">
              <a:rPr lang="ru-RU" smtClean="0"/>
              <a:t>02.06.2015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ACF4-C0D6-455C-A946-09D0EB73A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56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8593-EADC-4F8B-BDDF-10F5B67768EB}" type="datetimeFigureOut">
              <a:rPr lang="ru-RU" smtClean="0"/>
              <a:t>02.06.2015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ACF4-C0D6-455C-A946-09D0EB73A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506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8593-EADC-4F8B-BDDF-10F5B67768EB}" type="datetimeFigureOut">
              <a:rPr lang="ru-RU" smtClean="0"/>
              <a:t>02.06.2015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ACF4-C0D6-455C-A946-09D0EB73A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9995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8593-EADC-4F8B-BDDF-10F5B67768EB}" type="datetimeFigureOut">
              <a:rPr lang="ru-RU" smtClean="0"/>
              <a:t>02.06.2015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ACF4-C0D6-455C-A946-09D0EB73A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396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8593-EADC-4F8B-BDDF-10F5B67768EB}" type="datetimeFigureOut">
              <a:rPr lang="ru-RU" smtClean="0"/>
              <a:t>02.06.2015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ACF4-C0D6-455C-A946-09D0EB73A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389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8593-EADC-4F8B-BDDF-10F5B67768EB}" type="datetimeFigureOut">
              <a:rPr lang="ru-RU" smtClean="0"/>
              <a:t>02.06.2015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ACF4-C0D6-455C-A946-09D0EB73A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410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8593-EADC-4F8B-BDDF-10F5B67768EB}" type="datetimeFigureOut">
              <a:rPr lang="ru-RU" smtClean="0"/>
              <a:t>02.06.2015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ACF4-C0D6-455C-A946-09D0EB73A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60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8593-EADC-4F8B-BDDF-10F5B67768EB}" type="datetimeFigureOut">
              <a:rPr lang="ru-RU" smtClean="0"/>
              <a:t>02.06.2015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ACF4-C0D6-455C-A946-09D0EB73A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428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8593-EADC-4F8B-BDDF-10F5B67768EB}" type="datetimeFigureOut">
              <a:rPr lang="ru-RU" smtClean="0"/>
              <a:t>02.06.2015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ACF4-C0D6-455C-A946-09D0EB73A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901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8593-EADC-4F8B-BDDF-10F5B67768EB}" type="datetimeFigureOut">
              <a:rPr lang="ru-RU" smtClean="0"/>
              <a:t>02.06.2015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ACF4-C0D6-455C-A946-09D0EB73A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0434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A8593-EADC-4F8B-BDDF-10F5B67768EB}" type="datetimeFigureOut">
              <a:rPr lang="ru-RU" smtClean="0"/>
              <a:t>02.06.2015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FACF4-C0D6-455C-A946-09D0EB73A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6422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7540" y="122830"/>
            <a:ext cx="7192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dirty="0">
                <a:latin typeface="Times New Roman" panose="02020603050405020304" pitchFamily="18" charset="0"/>
              </a:rPr>
              <a:t>Санкт-Петербургский государственный университет</a:t>
            </a:r>
          </a:p>
          <a:p>
            <a:pPr algn="ctr">
              <a:spcBef>
                <a:spcPct val="50000"/>
              </a:spcBef>
            </a:pPr>
            <a:r>
              <a:rPr lang="ru-RU" dirty="0" smtClean="0">
                <a:latin typeface="Times New Roman" panose="02020603050405020304" pitchFamily="18" charset="0"/>
              </a:rPr>
              <a:t>Факультет прикладной математики – процессов управления</a:t>
            </a:r>
            <a:endParaRPr lang="ru-RU" dirty="0">
              <a:latin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ru-RU" dirty="0" smtClean="0">
                <a:latin typeface="Times New Roman" panose="02020603050405020304" pitchFamily="18" charset="0"/>
              </a:rPr>
              <a:t>Кафедра технологии программирования</a:t>
            </a:r>
            <a:endParaRPr lang="ru-RU" dirty="0"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1194" y="1624084"/>
            <a:ext cx="1151870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Интроспекционный анализ динамики оперативной памяти операционных систем семейства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NT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954975" y="2674961"/>
            <a:ext cx="33709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бакалавра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Заведующий кафедрой,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ф.-м. наук, доцент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руководитель,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к. т.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наук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доцент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Рецензент, к. ф.-м. наук, доцент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9325972" y="2674961"/>
            <a:ext cx="25339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Иванищев Василий Олегович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Сергеев С. Л.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Блеканов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И. С.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Шиманчук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Д. В.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16907" y="6032310"/>
            <a:ext cx="4339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Санкт-Петербург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2015 г.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36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QEMU-</a:t>
            </a:r>
            <a:r>
              <a:rPr lang="ru-RU" dirty="0" smtClean="0"/>
              <a:t>процессы на хост-платформе</a:t>
            </a:r>
            <a:endParaRPr lang="ru-RU" dirty="0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622391" cy="4351338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4" y="1690688"/>
            <a:ext cx="337291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88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Отображение памяти гостевых </a:t>
            </a:r>
            <a:r>
              <a:rPr lang="ru-RU" dirty="0" smtClean="0"/>
              <a:t>ОС</a:t>
            </a:r>
            <a:endParaRPr lang="ru-RU" dirty="0"/>
          </a:p>
        </p:txBody>
      </p:sp>
      <p:pic>
        <p:nvPicPr>
          <p:cNvPr id="9" name="Объект 8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689" y="1874410"/>
            <a:ext cx="7492621" cy="475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44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onsolas" panose="020B0609020204030204" pitchFamily="49" charset="0"/>
              </a:rPr>
              <a:t>Основной поток гостевого процессора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2388" y="1825625"/>
            <a:ext cx="10671412" cy="4351338"/>
          </a:xfrm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kvm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ioctl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(KVM_CREATE_VM)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ioctl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(KVM_CREATE_VCPU)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(;;) {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ioctl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(KVM_RUN)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switch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exit_reason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case KVM_EXIT_IO:  /* ... */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case KVM_EXIT_HLT: /* ... */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}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lvl="0" indent="0">
              <a:spcBef>
                <a:spcPts val="0"/>
              </a:spcBef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23521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Организация </a:t>
            </a:r>
            <a:r>
              <a:rPr lang="en-US" dirty="0" smtClean="0"/>
              <a:t>QEMU</a:t>
            </a:r>
            <a:r>
              <a:rPr lang="ru-RU" dirty="0" smtClean="0"/>
              <a:t>-процесса в общем виде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294" y="1690688"/>
            <a:ext cx="3537412" cy="503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40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работы комплекса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2388" y="1825625"/>
            <a:ext cx="10671412" cy="4351338"/>
          </a:xfrm>
        </p:spPr>
        <p:txBody>
          <a:bodyPr>
            <a:normAutofit/>
          </a:bodyPr>
          <a:lstStyle/>
          <a:p>
            <a:pPr lvl="0">
              <a:spcAft>
                <a:spcPts val="600"/>
              </a:spcAft>
            </a:pPr>
            <a:r>
              <a:rPr lang="ru-RU" i="1" dirty="0"/>
              <a:t>Подготовка хост-платформы к циклу анализа</a:t>
            </a:r>
            <a:r>
              <a:rPr lang="ru-RU" i="1" dirty="0" smtClean="0"/>
              <a:t>.</a:t>
            </a:r>
            <a:endParaRPr lang="ru-RU" dirty="0"/>
          </a:p>
          <a:p>
            <a:pPr>
              <a:spcAft>
                <a:spcPts val="600"/>
              </a:spcAft>
            </a:pPr>
            <a:r>
              <a:rPr lang="ru-RU" i="1" dirty="0"/>
              <a:t>Снятие дампа памяти.</a:t>
            </a:r>
            <a:endParaRPr lang="ru-RU" dirty="0"/>
          </a:p>
          <a:p>
            <a:pPr>
              <a:spcAft>
                <a:spcPts val="600"/>
              </a:spcAft>
            </a:pPr>
            <a:r>
              <a:rPr lang="ru-RU" i="1" dirty="0"/>
              <a:t>Запись дампа памяти.</a:t>
            </a:r>
            <a:endParaRPr lang="ru-RU" dirty="0"/>
          </a:p>
          <a:p>
            <a:pPr>
              <a:spcAft>
                <a:spcPts val="600"/>
              </a:spcAft>
            </a:pPr>
            <a:r>
              <a:rPr lang="ru-RU" i="1" dirty="0"/>
              <a:t>Паттерн-анализ дампа памяти.</a:t>
            </a:r>
            <a:endParaRPr lang="ru-RU" dirty="0"/>
          </a:p>
          <a:p>
            <a:pPr>
              <a:spcAft>
                <a:spcPts val="600"/>
              </a:spcAft>
            </a:pPr>
            <a:r>
              <a:rPr lang="ru-RU" i="1" dirty="0"/>
              <a:t>Анализ результатов поиска</a:t>
            </a:r>
            <a:r>
              <a:rPr lang="ru-RU" i="1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680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программного комплекса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972" y="1690688"/>
            <a:ext cx="8275538" cy="486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05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Планируемая реализация</a:t>
            </a:r>
            <a:endParaRPr lang="ru-RU" dirty="0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746" y="1811977"/>
            <a:ext cx="86245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59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2388" y="1825625"/>
            <a:ext cx="10671412" cy="4351338"/>
          </a:xfrm>
        </p:spPr>
        <p:txBody>
          <a:bodyPr>
            <a:normAutofit fontScale="92500" lnSpcReduction="10000"/>
          </a:bodyPr>
          <a:lstStyle/>
          <a:p>
            <a:pPr lvl="0">
              <a:spcAft>
                <a:spcPts val="600"/>
              </a:spcAft>
            </a:pPr>
            <a:r>
              <a:rPr lang="ru-RU" sz="2900" dirty="0"/>
              <a:t>получена классификация рассмотренных подходов и средств извлечения и анализа оперативной памяти. </a:t>
            </a:r>
            <a:endParaRPr lang="ru-RU" sz="2900" dirty="0" smtClean="0"/>
          </a:p>
          <a:p>
            <a:pPr lvl="0">
              <a:spcAft>
                <a:spcPts val="600"/>
              </a:spcAft>
            </a:pPr>
            <a:r>
              <a:rPr lang="ru-RU" sz="2900" dirty="0" smtClean="0"/>
              <a:t>исследовано </a:t>
            </a:r>
            <a:r>
              <a:rPr lang="ru-RU" sz="2900" dirty="0"/>
              <a:t>внутреннее устройство операционных систем семейства </a:t>
            </a:r>
            <a:r>
              <a:rPr lang="en-US" sz="2900" dirty="0"/>
              <a:t>Windows NT </a:t>
            </a:r>
            <a:endParaRPr lang="ru-RU" sz="2900" dirty="0" smtClean="0"/>
          </a:p>
          <a:p>
            <a:pPr lvl="0">
              <a:spcAft>
                <a:spcPts val="600"/>
              </a:spcAft>
            </a:pPr>
            <a:r>
              <a:rPr lang="ru-RU" sz="2900" dirty="0" smtClean="0"/>
              <a:t>исследована методика </a:t>
            </a:r>
            <a:r>
              <a:rPr lang="ru-RU" sz="2900" dirty="0"/>
              <a:t>анализа дампов </a:t>
            </a:r>
            <a:r>
              <a:rPr lang="ru-RU" sz="2900" dirty="0" smtClean="0"/>
              <a:t>оперативной памяти</a:t>
            </a:r>
          </a:p>
          <a:p>
            <a:pPr>
              <a:spcAft>
                <a:spcPts val="600"/>
              </a:spcAft>
            </a:pPr>
            <a:r>
              <a:rPr lang="ru-RU" sz="2900" dirty="0"/>
              <a:t>разработан </a:t>
            </a:r>
            <a:r>
              <a:rPr lang="ru-RU" sz="2900" dirty="0" smtClean="0"/>
              <a:t> и апробирован модуль</a:t>
            </a:r>
            <a:r>
              <a:rPr lang="ru-RU" sz="2900" dirty="0"/>
              <a:t>, отвечающий за анализ дампов оперативной </a:t>
            </a:r>
            <a:r>
              <a:rPr lang="ru-RU" sz="2900" dirty="0" smtClean="0"/>
              <a:t>памяти</a:t>
            </a:r>
          </a:p>
          <a:p>
            <a:pPr>
              <a:spcAft>
                <a:spcPts val="600"/>
              </a:spcAft>
            </a:pPr>
            <a:r>
              <a:rPr lang="ru-RU" sz="2900" dirty="0"/>
              <a:t>разработана архитектура программного комплекса позволяющего производить криминалистически правильный неинвазивный анализ динамики оперативной памяти гостевых операционных систем</a:t>
            </a:r>
          </a:p>
          <a:p>
            <a:pPr>
              <a:spcAft>
                <a:spcPts val="600"/>
              </a:spcAft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361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Перспективы развития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2388" y="1825625"/>
            <a:ext cx="10863618" cy="4351338"/>
          </a:xfrm>
        </p:spPr>
        <p:txBody>
          <a:bodyPr>
            <a:normAutofit/>
          </a:bodyPr>
          <a:lstStyle/>
          <a:p>
            <a:pPr marL="0" indent="0">
              <a:spcAft>
                <a:spcPts val="2400"/>
              </a:spcAft>
              <a:buNone/>
            </a:pPr>
            <a:r>
              <a:rPr lang="ru-RU" sz="3200" dirty="0" smtClean="0"/>
              <a:t>Дальнейшим направлением деятельности станет: </a:t>
            </a:r>
          </a:p>
          <a:p>
            <a:pPr lvl="1">
              <a:spcAft>
                <a:spcPts val="600"/>
              </a:spcAft>
            </a:pPr>
            <a:r>
              <a:rPr lang="ru-RU" sz="3200" dirty="0" smtClean="0"/>
              <a:t>изучение </a:t>
            </a:r>
            <a:r>
              <a:rPr lang="ru-RU" sz="3200" dirty="0"/>
              <a:t>отображения физической памяти гостевой операционной системы на память сервера виртуализации</a:t>
            </a:r>
            <a:endParaRPr lang="ru-RU" sz="3200" dirty="0" smtClean="0"/>
          </a:p>
          <a:p>
            <a:pPr lvl="1">
              <a:spcAft>
                <a:spcPts val="600"/>
              </a:spcAft>
            </a:pPr>
            <a:r>
              <a:rPr lang="ru-RU" sz="3200" dirty="0" smtClean="0"/>
              <a:t>модификация архитектуры комплекса</a:t>
            </a:r>
            <a:endParaRPr lang="ru-RU" sz="3200" dirty="0"/>
          </a:p>
          <a:p>
            <a:pPr lvl="1">
              <a:spcAft>
                <a:spcPts val="600"/>
              </a:spcAft>
            </a:pPr>
            <a:r>
              <a:rPr lang="ru-RU" sz="3200" dirty="0" smtClean="0"/>
              <a:t>разработка и апробация программного инструмента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75959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Терминология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2388" y="1825625"/>
            <a:ext cx="10671412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Компьютерная криминалистика </a:t>
            </a:r>
            <a:r>
              <a:rPr lang="ru-RU" dirty="0"/>
              <a:t>(на англ. </a:t>
            </a:r>
            <a:r>
              <a:rPr lang="en-US" dirty="0"/>
              <a:t>computer forensics) </a:t>
            </a:r>
            <a:r>
              <a:rPr lang="ru-RU" dirty="0"/>
              <a:t>– прикладная наука о раскрытии преступлений, связанных с компьютерной информацией</a:t>
            </a:r>
            <a:r>
              <a:rPr lang="ru-RU" dirty="0" smtClean="0"/>
              <a:t>.</a:t>
            </a:r>
            <a:endParaRPr lang="ru-RU" b="1" dirty="0" smtClean="0"/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r>
              <a:rPr lang="ru-RU" b="1" dirty="0" smtClean="0"/>
              <a:t>Дамп </a:t>
            </a:r>
            <a:r>
              <a:rPr lang="ru-RU" b="1" dirty="0"/>
              <a:t>памяти </a:t>
            </a:r>
            <a:r>
              <a:rPr lang="ru-RU" dirty="0"/>
              <a:t>(на англ. </a:t>
            </a:r>
            <a:r>
              <a:rPr lang="en-US" dirty="0"/>
              <a:t>memory dump) – </a:t>
            </a:r>
            <a:r>
              <a:rPr lang="ru-RU" dirty="0"/>
              <a:t>образ оперативной памяти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/>
              <a:t>Гипервизор </a:t>
            </a:r>
            <a:r>
              <a:rPr lang="ru-RU" dirty="0"/>
              <a:t>(на англ. </a:t>
            </a:r>
            <a:r>
              <a:rPr lang="en-US" dirty="0"/>
              <a:t>hypervisor) – </a:t>
            </a:r>
            <a:r>
              <a:rPr lang="ru-RU" dirty="0"/>
              <a:t>программное обеспечение, позволяющее эмулировать ЭВМ.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66211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2388" y="1825625"/>
            <a:ext cx="1067141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Задача извлечения информации:</a:t>
            </a:r>
          </a:p>
          <a:p>
            <a:pPr marL="0" indent="0">
              <a:buNone/>
            </a:pPr>
            <a:endParaRPr lang="ru-RU" sz="3200" dirty="0" smtClean="0"/>
          </a:p>
          <a:p>
            <a:pPr lvl="1"/>
            <a:r>
              <a:rPr lang="en-US" sz="3200" i="1" dirty="0" smtClean="0"/>
              <a:t>m</a:t>
            </a:r>
            <a:r>
              <a:rPr lang="ru-RU" sz="3200" i="1" dirty="0" err="1" smtClean="0"/>
              <a:t>emory</a:t>
            </a:r>
            <a:r>
              <a:rPr lang="ru-RU" sz="3200" i="1" dirty="0" smtClean="0"/>
              <a:t> </a:t>
            </a:r>
            <a:r>
              <a:rPr lang="ru-RU" sz="3200" i="1" dirty="0" err="1" smtClean="0"/>
              <a:t>acquisition</a:t>
            </a:r>
            <a:r>
              <a:rPr lang="ru-RU" sz="3200" i="1" dirty="0" smtClean="0"/>
              <a:t> </a:t>
            </a:r>
            <a:r>
              <a:rPr lang="ru-RU" sz="3200" dirty="0" smtClean="0"/>
              <a:t>– извлечение данных из энергозависимой (оперативной) памяти.</a:t>
            </a:r>
          </a:p>
          <a:p>
            <a:endParaRPr lang="ru-RU" sz="3200" dirty="0" smtClean="0"/>
          </a:p>
          <a:p>
            <a:pPr lvl="1"/>
            <a:r>
              <a:rPr lang="en-US" sz="3200" i="1" dirty="0"/>
              <a:t>d</a:t>
            </a:r>
            <a:r>
              <a:rPr lang="en-US" sz="3200" i="1" dirty="0" smtClean="0"/>
              <a:t>ata carving </a:t>
            </a:r>
            <a:r>
              <a:rPr lang="ru-RU" sz="3200" dirty="0" smtClean="0"/>
              <a:t>– извлечение данных из энергонезависимых устройств (накопителей).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40372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062" y="1929606"/>
            <a:ext cx="8137875" cy="4402955"/>
          </a:xfrm>
        </p:spPr>
      </p:pic>
    </p:spTree>
    <p:extLst>
      <p:ext uri="{BB962C8B-B14F-4D97-AF65-F5344CB8AC3E}">
        <p14:creationId xmlns:p14="http://schemas.microsoft.com/office/powerpoint/2010/main" val="209700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2388" y="1825625"/>
            <a:ext cx="10671412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ru-RU" sz="3200" dirty="0"/>
              <a:t>С</a:t>
            </a:r>
            <a:r>
              <a:rPr lang="ru-RU" sz="3200" dirty="0" smtClean="0"/>
              <a:t>оздание </a:t>
            </a:r>
            <a:r>
              <a:rPr lang="ru-RU" sz="3200" dirty="0"/>
              <a:t>архитектуры криминалистического программного комплекса, интегрированного с платформами виртуализации, в контексте проблемы интроспекционного анализа/мониторинга динамики оперативной памяти гостевых операционных систем</a:t>
            </a:r>
            <a:r>
              <a:rPr lang="ru-RU" sz="3200" dirty="0" smtClean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60373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2388" y="1825625"/>
            <a:ext cx="10671412" cy="4351338"/>
          </a:xfrm>
        </p:spPr>
        <p:txBody>
          <a:bodyPr>
            <a:normAutofit/>
          </a:bodyPr>
          <a:lstStyle/>
          <a:p>
            <a:pPr lvl="0">
              <a:spcAft>
                <a:spcPts val="1200"/>
              </a:spcAft>
            </a:pPr>
            <a:r>
              <a:rPr lang="ru-RU" sz="3200" dirty="0"/>
              <a:t>исследование внутреннего устройства </a:t>
            </a:r>
            <a:r>
              <a:rPr lang="ru-RU" sz="3200" dirty="0" smtClean="0"/>
              <a:t>пространства </a:t>
            </a:r>
            <a:r>
              <a:rPr lang="ru-RU" sz="3200" dirty="0"/>
              <a:t>памяти в операционных системах семейства Windows </a:t>
            </a:r>
            <a:r>
              <a:rPr lang="ru-RU" sz="3200" dirty="0" smtClean="0"/>
              <a:t>NT</a:t>
            </a:r>
            <a:r>
              <a:rPr lang="en-US" sz="3200" dirty="0" smtClean="0"/>
              <a:t>;</a:t>
            </a:r>
            <a:endParaRPr lang="ru-RU" sz="3200" dirty="0"/>
          </a:p>
          <a:p>
            <a:pPr lvl="0">
              <a:spcAft>
                <a:spcPts val="1200"/>
              </a:spcAft>
            </a:pPr>
            <a:r>
              <a:rPr lang="ru-RU" sz="3200" dirty="0"/>
              <a:t>обзор известных методов и подходов снятия и анализа образов оперативной памяти;</a:t>
            </a:r>
          </a:p>
          <a:p>
            <a:r>
              <a:rPr lang="ru-RU" sz="3200" dirty="0"/>
              <a:t>разработка архитектуры программного комплекса.</a:t>
            </a:r>
          </a:p>
        </p:txBody>
      </p:sp>
    </p:spTree>
    <p:extLst>
      <p:ext uri="{BB962C8B-B14F-4D97-AF65-F5344CB8AC3E}">
        <p14:creationId xmlns:p14="http://schemas.microsoft.com/office/powerpoint/2010/main" val="292635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Классификации методов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4967" y="1690688"/>
            <a:ext cx="11054687" cy="461457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sz="2600" b="1" i="1" dirty="0" smtClean="0"/>
              <a:t>1. </a:t>
            </a:r>
            <a:r>
              <a:rPr lang="ru-RU" sz="2600" b="1" i="1" dirty="0" smtClean="0"/>
              <a:t>По к</a:t>
            </a:r>
            <a:r>
              <a:rPr lang="ru-RU" sz="2600" b="1" i="1" dirty="0" smtClean="0"/>
              <a:t>орректности </a:t>
            </a:r>
            <a:r>
              <a:rPr lang="ru-RU" sz="2600" b="1" i="1" dirty="0" smtClean="0"/>
              <a:t>сбора </a:t>
            </a:r>
            <a:r>
              <a:rPr lang="ru-RU" sz="2600" b="1" i="1" dirty="0" smtClean="0"/>
              <a:t>доказательств:</a:t>
            </a:r>
            <a:endParaRPr lang="ru-RU" sz="2600" b="1" i="1" dirty="0" smtClean="0"/>
          </a:p>
          <a:p>
            <a:pPr lvl="1"/>
            <a:r>
              <a:rPr lang="ru-RU" sz="2600" dirty="0" err="1"/>
              <a:t>криминалистически</a:t>
            </a:r>
            <a:r>
              <a:rPr lang="ru-RU" sz="2600" dirty="0"/>
              <a:t> </a:t>
            </a:r>
            <a:r>
              <a:rPr lang="ru-RU" sz="2600" dirty="0" smtClean="0"/>
              <a:t>правильные,</a:t>
            </a:r>
            <a:endParaRPr lang="ru-RU" sz="2600" dirty="0"/>
          </a:p>
          <a:p>
            <a:pPr lvl="1"/>
            <a:r>
              <a:rPr lang="ru-RU" sz="2600" dirty="0" err="1"/>
              <a:t>криминалистически</a:t>
            </a:r>
            <a:r>
              <a:rPr lang="ru-RU" sz="2600" dirty="0"/>
              <a:t> </a:t>
            </a:r>
            <a:r>
              <a:rPr lang="ru-RU" sz="2600" dirty="0" smtClean="0"/>
              <a:t>сомнительные,</a:t>
            </a:r>
            <a:endParaRPr lang="ru-RU" sz="2600" dirty="0"/>
          </a:p>
          <a:p>
            <a:pPr lvl="1">
              <a:spcAft>
                <a:spcPts val="600"/>
              </a:spcAft>
            </a:pPr>
            <a:r>
              <a:rPr lang="ru-RU" sz="2600" dirty="0" err="1"/>
              <a:t>криминалистически</a:t>
            </a:r>
            <a:r>
              <a:rPr lang="ru-RU" sz="2600" dirty="0"/>
              <a:t> </a:t>
            </a:r>
            <a:r>
              <a:rPr lang="ru-RU" sz="2600" dirty="0" smtClean="0"/>
              <a:t>неправильные.</a:t>
            </a:r>
            <a:endParaRPr lang="ru-RU" sz="2600" dirty="0"/>
          </a:p>
          <a:p>
            <a:pPr marL="0" indent="0">
              <a:buNone/>
            </a:pPr>
            <a:r>
              <a:rPr lang="ru-RU" sz="2600" b="1" i="1" dirty="0" smtClean="0"/>
              <a:t>2. </a:t>
            </a:r>
            <a:r>
              <a:rPr lang="ru-RU" sz="2600" b="1" i="1" dirty="0" smtClean="0"/>
              <a:t>По необходимости остановки функционирования оборудования:</a:t>
            </a:r>
            <a:endParaRPr lang="ru-RU" sz="2600" b="1" i="1" dirty="0" smtClean="0"/>
          </a:p>
          <a:p>
            <a:pPr lvl="1"/>
            <a:r>
              <a:rPr lang="ru-RU" sz="2600" dirty="0"/>
              <a:t>Н</a:t>
            </a:r>
            <a:r>
              <a:rPr lang="ru-RU" sz="2600" dirty="0" smtClean="0"/>
              <a:t>е </a:t>
            </a:r>
            <a:r>
              <a:rPr lang="ru-RU" sz="2600" dirty="0"/>
              <a:t>требующие остановки целевой системы (</a:t>
            </a:r>
            <a:r>
              <a:rPr lang="ru-RU" sz="2600" i="1" dirty="0"/>
              <a:t>online</a:t>
            </a:r>
            <a:r>
              <a:rPr lang="ru-RU" sz="2600" dirty="0"/>
              <a:t>),</a:t>
            </a:r>
          </a:p>
          <a:p>
            <a:pPr lvl="1">
              <a:spcAft>
                <a:spcPts val="600"/>
              </a:spcAft>
            </a:pPr>
            <a:r>
              <a:rPr lang="ru-RU" sz="2600" dirty="0" smtClean="0"/>
              <a:t>Требующие </a:t>
            </a:r>
            <a:r>
              <a:rPr lang="ru-RU" sz="2600" dirty="0"/>
              <a:t>остановки целевой системы (</a:t>
            </a:r>
            <a:r>
              <a:rPr lang="ru-RU" sz="2600" i="1" dirty="0"/>
              <a:t>offline</a:t>
            </a:r>
            <a:r>
              <a:rPr lang="ru-RU" sz="2600" dirty="0"/>
              <a:t>).</a:t>
            </a:r>
          </a:p>
          <a:p>
            <a:pPr marL="0" indent="0">
              <a:buNone/>
            </a:pPr>
            <a:r>
              <a:rPr lang="ru-RU" sz="2600" b="1" i="1" dirty="0" smtClean="0"/>
              <a:t>3. </a:t>
            </a:r>
            <a:r>
              <a:rPr lang="ru-RU" sz="2600" b="1" i="1" dirty="0" smtClean="0"/>
              <a:t>По </a:t>
            </a:r>
            <a:r>
              <a:rPr lang="ru-RU" sz="2600" b="1" i="1" dirty="0" err="1" smtClean="0"/>
              <a:t>и</a:t>
            </a:r>
            <a:r>
              <a:rPr lang="ru-RU" sz="2600" b="1" i="1" dirty="0" err="1" smtClean="0"/>
              <a:t>нвазивности</a:t>
            </a:r>
            <a:r>
              <a:rPr lang="ru-RU" sz="2600" b="1" i="1" dirty="0" smtClean="0"/>
              <a:t> </a:t>
            </a:r>
            <a:r>
              <a:rPr lang="ru-RU" sz="2600" b="1" i="1" dirty="0" smtClean="0"/>
              <a:t>исследовательских </a:t>
            </a:r>
            <a:r>
              <a:rPr lang="ru-RU" sz="2600" b="1" i="1" dirty="0" smtClean="0"/>
              <a:t>действий:</a:t>
            </a:r>
            <a:endParaRPr lang="ru-RU" sz="2600" b="1" i="1" dirty="0" smtClean="0"/>
          </a:p>
          <a:p>
            <a:pPr lvl="1"/>
            <a:r>
              <a:rPr lang="ru-RU" sz="2600" dirty="0" smtClean="0"/>
              <a:t>инвазивные,</a:t>
            </a:r>
            <a:endParaRPr lang="ru-RU" sz="2600" dirty="0"/>
          </a:p>
          <a:p>
            <a:pPr lvl="1"/>
            <a:r>
              <a:rPr lang="ru-RU" sz="2600" dirty="0" err="1" smtClean="0"/>
              <a:t>неинвазивные</a:t>
            </a:r>
            <a:r>
              <a:rPr lang="ru-RU" sz="2600" dirty="0" smtClean="0"/>
              <a:t>.</a:t>
            </a:r>
            <a:endParaRPr lang="ru-RU" sz="2600" dirty="0"/>
          </a:p>
          <a:p>
            <a:pPr marL="0" indent="0">
              <a:buNone/>
            </a:pPr>
            <a:endParaRPr lang="ru-RU" sz="2600" dirty="0" smtClean="0"/>
          </a:p>
          <a:p>
            <a:pPr marL="0" indent="0">
              <a:buNone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83753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Обзор существующих технологий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2388" y="1825625"/>
            <a:ext cx="1067141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1" dirty="0" err="1" smtClean="0"/>
              <a:t>FireWire</a:t>
            </a:r>
            <a:r>
              <a:rPr lang="ru-RU" i="1" dirty="0" smtClean="0"/>
              <a:t>-копирование</a:t>
            </a:r>
            <a:r>
              <a:rPr lang="ru-RU" i="1" dirty="0"/>
              <a:t>.</a:t>
            </a:r>
            <a:endParaRPr lang="ru-RU" dirty="0"/>
          </a:p>
          <a:p>
            <a:pPr lvl="1">
              <a:spcBef>
                <a:spcPts val="0"/>
              </a:spcBef>
            </a:pPr>
            <a:r>
              <a:rPr lang="ru-RU" sz="2800" dirty="0" smtClean="0"/>
              <a:t>неинвазивное</a:t>
            </a:r>
            <a:endParaRPr lang="ru-RU" sz="2800" dirty="0"/>
          </a:p>
          <a:p>
            <a:pPr lvl="1">
              <a:spcBef>
                <a:spcPts val="0"/>
              </a:spcBef>
            </a:pPr>
            <a:r>
              <a:rPr lang="en-US" sz="2800" dirty="0" smtClean="0"/>
              <a:t>online</a:t>
            </a:r>
          </a:p>
          <a:p>
            <a:pPr lvl="1">
              <a:spcBef>
                <a:spcPts val="0"/>
              </a:spcBef>
            </a:pPr>
            <a:r>
              <a:rPr lang="ru-RU" sz="2800" dirty="0" smtClean="0"/>
              <a:t>криминалистически сомнительное</a:t>
            </a:r>
          </a:p>
          <a:p>
            <a:pPr marL="0" indent="0">
              <a:spcBef>
                <a:spcPts val="0"/>
              </a:spcBef>
              <a:buNone/>
            </a:pPr>
            <a:endParaRPr lang="ru-RU" dirty="0"/>
          </a:p>
          <a:p>
            <a:pPr marL="0" indent="0">
              <a:spcBef>
                <a:spcPts val="0"/>
              </a:spcBef>
              <a:buNone/>
            </a:pPr>
            <a:r>
              <a:rPr lang="ru-RU" i="1" dirty="0" smtClean="0"/>
              <a:t>Копирование </a:t>
            </a:r>
            <a:r>
              <a:rPr lang="ru-RU" i="1" dirty="0"/>
              <a:t>средствами гипервизора QEMU/KVM.</a:t>
            </a:r>
            <a:endParaRPr lang="ru-RU" dirty="0"/>
          </a:p>
          <a:p>
            <a:pPr lvl="1">
              <a:spcBef>
                <a:spcPts val="0"/>
              </a:spcBef>
            </a:pPr>
            <a:r>
              <a:rPr lang="ru-RU" sz="2800" dirty="0" smtClean="0"/>
              <a:t>неинвазивное</a:t>
            </a:r>
          </a:p>
          <a:p>
            <a:pPr lvl="1">
              <a:spcBef>
                <a:spcPts val="0"/>
              </a:spcBef>
            </a:pPr>
            <a:r>
              <a:rPr lang="en-US" sz="2800" dirty="0" smtClean="0"/>
              <a:t>online</a:t>
            </a:r>
          </a:p>
          <a:p>
            <a:pPr lvl="1">
              <a:spcBef>
                <a:spcPts val="0"/>
              </a:spcBef>
            </a:pPr>
            <a:r>
              <a:rPr lang="ru-RU" sz="2800" dirty="0" smtClean="0"/>
              <a:t>криминалистически правильное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8777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сущностей ОС в дампе памяти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2388" y="1825625"/>
            <a:ext cx="10671412" cy="4351338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ru-RU" dirty="0" smtClean="0"/>
              <a:t>Список процессов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u-RU" dirty="0"/>
              <a:t>	</a:t>
            </a:r>
            <a:r>
              <a:rPr lang="ru-RU" dirty="0" smtClean="0"/>
              <a:t>_</a:t>
            </a:r>
            <a:r>
              <a:rPr lang="en-US" dirty="0" smtClean="0"/>
              <a:t>EPROCESS</a:t>
            </a:r>
          </a:p>
          <a:p>
            <a:pPr marL="0" lvl="0" indent="0">
              <a:spcBef>
                <a:spcPts val="0"/>
              </a:spcBef>
              <a:buNone/>
            </a:pPr>
            <a:endParaRPr lang="ru-RU" dirty="0"/>
          </a:p>
          <a:p>
            <a:pPr>
              <a:spcBef>
                <a:spcPts val="0"/>
              </a:spcBef>
            </a:pPr>
            <a:r>
              <a:rPr lang="ru-RU" dirty="0" smtClean="0"/>
              <a:t>Отображение в памяти файла </a:t>
            </a:r>
            <a:r>
              <a:rPr lang="ru-RU" dirty="0" smtClean="0"/>
              <a:t>реестра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/>
              <a:t>	</a:t>
            </a:r>
            <a:r>
              <a:rPr lang="ru-RU" dirty="0" smtClean="0"/>
              <a:t>_</a:t>
            </a:r>
            <a:r>
              <a:rPr lang="en-US" dirty="0" smtClean="0"/>
              <a:t>CMHIVE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ru-RU" dirty="0" smtClean="0"/>
              <a:t>Сетевые соединения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/>
              <a:t>	</a:t>
            </a:r>
            <a:r>
              <a:rPr lang="en-US" dirty="0" smtClean="0"/>
              <a:t>TCB </a:t>
            </a:r>
            <a:r>
              <a:rPr lang="ru-RU" dirty="0" smtClean="0"/>
              <a:t>и </a:t>
            </a:r>
            <a:r>
              <a:rPr lang="en-US" dirty="0" smtClean="0"/>
              <a:t>TcpEndpoint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56779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/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461</Words>
  <Application>Microsoft Office PowerPoint</Application>
  <PresentationFormat>Widescreen</PresentationFormat>
  <Paragraphs>106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Consolas</vt:lpstr>
      <vt:lpstr>Times New Roman</vt:lpstr>
      <vt:lpstr>Тема Office</vt:lpstr>
      <vt:lpstr>PowerPoint Presentation</vt:lpstr>
      <vt:lpstr>Терминология</vt:lpstr>
      <vt:lpstr>Актуальность</vt:lpstr>
      <vt:lpstr>Актуальность</vt:lpstr>
      <vt:lpstr>Цель работы</vt:lpstr>
      <vt:lpstr>Задачи работы</vt:lpstr>
      <vt:lpstr>Классификации методов</vt:lpstr>
      <vt:lpstr>Обзор существующих технологий</vt:lpstr>
      <vt:lpstr>Поиск сущностей ОС в дампе памяти</vt:lpstr>
      <vt:lpstr>QEMU-процессы на хост-платформе</vt:lpstr>
      <vt:lpstr>Отображение памяти гостевых ОС</vt:lpstr>
      <vt:lpstr>Основной поток гостевого процессора</vt:lpstr>
      <vt:lpstr>Организация QEMU-процесса в общем виде</vt:lpstr>
      <vt:lpstr>Алгоритм работы комплекса</vt:lpstr>
      <vt:lpstr>Архитектура программного комплекса</vt:lpstr>
      <vt:lpstr>Планируемая реализация</vt:lpstr>
      <vt:lpstr>Результаты</vt:lpstr>
      <vt:lpstr>Перспективы развития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Vasiliy</dc:creator>
  <cp:lastModifiedBy>pk</cp:lastModifiedBy>
  <cp:revision>22</cp:revision>
  <dcterms:created xsi:type="dcterms:W3CDTF">2015-05-30T15:44:46Z</dcterms:created>
  <dcterms:modified xsi:type="dcterms:W3CDTF">2015-06-01T22:22:11Z</dcterms:modified>
</cp:coreProperties>
</file>