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5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5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60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5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43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59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62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40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49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5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45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53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97.xml" ContentType="application/vnd.openxmlformats-officedocument.presentationml.notesSlide+xml"/>
  <Override PartName="/ppt/notesSlides/notesSlide142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158.xml" ContentType="application/vnd.openxmlformats-officedocument.presentationml.notesSlide+xml"/>
  <Default Extension="gif" ContentType="image/gif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notesSlides/notesSlide147.xml" ContentType="application/vnd.openxmlformats-officedocument.presentationml.notes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6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50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55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44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55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Default Extension="jpeg" ContentType="image/jpeg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9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64"/>
  </p:notesMasterIdLst>
  <p:handoutMasterIdLst>
    <p:handoutMasterId r:id="rId165"/>
  </p:handoutMasterIdLst>
  <p:sldIdLst>
    <p:sldId id="382" r:id="rId2"/>
    <p:sldId id="387" r:id="rId3"/>
    <p:sldId id="465" r:id="rId4"/>
    <p:sldId id="466" r:id="rId5"/>
    <p:sldId id="643" r:id="rId6"/>
    <p:sldId id="672" r:id="rId7"/>
    <p:sldId id="546" r:id="rId8"/>
    <p:sldId id="547" r:id="rId9"/>
    <p:sldId id="548" r:id="rId10"/>
    <p:sldId id="555" r:id="rId11"/>
    <p:sldId id="538" r:id="rId12"/>
    <p:sldId id="468" r:id="rId13"/>
    <p:sldId id="539" r:id="rId14"/>
    <p:sldId id="571" r:id="rId15"/>
    <p:sldId id="655" r:id="rId16"/>
    <p:sldId id="658" r:id="rId17"/>
    <p:sldId id="657" r:id="rId18"/>
    <p:sldId id="659" r:id="rId19"/>
    <p:sldId id="660" r:id="rId20"/>
    <p:sldId id="667" r:id="rId21"/>
    <p:sldId id="645" r:id="rId22"/>
    <p:sldId id="661" r:id="rId23"/>
    <p:sldId id="662" r:id="rId24"/>
    <p:sldId id="663" r:id="rId25"/>
    <p:sldId id="665" r:id="rId26"/>
    <p:sldId id="664" r:id="rId27"/>
    <p:sldId id="666" r:id="rId28"/>
    <p:sldId id="668" r:id="rId29"/>
    <p:sldId id="669" r:id="rId30"/>
    <p:sldId id="670" r:id="rId31"/>
    <p:sldId id="450" r:id="rId32"/>
    <p:sldId id="540" r:id="rId33"/>
    <p:sldId id="431" r:id="rId34"/>
    <p:sldId id="596" r:id="rId35"/>
    <p:sldId id="597" r:id="rId36"/>
    <p:sldId id="598" r:id="rId37"/>
    <p:sldId id="599" r:id="rId38"/>
    <p:sldId id="671" r:id="rId39"/>
    <p:sldId id="600" r:id="rId40"/>
    <p:sldId id="601" r:id="rId41"/>
    <p:sldId id="602" r:id="rId42"/>
    <p:sldId id="432" r:id="rId43"/>
    <p:sldId id="595" r:id="rId44"/>
    <p:sldId id="435" r:id="rId45"/>
    <p:sldId id="438" r:id="rId46"/>
    <p:sldId id="603" r:id="rId47"/>
    <p:sldId id="605" r:id="rId48"/>
    <p:sldId id="673" r:id="rId49"/>
    <p:sldId id="604" r:id="rId50"/>
    <p:sldId id="606" r:id="rId51"/>
    <p:sldId id="607" r:id="rId52"/>
    <p:sldId id="608" r:id="rId53"/>
    <p:sldId id="470" r:id="rId54"/>
    <p:sldId id="451" r:id="rId55"/>
    <p:sldId id="452" r:id="rId56"/>
    <p:sldId id="453" r:id="rId57"/>
    <p:sldId id="454" r:id="rId58"/>
    <p:sldId id="455" r:id="rId59"/>
    <p:sldId id="617" r:id="rId60"/>
    <p:sldId id="459" r:id="rId61"/>
    <p:sldId id="458" r:id="rId62"/>
    <p:sldId id="609" r:id="rId63"/>
    <p:sldId id="674" r:id="rId64"/>
    <p:sldId id="610" r:id="rId65"/>
    <p:sldId id="463" r:id="rId66"/>
    <p:sldId id="471" r:id="rId67"/>
    <p:sldId id="472" r:id="rId68"/>
    <p:sldId id="477" r:id="rId69"/>
    <p:sldId id="473" r:id="rId70"/>
    <p:sldId id="474" r:id="rId71"/>
    <p:sldId id="475" r:id="rId72"/>
    <p:sldId id="478" r:id="rId73"/>
    <p:sldId id="476" r:id="rId74"/>
    <p:sldId id="479" r:id="rId75"/>
    <p:sldId id="483" r:id="rId76"/>
    <p:sldId id="611" r:id="rId77"/>
    <p:sldId id="612" r:id="rId78"/>
    <p:sldId id="613" r:id="rId79"/>
    <p:sldId id="614" r:id="rId80"/>
    <p:sldId id="541" r:id="rId81"/>
    <p:sldId id="480" r:id="rId82"/>
    <p:sldId id="559" r:id="rId83"/>
    <p:sldId id="560" r:id="rId84"/>
    <p:sldId id="482" r:id="rId85"/>
    <p:sldId id="675" r:id="rId86"/>
    <p:sldId id="679" r:id="rId87"/>
    <p:sldId id="498" r:id="rId88"/>
    <p:sldId id="499" r:id="rId89"/>
    <p:sldId id="676" r:id="rId90"/>
    <p:sldId id="636" r:id="rId91"/>
    <p:sldId id="562" r:id="rId92"/>
    <p:sldId id="561" r:id="rId93"/>
    <p:sldId id="677" r:id="rId94"/>
    <p:sldId id="536" r:id="rId95"/>
    <p:sldId id="374" r:id="rId96"/>
    <p:sldId id="484" r:id="rId97"/>
    <p:sldId id="623" r:id="rId98"/>
    <p:sldId id="485" r:id="rId99"/>
    <p:sldId id="486" r:id="rId100"/>
    <p:sldId id="615" r:id="rId101"/>
    <p:sldId id="487" r:id="rId102"/>
    <p:sldId id="488" r:id="rId103"/>
    <p:sldId id="489" r:id="rId104"/>
    <p:sldId id="493" r:id="rId105"/>
    <p:sldId id="492" r:id="rId106"/>
    <p:sldId id="494" r:id="rId107"/>
    <p:sldId id="495" r:id="rId108"/>
    <p:sldId id="496" r:id="rId109"/>
    <p:sldId id="500" r:id="rId110"/>
    <p:sldId id="497" r:id="rId111"/>
    <p:sldId id="501" r:id="rId112"/>
    <p:sldId id="513" r:id="rId113"/>
    <p:sldId id="502" r:id="rId114"/>
    <p:sldId id="375" r:id="rId115"/>
    <p:sldId id="618" r:id="rId116"/>
    <p:sldId id="619" r:id="rId117"/>
    <p:sldId id="503" r:id="rId118"/>
    <p:sldId id="693" r:id="rId119"/>
    <p:sldId id="504" r:id="rId120"/>
    <p:sldId id="620" r:id="rId121"/>
    <p:sldId id="505" r:id="rId122"/>
    <p:sldId id="506" r:id="rId123"/>
    <p:sldId id="507" r:id="rId124"/>
    <p:sldId id="508" r:id="rId125"/>
    <p:sldId id="509" r:id="rId126"/>
    <p:sldId id="510" r:id="rId127"/>
    <p:sldId id="511" r:id="rId128"/>
    <p:sldId id="686" r:id="rId129"/>
    <p:sldId id="687" r:id="rId130"/>
    <p:sldId id="512" r:id="rId131"/>
    <p:sldId id="688" r:id="rId132"/>
    <p:sldId id="689" r:id="rId133"/>
    <p:sldId id="690" r:id="rId134"/>
    <p:sldId id="691" r:id="rId135"/>
    <p:sldId id="692" r:id="rId136"/>
    <p:sldId id="543" r:id="rId137"/>
    <p:sldId id="377" r:id="rId138"/>
    <p:sldId id="681" r:id="rId139"/>
    <p:sldId id="682" r:id="rId140"/>
    <p:sldId id="684" r:id="rId141"/>
    <p:sldId id="376" r:id="rId142"/>
    <p:sldId id="680" r:id="rId143"/>
    <p:sldId id="514" r:id="rId144"/>
    <p:sldId id="516" r:id="rId145"/>
    <p:sldId id="517" r:id="rId146"/>
    <p:sldId id="518" r:id="rId147"/>
    <p:sldId id="519" r:id="rId148"/>
    <p:sldId id="520" r:id="rId149"/>
    <p:sldId id="521" r:id="rId150"/>
    <p:sldId id="522" r:id="rId151"/>
    <p:sldId id="523" r:id="rId152"/>
    <p:sldId id="524" r:id="rId153"/>
    <p:sldId id="525" r:id="rId154"/>
    <p:sldId id="526" r:id="rId155"/>
    <p:sldId id="685" r:id="rId156"/>
    <p:sldId id="530" r:id="rId157"/>
    <p:sldId id="622" r:id="rId158"/>
    <p:sldId id="534" r:id="rId159"/>
    <p:sldId id="531" r:id="rId160"/>
    <p:sldId id="533" r:id="rId161"/>
    <p:sldId id="544" r:id="rId162"/>
    <p:sldId id="366" r:id="rId163"/>
  </p:sldIdLst>
  <p:sldSz cx="9144000" cy="6858000" type="screen4x3"/>
  <p:notesSz cx="6858000" cy="9144000"/>
  <p:custDataLst>
    <p:tags r:id="rId1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CC"/>
    <a:srgbClr val="FFCC00"/>
    <a:srgbClr val="CC6600"/>
    <a:srgbClr val="996633"/>
    <a:srgbClr val="993300"/>
    <a:srgbClr val="CCFFCC"/>
    <a:srgbClr val="0033CC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1212" autoAdjust="0"/>
  </p:normalViewPr>
  <p:slideViewPr>
    <p:cSldViewPr snapToGrid="0" showGuides="1">
      <p:cViewPr>
        <p:scale>
          <a:sx n="100" d="100"/>
          <a:sy n="100" d="100"/>
        </p:scale>
        <p:origin x="-1128" y="-174"/>
      </p:cViewPr>
      <p:guideLst>
        <p:guide orient="horz" pos="3518"/>
        <p:guide pos="2880"/>
      </p:guideLst>
    </p:cSldViewPr>
  </p:slideViewPr>
  <p:outlineViewPr>
    <p:cViewPr>
      <p:scale>
        <a:sx n="33" d="100"/>
        <a:sy n="33" d="100"/>
      </p:scale>
      <p:origin x="0" y="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10" d="100"/>
          <a:sy n="110" d="100"/>
        </p:scale>
        <p:origin x="-3330" y="-72"/>
      </p:cViewPr>
      <p:guideLst>
        <p:guide orient="horz" pos="2880"/>
        <p:guide pos="2160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notesMaster" Target="notesMasters/notesMaster1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41.wmf"/><Relationship Id="rId1" Type="http://schemas.openxmlformats.org/officeDocument/2006/relationships/image" Target="../media/image1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F9583-5C20-44E5-ADF3-138205CD149F}" type="datetimeFigureOut">
              <a:rPr lang="en-US" smtClean="0">
                <a:latin typeface="Calibri" pitchFamily="34" charset="0"/>
              </a:rPr>
              <a:pPr/>
              <a:t>4/18/2010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05CE6-CDED-4007-921C-D584B9C4D9C2}" type="slidenum">
              <a:rPr lang="en-US" smtClean="0">
                <a:latin typeface="Calibri" pitchFamily="34" charset="0"/>
              </a:rPr>
              <a:pPr/>
              <a:t>‹#›</a:t>
            </a:fld>
            <a:endParaRPr lang="en-US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6259" name="Rectangle 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everyone!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Thank you for coming to my tutorial today.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 name is Erin </a:t>
            </a:r>
            <a:r>
              <a:rPr lang="en-US" baseline="0" dirty="0" err="1" smtClean="0"/>
              <a:t>Catto</a:t>
            </a:r>
            <a:r>
              <a:rPr lang="en-US" dirty="0" smtClean="0"/>
              <a:t> and </a:t>
            </a:r>
            <a:r>
              <a:rPr lang="en-US" baseline="0" dirty="0" smtClean="0"/>
              <a:t>I’m a programmer at Blizzard Entertainment.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Today I’m going to talk about computing distance.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Quickly show the demo.</a:t>
            </a:r>
          </a:p>
          <a:p>
            <a:endParaRPr lang="en-US" dirty="0" smtClean="0"/>
          </a:p>
          <a:p>
            <a:r>
              <a:rPr lang="en-US" dirty="0" smtClean="0"/>
              <a:t>All examples are solved</a:t>
            </a:r>
            <a:r>
              <a:rPr lang="en-US" baseline="0" dirty="0" smtClean="0"/>
              <a:t> with</a:t>
            </a:r>
            <a:r>
              <a:rPr lang="en-US" dirty="0" smtClean="0"/>
              <a:t> the distance</a:t>
            </a:r>
            <a:r>
              <a:rPr lang="en-US" baseline="0" dirty="0" smtClean="0"/>
              <a:t> algorithm you will learn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the code for computing the support point.</a:t>
            </a:r>
          </a:p>
          <a:p>
            <a:endParaRPr lang="en-US" dirty="0" smtClean="0"/>
          </a:p>
          <a:p>
            <a:r>
              <a:rPr lang="en-US" dirty="0" smtClean="0"/>
              <a:t>The distance is determined with a simple dot product.</a:t>
            </a:r>
          </a:p>
          <a:p>
            <a:endParaRPr lang="en-US" dirty="0" smtClean="0"/>
          </a:p>
          <a:p>
            <a:r>
              <a:rPr lang="en-US" dirty="0" smtClean="0"/>
              <a:t>The code loops over all the polygon vertices and keeps track of the largest dot product.</a:t>
            </a:r>
          </a:p>
          <a:p>
            <a:endParaRPr lang="en-US" dirty="0" smtClean="0"/>
          </a:p>
          <a:p>
            <a:r>
              <a:rPr lang="en-US" dirty="0" smtClean="0"/>
              <a:t>Since the comparisons are all relative, the search direction d does not need to be normalized.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case it is visually obvious</a:t>
            </a:r>
            <a:r>
              <a:rPr lang="en-US" baseline="0" dirty="0" smtClean="0"/>
              <a:t> that C is the support point.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what do we do with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merge C with the</a:t>
            </a:r>
            <a:r>
              <a:rPr lang="en-US" baseline="0" dirty="0" smtClean="0"/>
              <a:t> current simplex.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we had a 0-simplex with E, we now have a 1-simplex with 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now repeat the process.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 find the closest point on our current simplex 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build the new search direction to point from P to Q.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Next,</a:t>
            </a:r>
            <a:r>
              <a:rPr lang="en-US" baseline="0" dirty="0" smtClean="0"/>
              <a:t> we compute the new support point in the direction 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find D as the support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merge D with our simplex</a:t>
            </a:r>
            <a:r>
              <a:rPr lang="en-US" baseline="0" dirty="0" smtClean="0"/>
              <a:t> and create the 2-simplex CDE.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compute P as the closest point on the simplex.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find that E does</a:t>
            </a:r>
            <a:r>
              <a:rPr lang="en-US" baseline="0" dirty="0" smtClean="0"/>
              <a:t> not contribute to 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drop E from the simplex.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must cull non-contributing vertices so that the simplex never has more than 3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current simplex is now CD.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we can drop from a 2-simplex to a 1 or 0 simplex.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can cull up to two simplex vertices at the same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an outline of the remainder of the this presentation.</a:t>
            </a:r>
          </a:p>
          <a:p>
            <a:endParaRPr lang="en-US" dirty="0" smtClean="0"/>
          </a:p>
          <a:p>
            <a:r>
              <a:rPr lang="en-US" dirty="0" smtClean="0"/>
              <a:t>Each topic</a:t>
            </a:r>
            <a:r>
              <a:rPr lang="en-US" baseline="0" dirty="0" smtClean="0"/>
              <a:t> builds from the previous one and many of the computations will be recycled.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form a new search vector pointing</a:t>
            </a:r>
            <a:r>
              <a:rPr lang="en-US" baseline="0" dirty="0" smtClean="0"/>
              <a:t> from P to Q.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the new support point is either C or 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cannot determine the point uniquely.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it doesn’t matter.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these vertices are already in the current simplex, we cannot make any more progress.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Therefore, we terminate the algorithm with P as the closest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pseudo code for the GJK algorithm.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an iterative algorithm, so we must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code does not include termination conditions.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will cover those in a moment.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first, lets look at a demo of</a:t>
            </a:r>
            <a:r>
              <a:rPr lang="en-US" baseline="0" dirty="0" smtClean="0"/>
              <a:t> GJK iteration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I warned you, there are a number of numerical problems we need to deal with.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my experience these problems affect the search direction and loop termination.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 have computed the search direction as the vector from P to Q. </a:t>
            </a:r>
          </a:p>
          <a:p>
            <a:endParaRPr lang="en-US" dirty="0" smtClean="0"/>
          </a:p>
          <a:p>
            <a:r>
              <a:rPr lang="en-US" dirty="0" smtClean="0"/>
              <a:t>This is not always the best approach.</a:t>
            </a:r>
          </a:p>
          <a:p>
            <a:endParaRPr lang="en-US" dirty="0" smtClean="0"/>
          </a:p>
          <a:p>
            <a:r>
              <a:rPr lang="en-US" dirty="0" smtClean="0"/>
              <a:t>In this example, P is computed from barycentric coordinates on the line segment CE.</a:t>
            </a:r>
          </a:p>
          <a:p>
            <a:endParaRPr lang="en-US" dirty="0" smtClean="0"/>
          </a:p>
          <a:p>
            <a:r>
              <a:rPr lang="en-US" dirty="0" smtClean="0"/>
              <a:t>Barycentric coordinates suffer from some round off error so PQ may not be perpendicular to segment CE.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 real world example I encountered.</a:t>
            </a:r>
          </a:p>
          <a:p>
            <a:endParaRPr lang="en-US" dirty="0" smtClean="0"/>
          </a:p>
          <a:p>
            <a:r>
              <a:rPr lang="en-US" dirty="0" smtClean="0"/>
              <a:t>I have a line segment AB and a query point Q.</a:t>
            </a:r>
          </a:p>
          <a:p>
            <a:endParaRPr lang="en-US" dirty="0" smtClean="0"/>
          </a:p>
          <a:p>
            <a:r>
              <a:rPr lang="en-US" dirty="0" smtClean="0"/>
              <a:t>I compute the closest point P and use that to form the search direction d.</a:t>
            </a:r>
          </a:p>
          <a:p>
            <a:endParaRPr lang="en-US" dirty="0" smtClean="0"/>
          </a:p>
          <a:p>
            <a:r>
              <a:rPr lang="en-US" dirty="0" smtClean="0"/>
              <a:t>When I compute dot search direction with the segment direction, I get a non-zero value.</a:t>
            </a:r>
          </a:p>
          <a:p>
            <a:endParaRPr lang="en-US" dirty="0" smtClean="0"/>
          </a:p>
          <a:p>
            <a:r>
              <a:rPr lang="en-US" dirty="0" smtClean="0"/>
              <a:t>Yes, it is a small error, but small errors in the search direction can be magnified.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Inaccurate search</a:t>
            </a:r>
            <a:r>
              <a:rPr lang="en-US" baseline="0" dirty="0" smtClean="0"/>
              <a:t> directions are bad because they can lead to incorrect support points.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may lead to excessive iterations or even incorrect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turns out we can get an exact search direction without difficulty.</a:t>
            </a:r>
          </a:p>
          <a:p>
            <a:endParaRPr lang="en-US" dirty="0" smtClean="0"/>
          </a:p>
          <a:p>
            <a:r>
              <a:rPr lang="en-US" dirty="0" smtClean="0"/>
              <a:t>When the closest point is on an edge, you should not use the closest point to compute the search direction.</a:t>
            </a:r>
          </a:p>
          <a:p>
            <a:endParaRPr lang="en-US" dirty="0" smtClean="0"/>
          </a:p>
          <a:p>
            <a:r>
              <a:rPr lang="en-US" dirty="0" smtClean="0"/>
              <a:t>Instead it is better to compute the search direction by forming a vector perpendicular to the edge.</a:t>
            </a:r>
          </a:p>
          <a:p>
            <a:endParaRPr lang="en-US" dirty="0" smtClean="0"/>
          </a:p>
          <a:p>
            <a:r>
              <a:rPr lang="en-US" dirty="0" smtClean="0"/>
              <a:t>We can get a perpendicular vector by crossing the edge vector with the plane normal.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means the search direction is perpendicular to the edge.</a:t>
            </a:r>
          </a:p>
          <a:p>
            <a:endParaRPr lang="en-US" dirty="0" smtClean="0"/>
          </a:p>
          <a:p>
            <a:r>
              <a:rPr lang="en-US" dirty="0" smtClean="0"/>
              <a:t>The dot</a:t>
            </a:r>
            <a:r>
              <a:rPr lang="en-US" baseline="0" dirty="0" smtClean="0"/>
              <a:t> product is numerically zero, even with floating </a:t>
            </a:r>
            <a:r>
              <a:rPr lang="en-US" baseline="0" smtClean="0"/>
              <a:t>point arithmetic.</a:t>
            </a: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we just need to flip the sign of d so that it points towards Q.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long the way, I will introduce several important</a:t>
            </a:r>
            <a:r>
              <a:rPr lang="en-US" baseline="0" dirty="0" smtClean="0"/>
              <a:t> concepts.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concept is Voronoi regions, which allow us to carve up the plane into closest feature regions.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second concept is barycentric coordinates, which provide an object-based coordinate system based on a weighted sum of points.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third concept is the GJK algorithm, which we will use to iteratively solve the point versus convex polygon problem.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fourth concept is the Minkowski difference, which lets us convert the problem of polygon to</a:t>
            </a:r>
            <a:r>
              <a:rPr lang="en-US" dirty="0" smtClean="0"/>
              <a:t> </a:t>
            </a:r>
            <a:r>
              <a:rPr lang="en-US" baseline="0" dirty="0" smtClean="0"/>
              <a:t>polygon into point </a:t>
            </a:r>
            <a:r>
              <a:rPr lang="en-US" dirty="0" smtClean="0"/>
              <a:t>to</a:t>
            </a:r>
            <a:r>
              <a:rPr lang="en-US" baseline="0" dirty="0" smtClean="0"/>
              <a:t> polygon.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Along with inaccurate search directions, termination conditions can cause a lot of grief.</a:t>
            </a:r>
          </a:p>
          <a:p>
            <a:endParaRPr lang="en-US" dirty="0" smtClean="0"/>
          </a:p>
          <a:p>
            <a:r>
              <a:rPr lang="en-US" dirty="0" smtClean="0"/>
              <a:t>We don’t want to terminate too early or not at all.</a:t>
            </a:r>
          </a:p>
          <a:p>
            <a:endParaRPr lang="en-US" dirty="0" smtClean="0"/>
          </a:p>
          <a:p>
            <a:r>
              <a:rPr lang="en-US" dirty="0" smtClean="0"/>
              <a:t>There is nothing that will kill your frame-rate more than an infinite loop.</a:t>
            </a:r>
          </a:p>
          <a:p>
            <a:endParaRPr lang="en-US" dirty="0" smtClean="0"/>
          </a:p>
          <a:p>
            <a:r>
              <a:rPr lang="en-US" dirty="0" smtClean="0"/>
              <a:t>So we should try to do a good job on termination conditions.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120</a:t>
            </a:fld>
            <a:endParaRPr lang="en-US" dirty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first case is a repeated support point.</a:t>
            </a:r>
          </a:p>
          <a:p>
            <a:endParaRPr lang="en-US" dirty="0" smtClean="0"/>
          </a:p>
          <a:p>
            <a:r>
              <a:rPr lang="en-US" dirty="0" smtClean="0"/>
              <a:t>In this case we compute a support point that belongs to our current simplex.</a:t>
            </a:r>
          </a:p>
          <a:p>
            <a:endParaRPr lang="en-US" dirty="0" smtClean="0"/>
          </a:p>
          <a:p>
            <a:r>
              <a:rPr lang="en-US" dirty="0" smtClean="0"/>
              <a:t>This indicates we can make no more progress, so we should terminate with P as the closest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some point in our GJK iterations we may find a 2-simplex where all triangular</a:t>
            </a:r>
            <a:r>
              <a:rPr lang="en-US" baseline="0" dirty="0" smtClean="0"/>
              <a:t> </a:t>
            </a:r>
            <a:r>
              <a:rPr lang="en-US" dirty="0" smtClean="0"/>
              <a:t>barycentric coordinates for Q are</a:t>
            </a:r>
            <a:r>
              <a:rPr lang="en-US" baseline="0" dirty="0" smtClean="0"/>
              <a:t> positive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means Q is inside the 2-simplex, and therefore inside the parent polygon.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Q overlaps a vertex then P=Q and we will compute a zero search direction.</a:t>
            </a:r>
          </a:p>
          <a:p>
            <a:endParaRPr lang="en-US" dirty="0" smtClean="0"/>
          </a:p>
          <a:p>
            <a:r>
              <a:rPr lang="en-US" dirty="0" smtClean="0"/>
              <a:t>So we should terminate if d is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123</a:t>
            </a:fld>
            <a:endParaRPr lang="en-US" dirty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possible that Q overlaps an edge.</a:t>
            </a:r>
          </a:p>
          <a:p>
            <a:endParaRPr lang="en-US" dirty="0" smtClean="0"/>
          </a:p>
          <a:p>
            <a:r>
              <a:rPr lang="en-US" dirty="0" smtClean="0"/>
              <a:t>We can compute d as a perpendicular vector.</a:t>
            </a:r>
          </a:p>
          <a:p>
            <a:endParaRPr lang="en-US" dirty="0" smtClean="0"/>
          </a:p>
          <a:p>
            <a:r>
              <a:rPr lang="en-US" dirty="0" smtClean="0"/>
              <a:t>However, we cannot determine its sign.</a:t>
            </a:r>
          </a:p>
          <a:p>
            <a:endParaRPr lang="en-US" dirty="0" smtClean="0"/>
          </a:p>
          <a:p>
            <a:r>
              <a:rPr lang="en-US" dirty="0" smtClean="0"/>
              <a:t>Since the sign of d will be arbitrary, we should inspect both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124</a:t>
            </a:fld>
            <a:endParaRPr lang="en-US" dirty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d points left then we get Case 1: a duplicate support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125</a:t>
            </a:fld>
            <a:endParaRPr lang="en-US" dirty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d points right, then we get a new support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126</a:t>
            </a:fld>
            <a:endParaRPr lang="en-US" dirty="0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Depending on round-off error, we will find that either P is on edge CD or P is inside the triangle ACD.</a:t>
            </a:r>
          </a:p>
          <a:p>
            <a:endParaRPr lang="en-US" dirty="0" smtClean="0"/>
          </a:p>
          <a:p>
            <a:r>
              <a:rPr lang="en-US" dirty="0" smtClean="0"/>
              <a:t>So will get a duplicate vertex or detect containment.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127</a:t>
            </a:fld>
            <a:endParaRPr lang="en-US" dirty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final case we consider is when Q overlaps an</a:t>
            </a:r>
            <a:r>
              <a:rPr lang="en-US" baseline="0" dirty="0" smtClean="0"/>
              <a:t> interior edge of our simplex.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case our simplex is an interior line segment.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Q overlaps the line segment, we are unable to determine d uniquely.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128</a:t>
            </a:fld>
            <a:endParaRPr lang="en-US" dirty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ultimately</a:t>
            </a:r>
            <a:r>
              <a:rPr lang="en-US" baseline="0" dirty="0" smtClean="0"/>
              <a:t> the same as Case 3b.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matter which sign of d we choose, we should be able to detect a repeated vertex.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129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us begin with our first topic which covers point to line segment.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GJK</a:t>
            </a:r>
            <a:r>
              <a:rPr lang="en-US" baseline="0" dirty="0" smtClean="0"/>
              <a:t> in 3D likely needs different termination conditions.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you may need to test that the distance from P to Q decreases each iteration.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130</a:t>
            </a:fld>
            <a:endParaRPr lang="en-US" dirty="0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</a:t>
            </a:r>
            <a:r>
              <a:rPr lang="en-US" baseline="0" dirty="0" smtClean="0"/>
              <a:t> if we get a non-convex polygon?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131</a:t>
            </a:fld>
            <a:endParaRPr lang="en-US" dirty="0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GJK won’t see the non-convex</a:t>
            </a:r>
            <a:r>
              <a:rPr lang="en-US" baseline="0" dirty="0" smtClean="0"/>
              <a:t> vertex because it will never show up as a support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132</a:t>
            </a:fld>
            <a:endParaRPr lang="en-US" dirty="0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</a:t>
            </a:r>
            <a:r>
              <a:rPr lang="en-US" baseline="0" dirty="0" smtClean="0"/>
              <a:t> with collinear 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133</a:t>
            </a:fld>
            <a:endParaRPr lang="en-US" dirty="0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could end up with a degenerate</a:t>
            </a:r>
            <a:r>
              <a:rPr lang="en-US" baseline="0" dirty="0" smtClean="0"/>
              <a:t> triangular simplex.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134</a:t>
            </a:fld>
            <a:endParaRPr lang="en-US" dirty="0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triangle</a:t>
            </a:r>
            <a:r>
              <a:rPr lang="en-US" baseline="0" dirty="0" smtClean="0"/>
              <a:t> area is zero, so the triangular barycentric coordinates are infinite.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avoid dividing by the area.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should ensure that your triangle solver will pick a vertex or edge region in this case.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 the demo code for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135</a:t>
            </a:fld>
            <a:endParaRPr lang="en-US" dirty="0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that is it for GJK.</a:t>
            </a:r>
          </a:p>
          <a:p>
            <a:endParaRPr lang="en-US" dirty="0" smtClean="0"/>
          </a:p>
          <a:p>
            <a:r>
              <a:rPr lang="en-US" dirty="0" smtClean="0"/>
              <a:t>We are now ready to tackle our end</a:t>
            </a:r>
            <a:r>
              <a:rPr lang="en-US" baseline="0" dirty="0" smtClean="0"/>
              <a:t> goal: closest point between a pair of convex polygons.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136</a:t>
            </a:fld>
            <a:endParaRPr lang="en-US" dirty="0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we want to compute the closest point between two convex polygons.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may seem much more complex than closest point on a single polygon.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there is a way to relate the two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137</a:t>
            </a:fld>
            <a:endParaRPr lang="en-US" dirty="0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applied</a:t>
            </a:r>
            <a:r>
              <a:rPr lang="en-US" baseline="0" dirty="0" smtClean="0"/>
              <a:t> our knowledge of the point to simplex problem to solve point to polygon using GJK iteration.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138</a:t>
            </a:fld>
            <a:endParaRPr lang="en-US" dirty="0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Now, how can we apply our knowledge of point</a:t>
            </a:r>
            <a:r>
              <a:rPr lang="en-US" baseline="0" dirty="0" smtClean="0"/>
              <a:t> to polygon to solve polygon to polygon?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139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Say we have an line segment with vertices A and B.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 idea is</a:t>
            </a:r>
            <a:r>
              <a:rPr lang="en-US" baseline="0" dirty="0" smtClean="0"/>
              <a:t> that we </a:t>
            </a:r>
            <a:r>
              <a:rPr lang="en-US" dirty="0" smtClean="0"/>
              <a:t>convert</a:t>
            </a:r>
            <a:r>
              <a:rPr lang="en-US" baseline="0" dirty="0" smtClean="0"/>
              <a:t> polygon to polygon into point to polygon.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can use GJK to solve the point to polygon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140</a:t>
            </a:fld>
            <a:endParaRPr lang="en-US" dirty="0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</a:t>
            </a:r>
            <a:r>
              <a:rPr lang="en-US" baseline="0" dirty="0" smtClean="0"/>
              <a:t> turns out there is a geometrical construction called the Minkowski difference that will give us exactly what we need.</a:t>
            </a:r>
          </a:p>
          <a:p>
            <a:endParaRPr lang="en-US" dirty="0" smtClean="0"/>
          </a:p>
          <a:p>
            <a:r>
              <a:rPr lang="en-US" dirty="0" smtClean="0"/>
              <a:t>The Minkowski difference lets us combine two polygons into</a:t>
            </a:r>
            <a:r>
              <a:rPr lang="en-US" baseline="0" dirty="0" smtClean="0"/>
              <a:t> a single convex polygon.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141</a:t>
            </a:fld>
            <a:endParaRPr lang="en-US" dirty="0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the mathematical definition of the Minkowski</a:t>
            </a:r>
            <a:r>
              <a:rPr lang="en-US" baseline="0" dirty="0" smtClean="0"/>
              <a:t>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142</a:t>
            </a:fld>
            <a:endParaRPr lang="en-US" dirty="0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build the super polygon using a straight</a:t>
            </a:r>
            <a:r>
              <a:rPr lang="en-US" baseline="0" dirty="0" smtClean="0"/>
              <a:t> forward technique.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two nested loops to compute the difference between the points of the two polygons.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compute the convex hull of the point cloud.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 course this is not cheap to do, but please be patient.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is gold at the end of the rainbow.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143</a:t>
            </a:fld>
            <a:endParaRPr lang="en-US" dirty="0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what the point cloud looks like for this triangle and square.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Yes, I actually compute all those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144</a:t>
            </a:fld>
            <a:endParaRPr lang="en-US" dirty="0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not cover convex hull algorithms, but conceptually w</a:t>
            </a:r>
            <a:r>
              <a:rPr lang="en-US" dirty="0" smtClean="0"/>
              <a:t>e imagine</a:t>
            </a:r>
            <a:r>
              <a:rPr lang="en-US" baseline="0" dirty="0" smtClean="0"/>
              <a:t> a convex hull algorithm as a shrink wrapping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145</a:t>
            </a:fld>
            <a:endParaRPr lang="en-US" dirty="0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start with</a:t>
            </a:r>
            <a:r>
              <a:rPr lang="en-US" baseline="0" dirty="0" smtClean="0"/>
              <a:t> extreme point and make our way around the perimeter.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146</a:t>
            </a:fld>
            <a:endParaRPr lang="en-US" dirty="0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147</a:t>
            </a:fld>
            <a:endParaRPr lang="en-US" dirty="0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148</a:t>
            </a:fld>
            <a:endParaRPr lang="en-US" dirty="0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149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Now, say we have a query point 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150</a:t>
            </a:fld>
            <a:endParaRPr lang="en-US" dirty="0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151</a:t>
            </a:fld>
            <a:endParaRPr lang="en-US" dirty="0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152</a:t>
            </a:fld>
            <a:endParaRPr lang="en-US" dirty="0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153</a:t>
            </a:fld>
            <a:endParaRPr lang="en-US" dirty="0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now arrived at</a:t>
            </a:r>
            <a:r>
              <a:rPr lang="en-US" baseline="0" dirty="0" smtClean="0"/>
              <a:t> the Minkowski difference polygon.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154</a:t>
            </a:fld>
            <a:endParaRPr lang="en-US" dirty="0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Minkowski</a:t>
            </a:r>
            <a:r>
              <a:rPr lang="en-US" baseline="0" dirty="0" smtClean="0"/>
              <a:t> difference has several remarkable properties.</a:t>
            </a:r>
          </a:p>
          <a:p>
            <a:endParaRPr lang="en-US" baseline="0" dirty="0" smtClean="0"/>
          </a:p>
          <a:p>
            <a:r>
              <a:rPr lang="en-US" dirty="0" smtClean="0"/>
              <a:t>First, the distance</a:t>
            </a:r>
            <a:r>
              <a:rPr lang="en-US" baseline="0" dirty="0" smtClean="0"/>
              <a:t> between X and Y is equal to the distance between the origin and the super polygon.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155</a:t>
            </a:fld>
            <a:endParaRPr lang="en-US" dirty="0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Second, we can determine a support point of Z</a:t>
            </a:r>
            <a:r>
              <a:rPr lang="en-US" baseline="0" dirty="0" smtClean="0"/>
              <a:t> by combining the support points of X and 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the support point in direction d on Y and the support point in direction –d in 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difference of these two support points is equal to the support point in Z.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now know how to compute the support point of Z without building Z explicitly</a:t>
            </a:r>
            <a:r>
              <a:rPr lang="en-US" baseline="0" dirty="0"/>
              <a:t>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156</a:t>
            </a:fld>
            <a:endParaRPr lang="en-US" dirty="0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means we do not need to build Z explicitly.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do not need to compute the convex hull.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saves us an enormous amount of space and time in our applications.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157</a:t>
            </a:fld>
            <a:endParaRPr lang="en-US" dirty="0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easily modify</a:t>
            </a:r>
            <a:r>
              <a:rPr lang="en-US" baseline="0" dirty="0" smtClean="0"/>
              <a:t> GJK to handle the Minkowski difference.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just need to change the support function and add a little bit more bookkeeping.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 the demo code for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158</a:t>
            </a:fld>
            <a:endParaRPr lang="en-US" dirty="0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</a:t>
            </a:r>
            <a:r>
              <a:rPr lang="en-US" baseline="0" dirty="0" smtClean="0"/>
              <a:t> also modify GJK to compute the closest points on the original polygons.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apply the barycentric coordinates to the original vertices to determine the closest points.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Again, please see the demo code for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159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We want to find the closest point P on the line segment.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GJK iteration on triangle versus square.</a:t>
            </a:r>
          </a:p>
          <a:p>
            <a:endParaRPr lang="en-US" dirty="0" smtClean="0"/>
          </a:p>
          <a:p>
            <a:r>
              <a:rPr lang="en-US" dirty="0" smtClean="0"/>
              <a:t>You can get this presentation</a:t>
            </a:r>
            <a:r>
              <a:rPr lang="en-US" baseline="0" dirty="0" smtClean="0"/>
              <a:t> and the demo code at box2d.org.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have to click the download link, which will lead you to a Google code page that has another download link.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160</a:t>
            </a:fld>
            <a:endParaRPr lang="en-US" dirty="0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many references on the topics</a:t>
            </a:r>
            <a:r>
              <a:rPr lang="en-US" baseline="0" dirty="0" smtClean="0"/>
              <a:t> I covered. Some of the better ones are listed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definitely recommend that you watch Casey </a:t>
            </a:r>
            <a:r>
              <a:rPr lang="en-US" baseline="0" dirty="0" err="1" smtClean="0"/>
              <a:t>Muratori’s</a:t>
            </a:r>
            <a:r>
              <a:rPr lang="en-US" baseline="0" dirty="0" smtClean="0"/>
              <a:t> video.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has some interesting optimizations that can be applied to GJK.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161</a:t>
            </a:fld>
            <a:endParaRPr lang="en-US" dirty="0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demo code was originally born in the Box2D project.</a:t>
            </a:r>
            <a:r>
              <a:rPr lang="en-US" baseline="0" dirty="0" smtClean="0"/>
              <a:t> Box2D is an open source 2D physics engine.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Box2D uses GJK for its continuous collision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162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find the closest point by projecting Q onto the line passing through A and 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3 regions where Q can project onto the </a:t>
            </a:r>
            <a:r>
              <a:rPr lang="en-US" dirty="0" smtClean="0"/>
              <a:t>line.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 this slide Q projects outside of the segment on side A.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In this slide Q projects inside </a:t>
            </a:r>
            <a:r>
              <a:rPr lang="en-US" dirty="0" smtClean="0"/>
              <a:t>the segment.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Finally, in</a:t>
            </a:r>
            <a:r>
              <a:rPr lang="en-US" dirty="0" smtClean="0"/>
              <a:t> this case</a:t>
            </a:r>
            <a:r>
              <a:rPr lang="en-US" baseline="0" dirty="0" smtClean="0"/>
              <a:t> Q projects outside of the segment on side B.</a:t>
            </a:r>
          </a:p>
          <a:p>
            <a:endParaRPr lang="en-US" dirty="0" smtClean="0"/>
          </a:p>
          <a:p>
            <a:r>
              <a:rPr lang="en-US" dirty="0" smtClean="0"/>
              <a:t>So that shows 3 cases.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we have a pair convex</a:t>
            </a:r>
            <a:r>
              <a:rPr lang="en-US" baseline="0" dirty="0" smtClean="0"/>
              <a:t> polygons.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this brings up the concept of Voronoi regions.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carve the plane into closest feature regions.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points in region A are closest to vertex 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points in region B are closest to vertex 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points in region AB are closest to the interior of AB.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are called Voronoi regions.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Computing the closest point is a just a matter of determining the Voronoi region of Q.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We will use barycentric coordinates to compute the projection of Q onto the line passing through segment AB.</a:t>
            </a:r>
          </a:p>
          <a:p>
            <a:endParaRPr lang="en-US" dirty="0" smtClean="0"/>
          </a:p>
          <a:p>
            <a:r>
              <a:rPr lang="en-US" baseline="0" dirty="0" smtClean="0"/>
              <a:t>What are barycentric coordinates?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Any point G on the line passing through AB can be represented as a weighted sum of A and B.</a:t>
            </a:r>
          </a:p>
          <a:p>
            <a:endParaRPr lang="en-US" dirty="0" smtClean="0"/>
          </a:p>
          <a:p>
            <a:r>
              <a:rPr lang="en-US" baseline="0" dirty="0" smtClean="0"/>
              <a:t>Here we have labeled the weights u and v.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weights must sum up to 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weights are the barycentric coordinates of G with respect to the line segment AB.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We can view</a:t>
            </a:r>
            <a:r>
              <a:rPr lang="en-US" dirty="0" smtClean="0"/>
              <a:t> the barycentric coordinates as the fractional lengths of partial segments.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In this slide the partial segments are balanced, so u and v are 0.5.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slide the partial segments are not balanced.</a:t>
            </a:r>
          </a:p>
          <a:p>
            <a:endParaRPr lang="en-US" dirty="0" smtClean="0"/>
          </a:p>
          <a:p>
            <a:r>
              <a:rPr lang="en-US" dirty="0" smtClean="0"/>
              <a:t>Notice that as G approaches A, u becomes larger and v becomes equally smaller.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Let us define the unit vector n pointing from A to B.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Now we can determine (</a:t>
            </a:r>
            <a:r>
              <a:rPr lang="en-US" baseline="0" dirty="0" err="1" smtClean="0"/>
              <a:t>u,v</a:t>
            </a:r>
            <a:r>
              <a:rPr lang="en-US" baseline="0" dirty="0" smtClean="0"/>
              <a:t>) based on the position of 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u,v</a:t>
            </a:r>
            <a:r>
              <a:rPr lang="en-US" baseline="0" dirty="0" smtClean="0"/>
              <a:t>) are determine by dotting the appropriate sub-segment onto n and then normalizing by the total length of AB.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u and v can individually be negative.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notice that u and v sum to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We can obtain (</a:t>
            </a:r>
            <a:r>
              <a:rPr lang="en-US" baseline="0" dirty="0" err="1" smtClean="0"/>
              <a:t>u,v</a:t>
            </a:r>
            <a:r>
              <a:rPr lang="en-US" baseline="0" dirty="0" smtClean="0"/>
              <a:t>) directly from the query point Q.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the dot products remain unchanged if we substitute Q for 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due to the projective nature of the dot product.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Any point G on the line passing through AB can be represented as a weighted sum of A and 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weights must sum up to 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weights are the barycentric coordinates of G with respect to the line segment AB.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Any point G on the line passing through AB can be represented as a weighted sum of A and 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weights must sum up to 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weights are the barycentric coordinates of G with respect to the line segment AB.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</a:t>
            </a:r>
            <a:r>
              <a:rPr lang="en-US" baseline="0" dirty="0" smtClean="0"/>
              <a:t> do we compute the closest points?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Knowing the closest points gives us the distance.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Any point G on the line passing through AB can be represented as a weighted sum of A and 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weights must sum up to 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weights are the barycentric coordinates of G with respect to the line segment AB.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</a:t>
            </a:r>
            <a:r>
              <a:rPr lang="en-US" baseline="0" dirty="0" smtClean="0"/>
              <a:t> now write down our closest point algorithm.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are g</a:t>
            </a:r>
            <a:r>
              <a:rPr lang="en-US" dirty="0" smtClean="0"/>
              <a:t>iven line segment AB</a:t>
            </a:r>
            <a:r>
              <a:rPr lang="en-US" baseline="0" dirty="0" smtClean="0"/>
              <a:t> </a:t>
            </a:r>
            <a:r>
              <a:rPr lang="en-US" dirty="0" smtClean="0"/>
              <a:t>and query point</a:t>
            </a:r>
            <a:r>
              <a:rPr lang="en-US" baseline="0" dirty="0" smtClean="0"/>
              <a:t> </a:t>
            </a:r>
            <a:r>
              <a:rPr lang="en-US" dirty="0" smtClean="0"/>
              <a:t>Q.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First, we c</a:t>
            </a:r>
            <a:r>
              <a:rPr lang="en-US" dirty="0" smtClean="0"/>
              <a:t>ompute</a:t>
            </a:r>
            <a:r>
              <a:rPr lang="en-US" baseline="0" dirty="0" smtClean="0"/>
              <a:t> the barycentric coordinates.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From those we determine the Voronoi region and the closest point</a:t>
            </a:r>
            <a:r>
              <a:rPr lang="en-US" dirty="0" smtClean="0"/>
              <a:t> P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we have covered point to line segment in great detail.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us now move on to a bit more challenging problem: point to triangle.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a triangle in 2D.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Much like line segments, we can identity the Voronoi regions for a given query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the closest feature is vertex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the closest</a:t>
            </a:r>
            <a:r>
              <a:rPr lang="en-US" baseline="0" dirty="0" smtClean="0"/>
              <a:t> feature is edge BC.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case, the closest feature is the triangle’s interior.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</a:t>
            </a:r>
            <a:r>
              <a:rPr lang="en-US" baseline="0" dirty="0" smtClean="0"/>
              <a:t> us carve up the plane again into Voronoi regions.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Remember these are closest feature regions.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a point in region AB is closest to the interior of edge AB.</a:t>
            </a:r>
          </a:p>
          <a:p>
            <a:endParaRPr lang="en-US" dirty="0" smtClean="0"/>
          </a:p>
          <a:p>
            <a:r>
              <a:rPr lang="en-US" baseline="0" dirty="0" smtClean="0"/>
              <a:t>Note that the dashed lines are perpendicular to the neighboring edges.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3 vertex regions, 3 edge regions, and 1 interior region.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We can treat the 3 edges of the triangle as 3 line segments.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determine the </a:t>
            </a:r>
            <a:r>
              <a:rPr lang="en-US" baseline="0" dirty="0" err="1" smtClean="0"/>
              <a:t>uv’s</a:t>
            </a:r>
            <a:r>
              <a:rPr lang="en-US" baseline="0" dirty="0" smtClean="0"/>
              <a:t> of Q with respect to each line segment.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combine the line segment barycentric coordinates to help us determine the triangle’s Voronoi regions.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combining</a:t>
            </a:r>
            <a:r>
              <a:rPr lang="en-US" baseline="0" dirty="0" smtClean="0"/>
              <a:t> the line segment </a:t>
            </a:r>
            <a:r>
              <a:rPr lang="en-US" baseline="0" dirty="0" err="1" smtClean="0"/>
              <a:t>uv’s</a:t>
            </a:r>
            <a:r>
              <a:rPr lang="en-US" baseline="0" dirty="0" smtClean="0"/>
              <a:t>, we can determine if Q is in a vertex region.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 region A is determined by u from segment CA and v from segment AB.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is what the subscripts indicate.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</a:t>
            </a:r>
            <a:r>
              <a:rPr lang="en-US" baseline="0" dirty="0" smtClean="0"/>
              <a:t> do we detect overlap?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case the distance is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partially</a:t>
            </a:r>
            <a:r>
              <a:rPr lang="en-US" baseline="0" dirty="0" smtClean="0"/>
              <a:t> determine if a point is in an edge region using the line segment barycentric coordinates.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we are missing some information because they do not tell us whether a point is above or below AB.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Also, we</a:t>
            </a:r>
            <a:r>
              <a:rPr lang="en-US" baseline="0" dirty="0" smtClean="0"/>
              <a:t> don’t have a way to determine if a point is in the interior.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We can get the extra information we need by computing the barycentric coordinates of Q with respect to the triangle.</a:t>
            </a:r>
          </a:p>
          <a:p>
            <a:endParaRPr lang="en-US" baseline="0" dirty="0"/>
          </a:p>
          <a:p>
            <a:r>
              <a:rPr lang="en-US" baseline="0" dirty="0" smtClean="0"/>
              <a:t>Let us express Q as a weighted sum of the triangle vertices.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with the line segment, we require the barycentric coordinates to add up to 1, except now we have 3 coordinates instead of 2.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still putting no restriction on the sign, so the coordinates can be individually negative.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new barycentric coordinates let us represent any point in the plane in terms of (</a:t>
            </a:r>
            <a:r>
              <a:rPr lang="en-US" baseline="0" dirty="0" err="1" smtClean="0"/>
              <a:t>u,v,w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combine the previous equations, we can compute the barycentric coordinates of Q using linear algebra.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will not compute them this way because that would reduce our geometric understanding.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Let us try to understand the barycentric coordinates for a triangle geometrically. For now we assume Q is in the interior.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Recall the point to line segment problem.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that case, we related the barycentric coordinates to the fractional lengths of partial segments.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a similar fashion, we can relate the triangle’s barycentric coordinates to the fractional areas of partial triangles.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can compute the barycentric coordinates using these inscribed triangles.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the sum of the areas of the 3 inscribed triangles add up to the area of the parent triangle.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indicates that the barycentric coordinates are proportional to the areas of the inscribed triangles.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u</a:t>
            </a:r>
            <a:r>
              <a:rPr lang="en-US" baseline="0" dirty="0" smtClean="0"/>
              <a:t> is proportional to the area of BCQ.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u is the barycentric coordinate for A, but it is proportional to the area of the only sub-triangle that doesn’t include 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similar rule applies to v and 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</a:t>
            </a:r>
            <a:r>
              <a:rPr lang="en-US" baseline="0" dirty="0" smtClean="0"/>
              <a:t> if we move Q towards 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u covers the whole triangle while v and w vanish.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Therefore, u is clearly the weighting of A.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the</a:t>
            </a:r>
            <a:r>
              <a:rPr lang="en-US" baseline="0" dirty="0" smtClean="0"/>
              <a:t> inscribed triangles, </a:t>
            </a:r>
            <a:r>
              <a:rPr lang="en-US" dirty="0" smtClean="0"/>
              <a:t>we arrive</a:t>
            </a:r>
            <a:r>
              <a:rPr lang="en-US" baseline="0" dirty="0" smtClean="0"/>
              <a:t> at these </a:t>
            </a:r>
            <a:r>
              <a:rPr lang="en-US" dirty="0" smtClean="0"/>
              <a:t>formulas</a:t>
            </a:r>
            <a:r>
              <a:rPr lang="en-US" baseline="0" dirty="0" smtClean="0"/>
              <a:t> for u, v, and 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</a:t>
            </a:r>
            <a:r>
              <a:rPr lang="en-US" baseline="0" dirty="0" smtClean="0"/>
              <a:t> may notice a trend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line segments, we found that barycentric coordinates are fractional lengths.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triangles, the barycentric coordinates are fractional areas.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guess that for tetrahedrons, the barycentric coordinates are fractional volumes.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you would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how do we compute the area of a triangle?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Recall that the area of a parallelogram is found from the cross product of two of its edges.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2D the cross product is just a a scalar.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area of triangle ABC is half the area of the associated parallelogram.</a:t>
            </a:r>
          </a:p>
          <a:p>
            <a:endParaRPr lang="en-US" dirty="0" smtClean="0"/>
          </a:p>
          <a:p>
            <a:r>
              <a:rPr lang="en-US" dirty="0" smtClean="0"/>
              <a:t>Notice</a:t>
            </a:r>
            <a:r>
              <a:rPr lang="en-US" baseline="0" dirty="0" smtClean="0"/>
              <a:t> the area can be negative, depending on the winding order of ABC.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 goal of this presentation is to describe an algorithm for computing the distance between convex polygons.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</a:t>
            </a:r>
            <a:r>
              <a:rPr lang="en-US" baseline="0" dirty="0" smtClean="0"/>
              <a:t> we use signed areas for the triangles, we can handle the case where Q is outside ABC.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Q is outside edge BC, v</a:t>
            </a:r>
            <a:r>
              <a:rPr lang="en-US" baseline="0" dirty="0" smtClean="0"/>
              <a:t> and w remain positive and their sum becomes larger than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the other hand, the winding</a:t>
            </a:r>
            <a:r>
              <a:rPr lang="en-US" baseline="0" dirty="0" smtClean="0"/>
              <a:t> order of BCQ has reversed, so </a:t>
            </a:r>
            <a:r>
              <a:rPr lang="en-US" dirty="0" smtClean="0"/>
              <a:t>u becomes negative.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Nevertheless,</a:t>
            </a:r>
            <a:r>
              <a:rPr lang="en-US" baseline="0" dirty="0" smtClean="0"/>
              <a:t> the sum </a:t>
            </a:r>
            <a:r>
              <a:rPr lang="en-US" baseline="0" dirty="0" err="1" smtClean="0"/>
              <a:t>u+v+w</a:t>
            </a:r>
            <a:r>
              <a:rPr lang="en-US" baseline="0" dirty="0" smtClean="0"/>
              <a:t> == 1.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 go continue,</a:t>
            </a:r>
            <a:r>
              <a:rPr lang="en-US" baseline="0" dirty="0" smtClean="0"/>
              <a:t> I need to make an important distinction.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approach is to compute closest points using Voronoi regions.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compute barycentric coordinates to help find those regions.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case of a line segment, we found that the barycentric coordinates immediately gave us the Voronoi regions.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for a triangle the Voronoi regions are not the same as the regions of determine by the barycentric coordinates.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deal with this, but lets first look at the barycentric regions for a triangle.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our triangle.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are the barycentric regions?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the interior region when all the coordinates are positive.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u is negative,</a:t>
            </a:r>
            <a:r>
              <a:rPr lang="en-US" baseline="0" dirty="0" smtClean="0"/>
              <a:t> then Q is outside edge BC.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v</a:t>
            </a:r>
            <a:r>
              <a:rPr lang="en-US" baseline="0" dirty="0" smtClean="0"/>
              <a:t> is negative, then Q is outside edge CA.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Finally, if w is negative, the Q is outside edge AB.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barycentric regions are not exclusive.</a:t>
            </a:r>
          </a:p>
          <a:p>
            <a:endParaRPr lang="en-US" dirty="0" smtClean="0"/>
          </a:p>
          <a:p>
            <a:r>
              <a:rPr lang="en-US" dirty="0" smtClean="0"/>
              <a:t>Two barycentric coordinates can be negative at the same time.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 this case the query point is outside of two edges simultaneously.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general this does not indicate that Q is in a vertex region.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slide we see that Q is outside BC and CA, yet is closest to BC.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 will only be covering 2D in this presentation.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most of the concepts extend to 3D.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may see algorithms and code that are not optimized.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 good 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means you understand the material.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We now have enough information to determine a triangle’s Voronoi regions.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query point P can have barycentric coordinates with respect to the triangle and the 3 line segments independently.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gives use a total of 9 barycentric coordinates.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for each line segment and three for the triangle.</a:t>
            </a:r>
          </a:p>
          <a:p>
            <a:endParaRPr lang="en-US" dirty="0" smtClean="0"/>
          </a:p>
          <a:p>
            <a:r>
              <a:rPr lang="en-US" dirty="0" smtClean="0"/>
              <a:t>We can use these nine scalars</a:t>
            </a:r>
            <a:r>
              <a:rPr lang="en-US" baseline="0" dirty="0" smtClean="0"/>
              <a:t> to determine the Voronoi region.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must be careful to organize our logic correctly.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correct approach is to consider the lowest dimensional features first: vertices, then edges, then the triangle’s interior.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first test the vertex</a:t>
            </a:r>
            <a:r>
              <a:rPr lang="en-US" baseline="0" dirty="0" smtClean="0"/>
              <a:t> regions.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we use the 6 coordinates from the 3 line segments.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that the</a:t>
            </a:r>
            <a:r>
              <a:rPr lang="en-US" baseline="0" dirty="0" smtClean="0"/>
              <a:t> line segment </a:t>
            </a:r>
            <a:r>
              <a:rPr lang="en-US" baseline="0" dirty="0" err="1" smtClean="0"/>
              <a:t>uv’s</a:t>
            </a:r>
            <a:r>
              <a:rPr lang="en-US" baseline="0" dirty="0" smtClean="0"/>
              <a:t> were not sufficient to determine if the query point was inside an edge Voronoi region.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Conveniently, the triangle’s </a:t>
            </a:r>
            <a:r>
              <a:rPr lang="en-US" baseline="0" dirty="0" err="1" smtClean="0"/>
              <a:t>uv’s</a:t>
            </a:r>
            <a:r>
              <a:rPr lang="en-US" baseline="0" dirty="0" smtClean="0"/>
              <a:t> provide the missing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combine</a:t>
            </a:r>
            <a:r>
              <a:rPr lang="en-US" baseline="0" dirty="0" smtClean="0"/>
              <a:t> the line segment </a:t>
            </a:r>
            <a:r>
              <a:rPr lang="en-US" baseline="0" dirty="0" err="1" smtClean="0"/>
              <a:t>uv’s</a:t>
            </a:r>
            <a:r>
              <a:rPr lang="en-US" baseline="0" dirty="0" smtClean="0"/>
              <a:t> with the triangle </a:t>
            </a:r>
            <a:r>
              <a:rPr lang="en-US" baseline="0" dirty="0" err="1" smtClean="0"/>
              <a:t>uv’s</a:t>
            </a:r>
            <a:r>
              <a:rPr lang="en-US" baseline="0" dirty="0" smtClean="0"/>
              <a:t> to determine if the query point is in an edge region.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two line segment </a:t>
            </a:r>
            <a:r>
              <a:rPr lang="en-US" baseline="0" dirty="0" err="1" smtClean="0"/>
              <a:t>uv’s</a:t>
            </a:r>
            <a:r>
              <a:rPr lang="en-US" baseline="0" dirty="0" smtClean="0"/>
              <a:t> to indicate if the query point is between A and 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now have the triangle w coordinate to indicate that the query point is above 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all the other</a:t>
            </a:r>
            <a:r>
              <a:rPr lang="en-US" baseline="0" dirty="0" smtClean="0"/>
              <a:t> tests fail, we determine that Q must be in the interior region.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there can be no other case, we assert that triangle </a:t>
            </a:r>
            <a:r>
              <a:rPr lang="en-US" baseline="0" dirty="0" err="1" smtClean="0"/>
              <a:t>uv’s</a:t>
            </a:r>
            <a:r>
              <a:rPr lang="en-US" baseline="0" dirty="0" smtClean="0"/>
              <a:t> are all positive.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Finally we are prepared to compute the closest point on the triangle.</a:t>
            </a:r>
          </a:p>
          <a:p>
            <a:endParaRPr lang="en-US" dirty="0" smtClean="0"/>
          </a:p>
          <a:p>
            <a:r>
              <a:rPr lang="en-US" dirty="0" smtClean="0"/>
              <a:t>First we find the Voronoi region for point Q.</a:t>
            </a:r>
          </a:p>
          <a:p>
            <a:endParaRPr lang="en-US" dirty="0"/>
          </a:p>
          <a:p>
            <a:r>
              <a:rPr lang="en-US" dirty="0" smtClean="0"/>
              <a:t>Then we use the appropriate barycentric</a:t>
            </a:r>
            <a:r>
              <a:rPr lang="en-US" baseline="0" dirty="0" smtClean="0"/>
              <a:t> coordinates to compute the closest point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an example of how to compute the closest point.</a:t>
            </a:r>
          </a:p>
          <a:p>
            <a:endParaRPr lang="en-US" dirty="0" smtClean="0"/>
          </a:p>
          <a:p>
            <a:r>
              <a:rPr lang="en-US" dirty="0" smtClean="0"/>
              <a:t>We start with a triangle ABC and a query point Q.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determine that </a:t>
            </a:r>
            <a:r>
              <a:rPr lang="en-US" dirty="0" err="1" smtClean="0"/>
              <a:t>uAB</a:t>
            </a:r>
            <a:r>
              <a:rPr lang="en-US" dirty="0" smtClean="0"/>
              <a:t> is negative.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that </a:t>
            </a:r>
            <a:r>
              <a:rPr lang="en-US" dirty="0" err="1" smtClean="0"/>
              <a:t>vBC</a:t>
            </a:r>
            <a:r>
              <a:rPr lang="en-US" dirty="0" smtClean="0"/>
              <a:t> is also negative.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conclude that Q is in vertex region B.</a:t>
            </a:r>
          </a:p>
          <a:p>
            <a:endParaRPr lang="en-US" dirty="0" smtClean="0"/>
          </a:p>
          <a:p>
            <a:r>
              <a:rPr lang="en-US" dirty="0" smtClean="0"/>
              <a:t>So P = B.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 and C do not contribute to 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</a:t>
            </a:r>
            <a:r>
              <a:rPr lang="en-US" baseline="0" dirty="0" smtClean="0"/>
              <a:t> presentation I will use a bottom-up approach.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will </a:t>
            </a:r>
            <a:r>
              <a:rPr lang="en-US" dirty="0" smtClean="0"/>
              <a:t>start with simple problems with simple solutions and then move towards</a:t>
            </a:r>
            <a:r>
              <a:rPr lang="en-US" baseline="0" dirty="0" smtClean="0"/>
              <a:t> more complex problems and solutions.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each level builds from the previous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another example with Q in a different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we determine that Q is not inside any vertex region.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determine that Q is to the right of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to the left of A.</a:t>
            </a:r>
          </a:p>
          <a:p>
            <a:endParaRPr lang="en-US" dirty="0" smtClean="0"/>
          </a:p>
          <a:p>
            <a:r>
              <a:rPr lang="en-US" dirty="0" smtClean="0"/>
              <a:t>So Q is between A and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the barycentric coordinate from the triangle</a:t>
            </a:r>
            <a:r>
              <a:rPr lang="en-US" baseline="0" dirty="0" smtClean="0"/>
              <a:t> </a:t>
            </a:r>
            <a:r>
              <a:rPr lang="en-US" dirty="0" smtClean="0"/>
              <a:t>to determine that Q is outside AB.</a:t>
            </a:r>
          </a:p>
          <a:p>
            <a:endParaRPr lang="en-US" dirty="0" smtClean="0"/>
          </a:p>
          <a:p>
            <a:r>
              <a:rPr lang="en-US" dirty="0" smtClean="0"/>
              <a:t>Therefore Q is in edge region AB.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closest point P is on AB.</a:t>
            </a:r>
          </a:p>
          <a:p>
            <a:endParaRPr lang="en-US" dirty="0" smtClean="0"/>
          </a:p>
          <a:p>
            <a:r>
              <a:rPr lang="en-US" dirty="0" smtClean="0"/>
              <a:t>So we use</a:t>
            </a:r>
            <a:r>
              <a:rPr lang="en-US" baseline="0" dirty="0" smtClean="0"/>
              <a:t> the barycentric coordinates from AB to determine 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the triangle vertices and the query point Q as input.</a:t>
            </a:r>
          </a:p>
          <a:p>
            <a:endParaRPr lang="en-US" dirty="0" smtClean="0"/>
          </a:p>
          <a:p>
            <a:r>
              <a:rPr lang="en-US" dirty="0" smtClean="0"/>
              <a:t>Compute all the line segment</a:t>
            </a:r>
            <a:r>
              <a:rPr lang="en-US" baseline="0" dirty="0" smtClean="0"/>
              <a:t> barycentric coordinates.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compute the triangular barycentric coordinates.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begin testing the Voronoi regions.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we test the 3 vertex regions.</a:t>
            </a:r>
          </a:p>
          <a:p>
            <a:endParaRPr lang="en-US" dirty="0" smtClean="0"/>
          </a:p>
          <a:p>
            <a:r>
              <a:rPr lang="en-US" dirty="0" smtClean="0"/>
              <a:t>We can get an early return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we test the edge regions.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this point,</a:t>
            </a:r>
            <a:r>
              <a:rPr lang="en-US" baseline="0" dirty="0" smtClean="0"/>
              <a:t> Q must be in the interior of the triangle, so we assert this is true.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the barycentric coordinates are just the triangular barycentric coordinates</a:t>
            </a:r>
            <a:r>
              <a:rPr lang="en-US" dirty="0" smtClean="0"/>
              <a:t> and all triangle vertices contribute to 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try to build your geometric intuition for the algorithms.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fter all, we are trying to solve a geometric problem.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an added bonus you will get to see a many nice pastel colors.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we have conquered</a:t>
            </a:r>
            <a:r>
              <a:rPr lang="en-US" baseline="0" dirty="0" smtClean="0"/>
              <a:t> point versus triangle.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let use move closer to our goal by looking at point to convex polygon.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an arbitrary convex polygon ABCDE.</a:t>
            </a:r>
          </a:p>
          <a:p>
            <a:endParaRPr lang="en-US" dirty="0" smtClean="0"/>
          </a:p>
          <a:p>
            <a:r>
              <a:rPr lang="en-US" dirty="0" smtClean="0"/>
              <a:t>We say the polygon is convex because </a:t>
            </a:r>
            <a:r>
              <a:rPr lang="en-US" baseline="0" dirty="0" smtClean="0"/>
              <a:t>there exists no line segment between interior points that crosses an edge.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the code polygon structure.</a:t>
            </a:r>
          </a:p>
          <a:p>
            <a:endParaRPr lang="en-US" dirty="0" smtClean="0"/>
          </a:p>
          <a:p>
            <a:r>
              <a:rPr lang="en-US" dirty="0" smtClean="0"/>
              <a:t>This is just an array of 2D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 have a query point Q.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determine the closest point Q.</a:t>
            </a:r>
          </a:p>
          <a:p>
            <a:endParaRPr lang="en-US" dirty="0" smtClean="0"/>
          </a:p>
          <a:p>
            <a:r>
              <a:rPr lang="en-US" dirty="0" smtClean="0"/>
              <a:t>We can visualize this easily, however getting the computer to do this accurately and efficiently is another matter.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the things we already know how to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For convenience we group points, line segments, and triangles under a common heading.</a:t>
            </a:r>
          </a:p>
          <a:p>
            <a:endParaRPr lang="en-US" dirty="0" smtClean="0"/>
          </a:p>
          <a:p>
            <a:r>
              <a:rPr lang="en-US" dirty="0" smtClean="0"/>
              <a:t>A simplex is a point, a line segment, a triangle, or a tetrahedron.</a:t>
            </a:r>
          </a:p>
          <a:p>
            <a:endParaRPr lang="en-US" dirty="0" smtClean="0"/>
          </a:p>
          <a:p>
            <a:r>
              <a:rPr lang="en-US" dirty="0" smtClean="0"/>
              <a:t>We say 0-simplex for a zero dimensional simplex (a point), 1-simplex for a 1 dimensional simplex (a line segment),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here is an idea for computing P.</a:t>
            </a:r>
          </a:p>
          <a:p>
            <a:endParaRPr lang="en-US" dirty="0" smtClean="0"/>
          </a:p>
          <a:p>
            <a:r>
              <a:rPr lang="en-US" dirty="0" smtClean="0"/>
              <a:t>We inscribe a triangle in</a:t>
            </a:r>
            <a:r>
              <a:rPr lang="en-US" baseline="0" dirty="0" smtClean="0"/>
              <a:t> the polygon.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do that?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know how to compute the closest point on a triangle.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Vertex C is the closest point on the simplex to Q.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complement</a:t>
            </a:r>
            <a:r>
              <a:rPr lang="en-US" baseline="0" dirty="0" smtClean="0"/>
              <a:t> the presentation, </a:t>
            </a:r>
            <a:r>
              <a:rPr lang="en-US" dirty="0" smtClean="0"/>
              <a:t>I have created an</a:t>
            </a:r>
            <a:r>
              <a:rPr lang="en-US" baseline="0" dirty="0" smtClean="0"/>
              <a:t> demo of the algorithm with source 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will post a link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use</a:t>
            </a:r>
            <a:r>
              <a:rPr lang="en-US" baseline="0" dirty="0" smtClean="0"/>
              <a:t> </a:t>
            </a:r>
            <a:r>
              <a:rPr lang="en-US" dirty="0" smtClean="0"/>
              <a:t>the closest</a:t>
            </a:r>
            <a:r>
              <a:rPr lang="en-US" baseline="0" dirty="0" smtClean="0"/>
              <a:t> point on the simplex to som</a:t>
            </a:r>
            <a:r>
              <a:rPr lang="en-US" dirty="0" smtClean="0"/>
              <a:t>e</a:t>
            </a:r>
            <a:r>
              <a:rPr lang="en-US" baseline="0" dirty="0" smtClean="0"/>
              <a:t>how evolve the simplex towards Q.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the simplex vertex structure.</a:t>
            </a:r>
          </a:p>
          <a:p>
            <a:endParaRPr lang="en-US" dirty="0" smtClean="0"/>
          </a:p>
          <a:p>
            <a:r>
              <a:rPr lang="en-US" dirty="0" smtClean="0"/>
              <a:t>The point is copied from a polygon vertex.</a:t>
            </a:r>
          </a:p>
          <a:p>
            <a:endParaRPr lang="en-US" dirty="0" smtClean="0"/>
          </a:p>
          <a:p>
            <a:r>
              <a:rPr lang="en-US" dirty="0" smtClean="0"/>
              <a:t>We also store the index.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include the barycentric coordinate u for closest point calculations.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the simplex data structure.</a:t>
            </a:r>
          </a:p>
          <a:p>
            <a:endParaRPr lang="en-US" dirty="0" smtClean="0"/>
          </a:p>
          <a:p>
            <a:r>
              <a:rPr lang="en-US" dirty="0" smtClean="0"/>
              <a:t>It can represent a point, a line segment, or a triangle.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I think we are onto</a:t>
            </a:r>
            <a:r>
              <a:rPr lang="en-US" baseline="0" dirty="0" smtClean="0"/>
              <a:t> a winner.</a:t>
            </a:r>
          </a:p>
          <a:p>
            <a:endParaRPr lang="en-US" baseline="0" dirty="0" smtClean="0"/>
          </a:p>
          <a:p>
            <a:r>
              <a:rPr lang="en-US" dirty="0" smtClean="0"/>
              <a:t>We just have some details</a:t>
            </a:r>
            <a:r>
              <a:rPr lang="en-US" baseline="0" dirty="0" smtClean="0"/>
              <a:t> to work 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Mainly we need to figure out how to evolve the simplex.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Fortunately, Gilbert</a:t>
            </a:r>
            <a:r>
              <a:rPr lang="en-US" baseline="0" dirty="0" smtClean="0"/>
              <a:t>, Johnson, and </a:t>
            </a:r>
            <a:r>
              <a:rPr lang="en-US" baseline="0" dirty="0" err="1" smtClean="0"/>
              <a:t>Keerthi</a:t>
            </a:r>
            <a:r>
              <a:rPr lang="en-US" baseline="0" dirty="0" smtClean="0"/>
              <a:t> have worked out the details for us in an algorithm called GJK.</a:t>
            </a:r>
          </a:p>
          <a:p>
            <a:endParaRPr lang="en-US" dirty="0" smtClean="0"/>
          </a:p>
          <a:p>
            <a:r>
              <a:rPr lang="en-US" dirty="0" smtClean="0"/>
              <a:t>Gilbert and company wrote several papers on the is algorithm in the late 1980s.</a:t>
            </a:r>
          </a:p>
          <a:p>
            <a:endParaRPr lang="en-US" dirty="0" smtClean="0"/>
          </a:p>
          <a:p>
            <a:r>
              <a:rPr lang="en-US" dirty="0" smtClean="0"/>
              <a:t>They are all very mathematical and difficult to understand.</a:t>
            </a:r>
          </a:p>
          <a:p>
            <a:endParaRPr lang="en-US" dirty="0" smtClean="0"/>
          </a:p>
          <a:p>
            <a:r>
              <a:rPr lang="en-US" dirty="0" smtClean="0"/>
              <a:t>They also lack nice pastel colors.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Despite it’s deep mathematical roots, GJK has an intuitive geometric interpretation.</a:t>
            </a:r>
          </a:p>
          <a:p>
            <a:endParaRPr lang="en-US" dirty="0" smtClean="0"/>
          </a:p>
          <a:p>
            <a:r>
              <a:rPr lang="en-US" dirty="0" smtClean="0"/>
              <a:t>GJK is an iterative algorithm.</a:t>
            </a:r>
          </a:p>
          <a:p>
            <a:endParaRPr lang="en-US" dirty="0" smtClean="0"/>
          </a:p>
          <a:p>
            <a:r>
              <a:rPr lang="en-US" dirty="0" smtClean="0"/>
              <a:t>We start</a:t>
            </a:r>
            <a:r>
              <a:rPr lang="en-US" baseline="0" dirty="0" smtClean="0"/>
              <a:t> with an arbitrary simplex inscribed in our convex polygon.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compute the closest point on the simplex and use the result to evolve the simplex towards the closest point on the polygon.</a:t>
            </a:r>
          </a:p>
          <a:p>
            <a:endParaRPr lang="en-US" dirty="0" smtClean="0"/>
          </a:p>
          <a:p>
            <a:r>
              <a:rPr lang="en-US" dirty="0" smtClean="0"/>
              <a:t>In principle, we get an exact solution in a finite number of iterations. In reality, there are some numerical problems we have to deal with.</a:t>
            </a:r>
          </a:p>
          <a:p>
            <a:endParaRPr lang="en-US" dirty="0" smtClean="0"/>
          </a:p>
          <a:p>
            <a:r>
              <a:rPr lang="en-US" dirty="0" smtClean="0"/>
              <a:t>Rather than explain the GJK algorithm further, at this point it is better to look at an example of how it works.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our convex polygon and query point Q.</a:t>
            </a:r>
          </a:p>
          <a:p>
            <a:endParaRPr lang="en-US" dirty="0" smtClean="0"/>
          </a:p>
          <a:p>
            <a:r>
              <a:rPr lang="en-US" dirty="0" smtClean="0"/>
              <a:t>We start the GJK algorithm by picking an arbitrary simplex.</a:t>
            </a:r>
          </a:p>
          <a:p>
            <a:endParaRPr lang="en-US" dirty="0" smtClean="0"/>
          </a:p>
          <a:p>
            <a:r>
              <a:rPr lang="en-US" dirty="0" smtClean="0"/>
              <a:t>In this case we pick a 0-simplex with vertex 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</a:t>
            </a:r>
            <a:r>
              <a:rPr lang="en-US" baseline="0" dirty="0" smtClean="0"/>
              <a:t> we determine the closest point on our simplex to Q.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case P = 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build a search vector.</a:t>
            </a:r>
          </a:p>
          <a:p>
            <a:endParaRPr lang="en-US" dirty="0" smtClean="0"/>
          </a:p>
          <a:p>
            <a:r>
              <a:rPr lang="en-US" dirty="0" smtClean="0"/>
              <a:t>This vector points from the closest point on our simplex to P.</a:t>
            </a:r>
          </a:p>
          <a:p>
            <a:endParaRPr lang="en-US" dirty="0" smtClean="0"/>
          </a:p>
          <a:p>
            <a:r>
              <a:rPr lang="en-US" dirty="0" smtClean="0"/>
              <a:t>Since we have a 0-simplex, the closest point is 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now determine vertex furthest in the search direction.</a:t>
            </a:r>
          </a:p>
          <a:p>
            <a:endParaRPr lang="en-US" dirty="0" smtClean="0"/>
          </a:p>
          <a:p>
            <a:r>
              <a:rPr lang="en-US" dirty="0" smtClean="0"/>
              <a:t>This is call the support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5EC91-53F6-4D13-837D-188DFC0C8026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6" name="Picture 41" descr="ico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3656013"/>
            <a:ext cx="1233488" cy="109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80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280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A259B-D660-4244-AEB0-FD6508684E1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30A1B-F060-4C44-A5F2-223F46B5D21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2C3C1-91FB-442D-8625-F37336C249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816DD-FD71-4644-B605-344FB2556AD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EAB66-FB48-4E67-9478-2291BE4033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191C1-4F99-4BEA-99EF-B1CA41C5A2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4F14C-4F2C-494B-BA42-1DC08371FAA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B7421-FA72-4E8D-AA0A-09169F73E53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174F3-718D-4675-838C-4FF6FC35A78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11CD3-C5AB-4F2C-80CE-E4D7E401C1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166BB-9B88-43F2-BC60-E17D30E121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dirty="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270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270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libri" pitchFamily="34" charset="0"/>
              </a:defRPr>
            </a:lvl1pPr>
          </a:lstStyle>
          <a:p>
            <a:pPr>
              <a:defRPr/>
            </a:pPr>
            <a:fld id="{31846E82-EB19-4309-97A8-A7B6568298AC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8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51.bin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52.bin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hyperlink" Target="http://mollyrocket.com/849" TargetMode="External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x2d.org/" TargetMode="External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3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3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40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1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4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4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44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8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49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50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Computing Distance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Erin Catto</a:t>
            </a:r>
          </a:p>
          <a:p>
            <a:pPr eaLnBrk="1" hangingPunct="1"/>
            <a:r>
              <a:rPr lang="en-US" dirty="0" smtClean="0"/>
              <a:t>Blizzard Entertainment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3573169" y="3013502"/>
            <a:ext cx="19976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DEMO!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point code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19308" y="2036831"/>
            <a:ext cx="6305385" cy="4284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Support(const Polygon&amp; poly, const Vec2&amp; d)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index =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float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maxValue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Dot(d,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poly.points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[index]);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for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poly.count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++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float value = Dot(d,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poly.points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if (value 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maxValue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index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maxValue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value;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return index;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point found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7742" y="2061882"/>
            <a:ext cx="308385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 is the support</a:t>
            </a:r>
            <a:endParaRPr lang="en-US" sz="2800" dirty="0"/>
          </a:p>
          <a:p>
            <a:r>
              <a:rPr lang="en-US" sz="2800" dirty="0" smtClean="0"/>
              <a:t>point.</a:t>
            </a:r>
          </a:p>
        </p:txBody>
      </p:sp>
      <p:sp>
        <p:nvSpPr>
          <p:cNvPr id="27" name="Freeform 26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896470" y="4491318"/>
            <a:ext cx="2456330" cy="7664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36377" y="430576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d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8306" y="5154054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rot="16200000" flipV="1">
            <a:off x="1409700" y="3314700"/>
            <a:ext cx="2209800" cy="18288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Evolve the simplex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7742" y="2061882"/>
            <a:ext cx="3083858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Create a line segment CE.</a:t>
            </a:r>
          </a:p>
          <a:p>
            <a:endParaRPr lang="en-US" sz="2800" dirty="0" smtClean="0"/>
          </a:p>
          <a:p>
            <a:r>
              <a:rPr lang="en-US" sz="2800" dirty="0" smtClean="0"/>
              <a:t>We now have a</a:t>
            </a:r>
          </a:p>
          <a:p>
            <a:r>
              <a:rPr lang="en-US" sz="2800" dirty="0" smtClean="0"/>
              <a:t>1-simplex.</a:t>
            </a:r>
          </a:p>
        </p:txBody>
      </p:sp>
      <p:sp>
        <p:nvSpPr>
          <p:cNvPr id="24" name="Freeform 23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58306" y="5154054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the process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7742" y="2061882"/>
            <a:ext cx="308385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Find closest point</a:t>
            </a:r>
          </a:p>
          <a:p>
            <a:r>
              <a:rPr lang="en-US" sz="2800" dirty="0" smtClean="0"/>
              <a:t>P on CE.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16200000" flipV="1">
            <a:off x="1409700" y="3314700"/>
            <a:ext cx="2209800" cy="18288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58306" y="5154054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770165" y="3375210"/>
            <a:ext cx="284723" cy="284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122871" y="3242992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search direction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7742" y="2061882"/>
            <a:ext cx="3083858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Build </a:t>
            </a:r>
            <a:r>
              <a:rPr lang="en-US" sz="2800" b="1" dirty="0" smtClean="0"/>
              <a:t>d</a:t>
            </a:r>
            <a:r>
              <a:rPr lang="en-US" sz="2800" dirty="0" smtClean="0"/>
              <a:t> as a line pointing from P to Q.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16200000" flipV="1">
            <a:off x="1409700" y="3314700"/>
            <a:ext cx="2209800" cy="18288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58306" y="5154054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838806" y="3611554"/>
            <a:ext cx="962602" cy="7579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1304" y="3340800"/>
            <a:ext cx="40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d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70165" y="3375210"/>
            <a:ext cx="284723" cy="284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122871" y="3242992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support point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7742" y="2061882"/>
            <a:ext cx="308385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 is the support point.</a:t>
            </a:r>
            <a:endParaRPr lang="en-US" sz="2800" dirty="0"/>
          </a:p>
        </p:txBody>
      </p:sp>
      <p:cxnSp>
        <p:nvCxnSpPr>
          <p:cNvPr id="23" name="Straight Connector 22"/>
          <p:cNvCxnSpPr/>
          <p:nvPr/>
        </p:nvCxnSpPr>
        <p:spPr>
          <a:xfrm rot="16200000" flipV="1">
            <a:off x="1409700" y="3314700"/>
            <a:ext cx="2209800" cy="18288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258306" y="5154054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1304" y="3340800"/>
            <a:ext cx="40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d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277105" y="4974759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770165" y="3375210"/>
            <a:ext cx="284723" cy="284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838806" y="3611554"/>
            <a:ext cx="962602" cy="7579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Evolve the simplex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7742" y="2061882"/>
            <a:ext cx="3083858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Create triangle CDE.</a:t>
            </a:r>
          </a:p>
          <a:p>
            <a:endParaRPr lang="en-US" sz="2800" dirty="0" smtClean="0"/>
          </a:p>
          <a:p>
            <a:r>
              <a:rPr lang="en-US" sz="2800" dirty="0" smtClean="0"/>
              <a:t>This is a</a:t>
            </a:r>
          </a:p>
          <a:p>
            <a:r>
              <a:rPr lang="en-US" sz="2800" dirty="0" smtClean="0"/>
              <a:t>2-simplex.</a:t>
            </a:r>
            <a:endParaRPr lang="en-US" sz="2800" dirty="0"/>
          </a:p>
        </p:txBody>
      </p:sp>
      <p:cxnSp>
        <p:nvCxnSpPr>
          <p:cNvPr id="23" name="Straight Connector 22"/>
          <p:cNvCxnSpPr/>
          <p:nvPr/>
        </p:nvCxnSpPr>
        <p:spPr>
          <a:xfrm rot="16200000" flipV="1">
            <a:off x="1409700" y="3314700"/>
            <a:ext cx="2209800" cy="18288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522598" y="4000500"/>
            <a:ext cx="1981199" cy="2286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10800000">
            <a:off x="1371605" y="5125872"/>
            <a:ext cx="2026689" cy="17628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258306" y="5154054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277105" y="4974759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point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7742" y="2061882"/>
            <a:ext cx="308385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Compute closest point on CDE to Q.</a:t>
            </a:r>
            <a:endParaRPr lang="en-US" sz="2800" dirty="0"/>
          </a:p>
        </p:txBody>
      </p:sp>
      <p:cxnSp>
        <p:nvCxnSpPr>
          <p:cNvPr id="23" name="Straight Connector 22"/>
          <p:cNvCxnSpPr/>
          <p:nvPr/>
        </p:nvCxnSpPr>
        <p:spPr>
          <a:xfrm rot="16200000" flipV="1">
            <a:off x="1409700" y="3314700"/>
            <a:ext cx="2209800" cy="18288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522598" y="4000500"/>
            <a:ext cx="1981199" cy="2286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10800000">
            <a:off x="1371605" y="5125872"/>
            <a:ext cx="2026689" cy="17628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258306" y="5154054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277105" y="4974759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333437" y="4371496"/>
            <a:ext cx="284723" cy="28472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1686143" y="4239278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is worthless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7742" y="2061882"/>
            <a:ext cx="3083858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Closest point is on CD.</a:t>
            </a:r>
          </a:p>
          <a:p>
            <a:endParaRPr lang="en-US" sz="2800" dirty="0" smtClean="0"/>
          </a:p>
          <a:p>
            <a:r>
              <a:rPr lang="en-US" sz="2800" dirty="0" smtClean="0"/>
              <a:t>E does not </a:t>
            </a:r>
            <a:r>
              <a:rPr lang="en-US" sz="2800" i="1" dirty="0" smtClean="0"/>
              <a:t>contribute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cxnSp>
        <p:nvCxnSpPr>
          <p:cNvPr id="23" name="Straight Connector 22"/>
          <p:cNvCxnSpPr/>
          <p:nvPr/>
        </p:nvCxnSpPr>
        <p:spPr>
          <a:xfrm rot="16200000" flipV="1">
            <a:off x="1409700" y="3314700"/>
            <a:ext cx="2209800" cy="18288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522598" y="4000500"/>
            <a:ext cx="1981199" cy="2286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10800000">
            <a:off x="1371605" y="5125872"/>
            <a:ext cx="2026689" cy="17628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258306" y="5154054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277105" y="4974759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333437" y="4371496"/>
            <a:ext cx="284723" cy="28472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1686143" y="4239278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simplex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7742" y="2061882"/>
            <a:ext cx="3083858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We dropped E,</a:t>
            </a:r>
          </a:p>
          <a:p>
            <a:r>
              <a:rPr lang="en-US" sz="2800" dirty="0" smtClean="0"/>
              <a:t>so we now have</a:t>
            </a:r>
          </a:p>
          <a:p>
            <a:r>
              <a:rPr lang="en-US" sz="2800" dirty="0" smtClean="0"/>
              <a:t>a 1-simplex.</a:t>
            </a:r>
            <a:endParaRPr lang="en-US" sz="2800" dirty="0"/>
          </a:p>
        </p:txBody>
      </p:sp>
      <p:sp>
        <p:nvSpPr>
          <p:cNvPr id="24" name="Freeform 23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522598" y="4000500"/>
            <a:ext cx="1981199" cy="2286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277105" y="4974759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333437" y="4371496"/>
            <a:ext cx="284723" cy="28472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1686143" y="4239278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Point to line segment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Point to triangle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Point to convex polygon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Convex polygon to convex polygon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7742" y="2061882"/>
            <a:ext cx="3083858" cy="35394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Compute support point in direction </a:t>
            </a:r>
            <a:r>
              <a:rPr lang="en-US" sz="2800" b="1" dirty="0" smtClean="0"/>
              <a:t>d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We find either C or D. Since this is a repeat, we are done.</a:t>
            </a:r>
            <a:endParaRPr lang="en-US" sz="2800" dirty="0"/>
          </a:p>
        </p:txBody>
      </p:sp>
      <p:sp>
        <p:nvSpPr>
          <p:cNvPr id="24" name="Freeform 23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522598" y="4000500"/>
            <a:ext cx="1981199" cy="2286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277105" y="4974759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333437" y="4371496"/>
            <a:ext cx="284723" cy="284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1686143" y="4239278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368489" y="3623480"/>
            <a:ext cx="1166884" cy="1228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34521" y="3512185"/>
            <a:ext cx="40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d</a:t>
            </a:r>
            <a:endParaRPr lang="en-US" sz="28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GJK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427096"/>
          </a:xfrm>
          <a:solidFill>
            <a:schemeClr val="bg1">
              <a:lumMod val="95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Input: polygon and point Q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pick arbitrary initial simplex S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loop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compute closest point P on S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cull non-contributing vertices from S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build vector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pointing from P to Q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compute support point in direction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d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add support point to S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7139" y="3075057"/>
            <a:ext cx="2029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alibri" pitchFamily="34" charset="0"/>
              </a:rPr>
              <a:t>DEMO!!!</a:t>
            </a:r>
            <a:endParaRPr lang="en-US" sz="4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direction</a:t>
            </a:r>
          </a:p>
          <a:p>
            <a:r>
              <a:rPr lang="en-US" dirty="0" smtClean="0"/>
              <a:t>Termination</a:t>
            </a:r>
          </a:p>
          <a:p>
            <a:r>
              <a:rPr lang="en-US" dirty="0" smtClean="0"/>
              <a:t>Poorly formed polygons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bad direction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6200000" flipV="1">
            <a:off x="1409700" y="3314700"/>
            <a:ext cx="2209800" cy="18288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58306" y="5154054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0165" y="3375210"/>
            <a:ext cx="284723" cy="284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037146" y="3014392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07742" y="2061882"/>
            <a:ext cx="3083858" cy="2677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d</a:t>
            </a:r>
            <a:r>
              <a:rPr lang="en-US" sz="2800" dirty="0" smtClean="0"/>
              <a:t> can be built from PQ.</a:t>
            </a:r>
          </a:p>
          <a:p>
            <a:endParaRPr lang="en-US" sz="2800" dirty="0" smtClean="0"/>
          </a:p>
          <a:p>
            <a:r>
              <a:rPr lang="en-US" sz="2800" dirty="0" smtClean="0"/>
              <a:t>Due to round-off:</a:t>
            </a:r>
          </a:p>
          <a:p>
            <a:endParaRPr lang="en-US" sz="2800" dirty="0" smtClean="0"/>
          </a:p>
          <a:p>
            <a:r>
              <a:rPr lang="en-US" sz="2800" dirty="0" smtClean="0"/>
              <a:t>dot(Q-P, C-E) != 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838806" y="3611554"/>
            <a:ext cx="962602" cy="7579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1304" y="3340800"/>
            <a:ext cx="40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d</a:t>
            </a:r>
            <a:endParaRPr lang="en-US" sz="28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example in single precision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0698" y="1699404"/>
            <a:ext cx="44426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Segment</a:t>
            </a:r>
          </a:p>
          <a:p>
            <a:r>
              <a:rPr lang="en-US" dirty="0" smtClean="0"/>
              <a:t>A = [0.021119118, 79.584320]</a:t>
            </a:r>
            <a:br>
              <a:rPr lang="en-US" dirty="0" smtClean="0"/>
            </a:br>
            <a:r>
              <a:rPr lang="en-US" dirty="0" smtClean="0"/>
              <a:t>B = [0.020964622, -31.515678]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Query Point</a:t>
            </a:r>
          </a:p>
          <a:p>
            <a:r>
              <a:rPr lang="en-US" dirty="0" smtClean="0"/>
              <a:t>Q = [0.0 0.0]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Barycentric Coordinates</a:t>
            </a:r>
          </a:p>
          <a:p>
            <a:r>
              <a:rPr lang="en-US" dirty="0" smtClean="0"/>
              <a:t>(u, v) = (0.28366947, 0.71633047)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Search Direction</a:t>
            </a:r>
            <a:br>
              <a:rPr lang="en-US" dirty="0" smtClean="0"/>
            </a:br>
            <a:r>
              <a:rPr lang="en-US" dirty="0" smtClean="0"/>
              <a:t>d = Q – P = [-0.021008447, 0.0]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dot(d, B – A) = 3.2457051e-006</a:t>
            </a:r>
            <a:endParaRPr 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errors matter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5658931" y="3830125"/>
            <a:ext cx="24153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771739" y="2484405"/>
            <a:ext cx="172528" cy="1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71739" y="4934307"/>
            <a:ext cx="172528" cy="1725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6185144" y="3769741"/>
            <a:ext cx="1276709" cy="1811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086929" y="3830125"/>
            <a:ext cx="24153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99737" y="2484405"/>
            <a:ext cx="172528" cy="1725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99737" y="4934307"/>
            <a:ext cx="172528" cy="1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1440620" y="3657594"/>
            <a:ext cx="1276712" cy="1811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05580" y="557266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numerical direction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9241" y="557266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exact direction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017929" y="1706214"/>
            <a:ext cx="2579290" cy="45479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546797" y="1706214"/>
            <a:ext cx="2579290" cy="45479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58527" y="2251501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correct</a:t>
            </a:r>
          </a:p>
          <a:p>
            <a:r>
              <a:rPr lang="en-US" dirty="0" smtClean="0">
                <a:latin typeface="+mn-lt"/>
              </a:rPr>
              <a:t>support</a:t>
            </a:r>
            <a:endParaRPr lang="en-US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87395" y="4718659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wrong</a:t>
            </a:r>
          </a:p>
          <a:p>
            <a:r>
              <a:rPr lang="en-US" dirty="0" smtClean="0">
                <a:latin typeface="+mn-lt"/>
              </a:rPr>
              <a:t>support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accurate search direction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6200000" flipV="1">
            <a:off x="1409700" y="3314700"/>
            <a:ext cx="2209800" cy="18288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58306" y="5154054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84056" y="3833166"/>
            <a:ext cx="999477" cy="7952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16876" y="3589517"/>
            <a:ext cx="40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d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07742" y="2061882"/>
            <a:ext cx="3083858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Directly compute a vector perpendicular to</a:t>
            </a:r>
          </a:p>
          <a:p>
            <a:r>
              <a:rPr lang="en-US" sz="2800" dirty="0" smtClean="0"/>
              <a:t>CE.</a:t>
            </a:r>
          </a:p>
          <a:p>
            <a:endParaRPr lang="en-US" sz="2800" dirty="0" smtClean="0"/>
          </a:p>
          <a:p>
            <a:r>
              <a:rPr lang="en-US" sz="2800" b="1" dirty="0" smtClean="0"/>
              <a:t>d</a:t>
            </a:r>
            <a:r>
              <a:rPr lang="en-US" sz="2800" dirty="0" smtClean="0"/>
              <a:t> = cross(C-</a:t>
            </a:r>
            <a:r>
              <a:rPr lang="en-US" sz="2800" dirty="0" err="1" smtClean="0"/>
              <a:t>E,</a:t>
            </a:r>
            <a:r>
              <a:rPr lang="en-US" sz="2800" b="1" dirty="0" err="1" smtClean="0"/>
              <a:t>z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Where </a:t>
            </a:r>
            <a:r>
              <a:rPr lang="en-US" sz="2800" b="1" dirty="0" smtClean="0"/>
              <a:t>z</a:t>
            </a:r>
            <a:r>
              <a:rPr lang="en-US" sz="2800" dirty="0" smtClean="0"/>
              <a:t> is normal</a:t>
            </a:r>
          </a:p>
          <a:p>
            <a:r>
              <a:rPr lang="en-US" sz="2800" dirty="0" smtClean="0"/>
              <a:t>to the plane.</a:t>
            </a:r>
          </a:p>
        </p:txBody>
      </p:sp>
      <p:sp>
        <p:nvSpPr>
          <p:cNvPr id="22" name="Oval 21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dot product is exactly zero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5058270" y="2682950"/>
          <a:ext cx="2824163" cy="2176463"/>
        </p:xfrm>
        <a:graphic>
          <a:graphicData uri="http://schemas.openxmlformats.org/presentationml/2006/ole">
            <p:oleObj spid="_x0000_s943106" name="Equation" r:id="rId4" imgW="939600" imgH="72360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62854" y="2692868"/>
            <a:ext cx="3083858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edge direction:</a:t>
            </a:r>
          </a:p>
          <a:p>
            <a:endParaRPr lang="en-US" sz="2800" dirty="0" smtClean="0"/>
          </a:p>
          <a:p>
            <a:r>
              <a:rPr lang="en-US" sz="2800" dirty="0" smtClean="0"/>
              <a:t>search direction:</a:t>
            </a:r>
          </a:p>
          <a:p>
            <a:endParaRPr lang="en-US" sz="2800" dirty="0" smtClean="0"/>
          </a:p>
          <a:p>
            <a:r>
              <a:rPr lang="en-US" sz="2800" dirty="0" smtClean="0"/>
              <a:t>dot product: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Fixing the sign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6200000" flipV="1">
            <a:off x="1409700" y="3314700"/>
            <a:ext cx="2209800" cy="18288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58306" y="5154054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1604683" y="4679575"/>
            <a:ext cx="1228167" cy="9771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43954" y="4547808"/>
            <a:ext cx="40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d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07742" y="2061882"/>
            <a:ext cx="3083858" cy="2677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Flip the sign of </a:t>
            </a:r>
            <a:r>
              <a:rPr lang="en-US" sz="2800" b="1" dirty="0" smtClean="0"/>
              <a:t>d</a:t>
            </a:r>
            <a:r>
              <a:rPr lang="en-US" sz="2800" dirty="0" smtClean="0"/>
              <a:t> so that:</a:t>
            </a:r>
          </a:p>
          <a:p>
            <a:endParaRPr lang="en-US" sz="2800" dirty="0" smtClean="0"/>
          </a:p>
          <a:p>
            <a:r>
              <a:rPr lang="en-US" sz="2800" dirty="0" smtClean="0"/>
              <a:t>dot(d, Q – C) &gt; 0</a:t>
            </a:r>
          </a:p>
          <a:p>
            <a:endParaRPr lang="en-US" sz="2800" dirty="0" smtClean="0"/>
          </a:p>
          <a:p>
            <a:r>
              <a:rPr lang="en-US" sz="2800" dirty="0" smtClean="0"/>
              <a:t>Perk: no divides</a:t>
            </a:r>
          </a:p>
        </p:txBody>
      </p:sp>
      <p:sp>
        <p:nvSpPr>
          <p:cNvPr id="22" name="Oval 21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Voronoi regions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Barycentric coordinates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GJK distance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Minkowski difference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1434" y="2838074"/>
            <a:ext cx="861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9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repeated support point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522598" y="4000500"/>
            <a:ext cx="1981199" cy="2286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77105" y="4974759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368489" y="3623480"/>
            <a:ext cx="1166884" cy="1228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34521" y="3512185"/>
            <a:ext cx="40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d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333437" y="4371496"/>
            <a:ext cx="284723" cy="28472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1686143" y="4239278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containment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07742" y="2061882"/>
            <a:ext cx="3083858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We find a 2-simplex and all vertices contribute.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16200000" flipV="1">
            <a:off x="1409700" y="3314700"/>
            <a:ext cx="2209800" cy="18288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44550" y="4641749"/>
            <a:ext cx="284723" cy="284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 flipH="1" flipV="1">
            <a:off x="522598" y="4000500"/>
            <a:ext cx="1981199" cy="2286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rot="10800000">
            <a:off x="1371605" y="5125872"/>
            <a:ext cx="2026689" cy="17628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258306" y="5154054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277105" y="4974759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1590608" y="4211982"/>
            <a:ext cx="704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P=Q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3a: vertex overlap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07742" y="2061882"/>
            <a:ext cx="3083858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We will compute</a:t>
            </a:r>
          </a:p>
          <a:p>
            <a:r>
              <a:rPr lang="en-US" sz="2800" b="1" dirty="0" smtClean="0"/>
              <a:t>d</a:t>
            </a:r>
            <a:r>
              <a:rPr lang="en-US" sz="2800" dirty="0" smtClean="0"/>
              <a:t>=Q-P as zero.</a:t>
            </a:r>
          </a:p>
          <a:p>
            <a:endParaRPr lang="en-US" sz="2800" dirty="0" smtClean="0"/>
          </a:p>
          <a:p>
            <a:r>
              <a:rPr lang="en-US" sz="2800" dirty="0" smtClean="0"/>
              <a:t>So we terminate if</a:t>
            </a:r>
          </a:p>
          <a:p>
            <a:r>
              <a:rPr lang="en-US" sz="2800" b="1" dirty="0" smtClean="0"/>
              <a:t>d</a:t>
            </a:r>
            <a:r>
              <a:rPr lang="en-US" sz="2800" dirty="0" smtClean="0"/>
              <a:t>=</a:t>
            </a:r>
            <a:r>
              <a:rPr lang="en-US" sz="2800" b="1" dirty="0" smtClean="0"/>
              <a:t>0</a:t>
            </a:r>
            <a:r>
              <a:rPr lang="en-US" sz="2800" dirty="0" smtClean="0"/>
              <a:t>.</a:t>
            </a:r>
            <a:endParaRPr lang="en-US" sz="2800" b="1" dirty="0" smtClean="0"/>
          </a:p>
        </p:txBody>
      </p:sp>
      <p:sp>
        <p:nvSpPr>
          <p:cNvPr id="21" name="Freeform 20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66776" y="5436542"/>
            <a:ext cx="10470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P=Q=D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37224" y="4976118"/>
            <a:ext cx="284723" cy="284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rot="10800000">
            <a:off x="368490" y="3623480"/>
            <a:ext cx="2169995" cy="25930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3b: edge overlap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07742" y="2061882"/>
            <a:ext cx="3083858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d</a:t>
            </a:r>
            <a:r>
              <a:rPr lang="en-US" sz="2800" dirty="0" smtClean="0"/>
              <a:t> will have an arbitrary sign.</a:t>
            </a:r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sp>
        <p:nvSpPr>
          <p:cNvPr id="21" name="Freeform 20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335014" y="4283316"/>
            <a:ext cx="704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P=Q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522598" y="4000500"/>
            <a:ext cx="1981199" cy="2286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77105" y="4974759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319110" y="4402922"/>
            <a:ext cx="284723" cy="284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80180" y="3184639"/>
            <a:ext cx="40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d</a:t>
            </a:r>
            <a:endParaRPr lang="en-US" sz="28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3b: d points left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07742" y="2061882"/>
            <a:ext cx="3083858" cy="31085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If we search left, we get a duplicate support point.</a:t>
            </a:r>
          </a:p>
          <a:p>
            <a:r>
              <a:rPr lang="en-US" sz="2800" dirty="0" smtClean="0"/>
              <a:t>In this case we terminate.</a:t>
            </a:r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sp>
        <p:nvSpPr>
          <p:cNvPr id="21" name="Freeform 20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549699" y="4283316"/>
            <a:ext cx="704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P=Q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522598" y="4000500"/>
            <a:ext cx="1981199" cy="2286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77105" y="4974759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319110" y="4402922"/>
            <a:ext cx="284723" cy="284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368491" y="3623480"/>
            <a:ext cx="1160058" cy="14330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8233" y="2945803"/>
            <a:ext cx="40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d</a:t>
            </a:r>
            <a:endParaRPr lang="en-US" sz="28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>
            <a:off x="1555845" y="3766782"/>
            <a:ext cx="1044054" cy="1160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3b: d points right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07742" y="2061882"/>
            <a:ext cx="3083858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If we search right, we get a new support point (A).</a:t>
            </a:r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sp>
        <p:nvSpPr>
          <p:cNvPr id="21" name="Freeform 20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522598" y="4000500"/>
            <a:ext cx="1981199" cy="2286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77105" y="4974759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319110" y="4402922"/>
            <a:ext cx="284723" cy="284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64425" y="3170991"/>
            <a:ext cx="40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d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53354" y="3534385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549699" y="4283316"/>
            <a:ext cx="704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Q=P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>
            <a:off x="1555845" y="3766782"/>
            <a:ext cx="1044054" cy="1160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447800" y="3657600"/>
            <a:ext cx="2743200" cy="144780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76400" y="3200400"/>
            <a:ext cx="2493264" cy="4572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3b: d points right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07742" y="2061882"/>
            <a:ext cx="3083858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But then we get back the same P, and then the same </a:t>
            </a:r>
            <a:r>
              <a:rPr lang="en-US" sz="2800" b="1" dirty="0" smtClean="0"/>
              <a:t>d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Soon, we detect a repeated support point or detect containment.</a:t>
            </a:r>
          </a:p>
        </p:txBody>
      </p:sp>
      <p:sp>
        <p:nvSpPr>
          <p:cNvPr id="21" name="Freeform 20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522598" y="4000500"/>
            <a:ext cx="1981199" cy="2286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77105" y="4974759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319110" y="4402922"/>
            <a:ext cx="284723" cy="284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42479" y="3331926"/>
            <a:ext cx="40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d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53354" y="3534385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549699" y="4283316"/>
            <a:ext cx="704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P=Q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rot="10800000" flipV="1">
            <a:off x="1630400" y="3390179"/>
            <a:ext cx="1138681" cy="87989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4: interior edge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07742" y="2061882"/>
            <a:ext cx="3083858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d</a:t>
            </a:r>
            <a:r>
              <a:rPr lang="en-US" sz="2800" dirty="0" smtClean="0"/>
              <a:t> will have an arbitrary sign.</a:t>
            </a:r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sp>
        <p:nvSpPr>
          <p:cNvPr id="21" name="Freeform 20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853927" y="3834742"/>
            <a:ext cx="704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P=Q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cxnSp>
        <p:nvCxnSpPr>
          <p:cNvPr id="12" name="Straight Connector 11"/>
          <p:cNvCxnSpPr>
            <a:stCxn id="21" idx="2"/>
          </p:cNvCxnSpPr>
          <p:nvPr/>
        </p:nvCxnSpPr>
        <p:spPr>
          <a:xfrm flipH="1" flipV="1">
            <a:off x="1627499" y="3124202"/>
            <a:ext cx="1785143" cy="218290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35302" y="5155914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1023508" y="5002178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61313" y="4308032"/>
            <a:ext cx="284723" cy="284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21720" y="3107001"/>
            <a:ext cx="40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d</a:t>
            </a:r>
            <a:endParaRPr lang="en-US" sz="28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rot="10800000" flipV="1">
            <a:off x="1630400" y="3390179"/>
            <a:ext cx="1138681" cy="87989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4: interior edge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07742" y="2061882"/>
            <a:ext cx="3083858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Similar to Case 3b</a:t>
            </a:r>
            <a:endParaRPr lang="en-US" sz="2800" dirty="0" smtClean="0"/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sp>
        <p:nvSpPr>
          <p:cNvPr id="21" name="Freeform 20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853927" y="3834742"/>
            <a:ext cx="704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P=Q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cxnSp>
        <p:nvCxnSpPr>
          <p:cNvPr id="12" name="Straight Connector 11"/>
          <p:cNvCxnSpPr>
            <a:stCxn id="21" idx="2"/>
          </p:cNvCxnSpPr>
          <p:nvPr/>
        </p:nvCxnSpPr>
        <p:spPr>
          <a:xfrm flipH="1" flipV="1">
            <a:off x="1627499" y="3124202"/>
            <a:ext cx="1785143" cy="218290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01223" y="3029418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35302" y="5155914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1023508" y="5002178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61313" y="4308032"/>
            <a:ext cx="284723" cy="284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21720" y="3107001"/>
            <a:ext cx="40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d</a:t>
            </a:r>
            <a:endParaRPr lang="en-US" sz="28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Point to Line Segment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in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require new/different conditions</a:t>
            </a:r>
          </a:p>
          <a:p>
            <a:r>
              <a:rPr lang="en-US" dirty="0" smtClean="0"/>
              <a:t>Check for distance progression</a:t>
            </a:r>
            <a:endParaRPr 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Non-convex polygon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07742" y="2061882"/>
            <a:ext cx="3083858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Vertex B is non-convex</a:t>
            </a:r>
            <a:endParaRPr lang="en-US" sz="2800" dirty="0" smtClean="0"/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sp>
        <p:nvSpPr>
          <p:cNvPr id="21" name="Freeform 20"/>
          <p:cNvSpPr/>
          <p:nvPr/>
        </p:nvSpPr>
        <p:spPr>
          <a:xfrm>
            <a:off x="1401729" y="3120258"/>
            <a:ext cx="2804076" cy="2186848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  <a:gd name="connsiteX0" fmla="*/ 193030 w 2436109"/>
              <a:gd name="connsiteY0" fmla="*/ 0 h 1899877"/>
              <a:gd name="connsiteX1" fmla="*/ 0 w 2436109"/>
              <a:gd name="connsiteY1" fmla="*/ 1735822 h 1899877"/>
              <a:gd name="connsiteX2" fmla="*/ 1747029 w 2436109"/>
              <a:gd name="connsiteY2" fmla="*/ 1899877 h 1899877"/>
              <a:gd name="connsiteX3" fmla="*/ 2436109 w 2436109"/>
              <a:gd name="connsiteY3" fmla="*/ 463483 h 1899877"/>
              <a:gd name="connsiteX4" fmla="*/ 1133441 w 2436109"/>
              <a:gd name="connsiteY4" fmla="*/ 763563 h 1899877"/>
              <a:gd name="connsiteX5" fmla="*/ 193030 w 2436109"/>
              <a:gd name="connsiteY5" fmla="*/ 0 h 189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1899877">
                <a:moveTo>
                  <a:pt x="193030" y="0"/>
                </a:moveTo>
                <a:lnTo>
                  <a:pt x="0" y="1735822"/>
                </a:lnTo>
                <a:lnTo>
                  <a:pt x="1747029" y="1899877"/>
                </a:lnTo>
                <a:lnTo>
                  <a:pt x="2436109" y="463483"/>
                </a:lnTo>
                <a:lnTo>
                  <a:pt x="1133441" y="763563"/>
                </a:lnTo>
                <a:lnTo>
                  <a:pt x="19303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1023508" y="5002178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578377" y="3504861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Non-convex polygon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07742" y="2061882"/>
            <a:ext cx="3083858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B is never a support point</a:t>
            </a:r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sp>
        <p:nvSpPr>
          <p:cNvPr id="21" name="Freeform 20"/>
          <p:cNvSpPr/>
          <p:nvPr/>
        </p:nvSpPr>
        <p:spPr>
          <a:xfrm>
            <a:off x="1401729" y="3120258"/>
            <a:ext cx="2804076" cy="2186848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  <a:gd name="connsiteX0" fmla="*/ 193030 w 2436109"/>
              <a:gd name="connsiteY0" fmla="*/ 0 h 1899877"/>
              <a:gd name="connsiteX1" fmla="*/ 0 w 2436109"/>
              <a:gd name="connsiteY1" fmla="*/ 1735822 h 1899877"/>
              <a:gd name="connsiteX2" fmla="*/ 1747029 w 2436109"/>
              <a:gd name="connsiteY2" fmla="*/ 1899877 h 1899877"/>
              <a:gd name="connsiteX3" fmla="*/ 2436109 w 2436109"/>
              <a:gd name="connsiteY3" fmla="*/ 463483 h 1899877"/>
              <a:gd name="connsiteX4" fmla="*/ 1133441 w 2436109"/>
              <a:gd name="connsiteY4" fmla="*/ 763563 h 1899877"/>
              <a:gd name="connsiteX5" fmla="*/ 193030 w 2436109"/>
              <a:gd name="connsiteY5" fmla="*/ 0 h 189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1899877">
                <a:moveTo>
                  <a:pt x="193030" y="0"/>
                </a:moveTo>
                <a:lnTo>
                  <a:pt x="0" y="1735822"/>
                </a:lnTo>
                <a:lnTo>
                  <a:pt x="1747029" y="1899877"/>
                </a:lnTo>
                <a:lnTo>
                  <a:pt x="2436109" y="463483"/>
                </a:lnTo>
                <a:lnTo>
                  <a:pt x="1133441" y="763563"/>
                </a:lnTo>
                <a:lnTo>
                  <a:pt x="19303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578377" y="3504861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1023508" y="5002178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398861" y="3117390"/>
            <a:ext cx="2804076" cy="2186848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  <a:gd name="connsiteX0" fmla="*/ 193030 w 2436109"/>
              <a:gd name="connsiteY0" fmla="*/ 0 h 1899877"/>
              <a:gd name="connsiteX1" fmla="*/ 0 w 2436109"/>
              <a:gd name="connsiteY1" fmla="*/ 1735822 h 1899877"/>
              <a:gd name="connsiteX2" fmla="*/ 1747029 w 2436109"/>
              <a:gd name="connsiteY2" fmla="*/ 1899877 h 1899877"/>
              <a:gd name="connsiteX3" fmla="*/ 2436109 w 2436109"/>
              <a:gd name="connsiteY3" fmla="*/ 463483 h 1899877"/>
              <a:gd name="connsiteX4" fmla="*/ 1133441 w 2436109"/>
              <a:gd name="connsiteY4" fmla="*/ 763563 h 1899877"/>
              <a:gd name="connsiteX5" fmla="*/ 193030 w 2436109"/>
              <a:gd name="connsiteY5" fmla="*/ 0 h 1899877"/>
              <a:gd name="connsiteX0" fmla="*/ 193030 w 2436109"/>
              <a:gd name="connsiteY0" fmla="*/ 0 h 1899877"/>
              <a:gd name="connsiteX1" fmla="*/ 0 w 2436109"/>
              <a:gd name="connsiteY1" fmla="*/ 1735822 h 1899877"/>
              <a:gd name="connsiteX2" fmla="*/ 1747029 w 2436109"/>
              <a:gd name="connsiteY2" fmla="*/ 1899877 h 1899877"/>
              <a:gd name="connsiteX3" fmla="*/ 2436109 w 2436109"/>
              <a:gd name="connsiteY3" fmla="*/ 463483 h 1899877"/>
              <a:gd name="connsiteX4" fmla="*/ 193030 w 2436109"/>
              <a:gd name="connsiteY4" fmla="*/ 0 h 189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109" h="1899877">
                <a:moveTo>
                  <a:pt x="193030" y="0"/>
                </a:moveTo>
                <a:lnTo>
                  <a:pt x="0" y="1735822"/>
                </a:lnTo>
                <a:lnTo>
                  <a:pt x="1747029" y="1899877"/>
                </a:lnTo>
                <a:lnTo>
                  <a:pt x="2436109" y="463483"/>
                </a:lnTo>
                <a:lnTo>
                  <a:pt x="193030" y="0"/>
                </a:lnTo>
                <a:close/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Collinear vertices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07742" y="2061882"/>
            <a:ext cx="3083858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B, C, and D are collinear</a:t>
            </a:r>
            <a:endParaRPr lang="en-US" sz="2800" dirty="0" smtClean="0"/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sp>
        <p:nvSpPr>
          <p:cNvPr id="21" name="Freeform 20"/>
          <p:cNvSpPr/>
          <p:nvPr/>
        </p:nvSpPr>
        <p:spPr>
          <a:xfrm>
            <a:off x="1401729" y="3120258"/>
            <a:ext cx="2804076" cy="2186848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  <a:gd name="connsiteX0" fmla="*/ 193030 w 2436109"/>
              <a:gd name="connsiteY0" fmla="*/ 0 h 1899877"/>
              <a:gd name="connsiteX1" fmla="*/ 0 w 2436109"/>
              <a:gd name="connsiteY1" fmla="*/ 1735822 h 1899877"/>
              <a:gd name="connsiteX2" fmla="*/ 1747029 w 2436109"/>
              <a:gd name="connsiteY2" fmla="*/ 1899877 h 1899877"/>
              <a:gd name="connsiteX3" fmla="*/ 2436109 w 2436109"/>
              <a:gd name="connsiteY3" fmla="*/ 463483 h 1899877"/>
              <a:gd name="connsiteX4" fmla="*/ 1133441 w 2436109"/>
              <a:gd name="connsiteY4" fmla="*/ 763563 h 1899877"/>
              <a:gd name="connsiteX5" fmla="*/ 193030 w 2436109"/>
              <a:gd name="connsiteY5" fmla="*/ 0 h 1899877"/>
              <a:gd name="connsiteX0" fmla="*/ 193030 w 2436109"/>
              <a:gd name="connsiteY0" fmla="*/ 0 h 1899877"/>
              <a:gd name="connsiteX1" fmla="*/ 0 w 2436109"/>
              <a:gd name="connsiteY1" fmla="*/ 1735822 h 1899877"/>
              <a:gd name="connsiteX2" fmla="*/ 1747029 w 2436109"/>
              <a:gd name="connsiteY2" fmla="*/ 1899877 h 1899877"/>
              <a:gd name="connsiteX3" fmla="*/ 2436109 w 2436109"/>
              <a:gd name="connsiteY3" fmla="*/ 463483 h 1899877"/>
              <a:gd name="connsiteX4" fmla="*/ 1230868 w 2436109"/>
              <a:gd name="connsiteY4" fmla="*/ 223966 h 1899877"/>
              <a:gd name="connsiteX5" fmla="*/ 193030 w 2436109"/>
              <a:gd name="connsiteY5" fmla="*/ 0 h 1899877"/>
              <a:gd name="connsiteX0" fmla="*/ 193030 w 2436109"/>
              <a:gd name="connsiteY0" fmla="*/ 0 h 1899877"/>
              <a:gd name="connsiteX1" fmla="*/ 0 w 2436109"/>
              <a:gd name="connsiteY1" fmla="*/ 1735822 h 1899877"/>
              <a:gd name="connsiteX2" fmla="*/ 1747029 w 2436109"/>
              <a:gd name="connsiteY2" fmla="*/ 1899877 h 1899877"/>
              <a:gd name="connsiteX3" fmla="*/ 2436109 w 2436109"/>
              <a:gd name="connsiteY3" fmla="*/ 463483 h 1899877"/>
              <a:gd name="connsiteX4" fmla="*/ 193030 w 2436109"/>
              <a:gd name="connsiteY4" fmla="*/ 0 h 189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109" h="1899877">
                <a:moveTo>
                  <a:pt x="193030" y="0"/>
                </a:moveTo>
                <a:lnTo>
                  <a:pt x="0" y="1735822"/>
                </a:lnTo>
                <a:lnTo>
                  <a:pt x="1747029" y="1899877"/>
                </a:lnTo>
                <a:lnTo>
                  <a:pt x="2436109" y="463483"/>
                </a:lnTo>
                <a:lnTo>
                  <a:pt x="19303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B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1023508" y="5002178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999743" y="3763654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C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397480" y="4002656"/>
            <a:ext cx="189781" cy="189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88922" y="3579961"/>
            <a:ext cx="189781" cy="189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12544" y="5193101"/>
            <a:ext cx="189781" cy="189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11215" y="5003320"/>
            <a:ext cx="189781" cy="189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18249" y="3027871"/>
            <a:ext cx="189781" cy="189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Collinear vertices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07742" y="2061882"/>
            <a:ext cx="3083858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2-simplex BCD</a:t>
            </a:r>
            <a:endParaRPr lang="en-US" sz="2800" dirty="0" smtClean="0"/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sp>
        <p:nvSpPr>
          <p:cNvPr id="21" name="Freeform 20"/>
          <p:cNvSpPr/>
          <p:nvPr/>
        </p:nvSpPr>
        <p:spPr>
          <a:xfrm>
            <a:off x="1401729" y="3120258"/>
            <a:ext cx="2804076" cy="2186848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  <a:gd name="connsiteX0" fmla="*/ 193030 w 2436109"/>
              <a:gd name="connsiteY0" fmla="*/ 0 h 1899877"/>
              <a:gd name="connsiteX1" fmla="*/ 0 w 2436109"/>
              <a:gd name="connsiteY1" fmla="*/ 1735822 h 1899877"/>
              <a:gd name="connsiteX2" fmla="*/ 1747029 w 2436109"/>
              <a:gd name="connsiteY2" fmla="*/ 1899877 h 1899877"/>
              <a:gd name="connsiteX3" fmla="*/ 2436109 w 2436109"/>
              <a:gd name="connsiteY3" fmla="*/ 463483 h 1899877"/>
              <a:gd name="connsiteX4" fmla="*/ 1133441 w 2436109"/>
              <a:gd name="connsiteY4" fmla="*/ 763563 h 1899877"/>
              <a:gd name="connsiteX5" fmla="*/ 193030 w 2436109"/>
              <a:gd name="connsiteY5" fmla="*/ 0 h 1899877"/>
              <a:gd name="connsiteX0" fmla="*/ 193030 w 2436109"/>
              <a:gd name="connsiteY0" fmla="*/ 0 h 1899877"/>
              <a:gd name="connsiteX1" fmla="*/ 0 w 2436109"/>
              <a:gd name="connsiteY1" fmla="*/ 1735822 h 1899877"/>
              <a:gd name="connsiteX2" fmla="*/ 1747029 w 2436109"/>
              <a:gd name="connsiteY2" fmla="*/ 1899877 h 1899877"/>
              <a:gd name="connsiteX3" fmla="*/ 2436109 w 2436109"/>
              <a:gd name="connsiteY3" fmla="*/ 463483 h 1899877"/>
              <a:gd name="connsiteX4" fmla="*/ 1230868 w 2436109"/>
              <a:gd name="connsiteY4" fmla="*/ 223966 h 1899877"/>
              <a:gd name="connsiteX5" fmla="*/ 193030 w 2436109"/>
              <a:gd name="connsiteY5" fmla="*/ 0 h 1899877"/>
              <a:gd name="connsiteX0" fmla="*/ 193030 w 2436109"/>
              <a:gd name="connsiteY0" fmla="*/ 0 h 1899877"/>
              <a:gd name="connsiteX1" fmla="*/ 0 w 2436109"/>
              <a:gd name="connsiteY1" fmla="*/ 1735822 h 1899877"/>
              <a:gd name="connsiteX2" fmla="*/ 1747029 w 2436109"/>
              <a:gd name="connsiteY2" fmla="*/ 1899877 h 1899877"/>
              <a:gd name="connsiteX3" fmla="*/ 2436109 w 2436109"/>
              <a:gd name="connsiteY3" fmla="*/ 463483 h 1899877"/>
              <a:gd name="connsiteX4" fmla="*/ 193030 w 2436109"/>
              <a:gd name="connsiteY4" fmla="*/ 0 h 189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109" h="1899877">
                <a:moveTo>
                  <a:pt x="193030" y="0"/>
                </a:moveTo>
                <a:lnTo>
                  <a:pt x="0" y="1735822"/>
                </a:lnTo>
                <a:lnTo>
                  <a:pt x="1747029" y="1899877"/>
                </a:lnTo>
                <a:lnTo>
                  <a:pt x="2436109" y="463483"/>
                </a:lnTo>
                <a:lnTo>
                  <a:pt x="19303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B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1023508" y="5002178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999743" y="3763654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C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397480" y="4002656"/>
            <a:ext cx="189781" cy="1897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88922" y="3579961"/>
            <a:ext cx="189781" cy="189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12544" y="5193101"/>
            <a:ext cx="189781" cy="189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11215" y="5003320"/>
            <a:ext cx="189781" cy="1897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18249" y="3027871"/>
            <a:ext cx="189781" cy="1897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Collinear vertices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07742" y="2061882"/>
            <a:ext cx="3083858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area(BCD) = 0</a:t>
            </a:r>
            <a:endParaRPr lang="en-US" sz="2800" dirty="0" smtClean="0"/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sp>
        <p:nvSpPr>
          <p:cNvPr id="21" name="Freeform 20"/>
          <p:cNvSpPr/>
          <p:nvPr/>
        </p:nvSpPr>
        <p:spPr>
          <a:xfrm>
            <a:off x="1401729" y="3120258"/>
            <a:ext cx="2804076" cy="2186848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  <a:gd name="connsiteX0" fmla="*/ 193030 w 2436109"/>
              <a:gd name="connsiteY0" fmla="*/ 0 h 1899877"/>
              <a:gd name="connsiteX1" fmla="*/ 0 w 2436109"/>
              <a:gd name="connsiteY1" fmla="*/ 1735822 h 1899877"/>
              <a:gd name="connsiteX2" fmla="*/ 1747029 w 2436109"/>
              <a:gd name="connsiteY2" fmla="*/ 1899877 h 1899877"/>
              <a:gd name="connsiteX3" fmla="*/ 2436109 w 2436109"/>
              <a:gd name="connsiteY3" fmla="*/ 463483 h 1899877"/>
              <a:gd name="connsiteX4" fmla="*/ 1133441 w 2436109"/>
              <a:gd name="connsiteY4" fmla="*/ 763563 h 1899877"/>
              <a:gd name="connsiteX5" fmla="*/ 193030 w 2436109"/>
              <a:gd name="connsiteY5" fmla="*/ 0 h 1899877"/>
              <a:gd name="connsiteX0" fmla="*/ 193030 w 2436109"/>
              <a:gd name="connsiteY0" fmla="*/ 0 h 1899877"/>
              <a:gd name="connsiteX1" fmla="*/ 0 w 2436109"/>
              <a:gd name="connsiteY1" fmla="*/ 1735822 h 1899877"/>
              <a:gd name="connsiteX2" fmla="*/ 1747029 w 2436109"/>
              <a:gd name="connsiteY2" fmla="*/ 1899877 h 1899877"/>
              <a:gd name="connsiteX3" fmla="*/ 2436109 w 2436109"/>
              <a:gd name="connsiteY3" fmla="*/ 463483 h 1899877"/>
              <a:gd name="connsiteX4" fmla="*/ 1230868 w 2436109"/>
              <a:gd name="connsiteY4" fmla="*/ 223966 h 1899877"/>
              <a:gd name="connsiteX5" fmla="*/ 193030 w 2436109"/>
              <a:gd name="connsiteY5" fmla="*/ 0 h 1899877"/>
              <a:gd name="connsiteX0" fmla="*/ 193030 w 2436109"/>
              <a:gd name="connsiteY0" fmla="*/ 0 h 1899877"/>
              <a:gd name="connsiteX1" fmla="*/ 0 w 2436109"/>
              <a:gd name="connsiteY1" fmla="*/ 1735822 h 1899877"/>
              <a:gd name="connsiteX2" fmla="*/ 1747029 w 2436109"/>
              <a:gd name="connsiteY2" fmla="*/ 1899877 h 1899877"/>
              <a:gd name="connsiteX3" fmla="*/ 2436109 w 2436109"/>
              <a:gd name="connsiteY3" fmla="*/ 463483 h 1899877"/>
              <a:gd name="connsiteX4" fmla="*/ 193030 w 2436109"/>
              <a:gd name="connsiteY4" fmla="*/ 0 h 189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109" h="1899877">
                <a:moveTo>
                  <a:pt x="193030" y="0"/>
                </a:moveTo>
                <a:lnTo>
                  <a:pt x="0" y="1735822"/>
                </a:lnTo>
                <a:lnTo>
                  <a:pt x="1747029" y="1899877"/>
                </a:lnTo>
                <a:lnTo>
                  <a:pt x="2436109" y="463483"/>
                </a:lnTo>
                <a:lnTo>
                  <a:pt x="19303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B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1023508" y="5002178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999743" y="3763654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C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397480" y="4002656"/>
            <a:ext cx="189781" cy="1897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88922" y="3579961"/>
            <a:ext cx="189781" cy="189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12544" y="5193101"/>
            <a:ext cx="189781" cy="189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11215" y="5003320"/>
            <a:ext cx="189781" cy="1897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18249" y="3027871"/>
            <a:ext cx="189781" cy="1897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Convex Polygon to Convex Polygon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4</a:t>
            </a:r>
            <a:endParaRPr lang="en-US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3619500" y="4000500"/>
            <a:ext cx="561975" cy="1588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2537655" y="3081448"/>
            <a:ext cx="1084132" cy="9345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X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4180309" y="2938199"/>
            <a:ext cx="1613329" cy="16264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Y</a:t>
            </a:r>
            <a:endParaRPr lang="en-US" sz="3200" b="1" dirty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Closest point between convex polygons</a:t>
            </a:r>
          </a:p>
        </p:txBody>
      </p:sp>
      <p:sp>
        <p:nvSpPr>
          <p:cNvPr id="7" name="Oval 6"/>
          <p:cNvSpPr/>
          <p:nvPr/>
        </p:nvSpPr>
        <p:spPr>
          <a:xfrm>
            <a:off x="3537395" y="3924376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97008" y="3919957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1676400" y="4020972"/>
            <a:ext cx="762000" cy="24765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know?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000250" y="5572125"/>
            <a:ext cx="552450" cy="20955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1524000" y="2438400"/>
            <a:ext cx="1219200" cy="3048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6200000" flipV="1">
            <a:off x="1571626" y="5610225"/>
            <a:ext cx="762001" cy="304801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 flipV="1">
            <a:off x="1533525" y="6143627"/>
            <a:ext cx="571500" cy="38098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1285875" y="5610225"/>
            <a:ext cx="762000" cy="266700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83319" y="5268357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83419" y="5439807"/>
            <a:ext cx="218044" cy="2180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397569" y="6049407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47725" y="5048250"/>
            <a:ext cx="2628900" cy="1590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16694" y="6049407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 flipH="1" flipV="1">
            <a:off x="1285875" y="3887622"/>
            <a:ext cx="762000" cy="266700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683319" y="3545754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359594" y="4183929"/>
            <a:ext cx="218044" cy="2180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397569" y="4326804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47725" y="3325647"/>
            <a:ext cx="2628900" cy="1590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26294" y="2334657"/>
            <a:ext cx="218044" cy="2180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397569" y="2620407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47725" y="1619250"/>
            <a:ext cx="2628900" cy="1590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811168" y="3884798"/>
            <a:ext cx="1364776" cy="477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09062" y="3318415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n-lt"/>
              </a:rPr>
              <a:t>GJK</a:t>
            </a:r>
            <a:endParaRPr lang="en-US" sz="3600" dirty="0">
              <a:latin typeface="+mn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69854" y="2233399"/>
            <a:ext cx="3021416" cy="3669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628822" y="3277752"/>
            <a:ext cx="1488985" cy="1574024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961797" y="4457697"/>
            <a:ext cx="684664" cy="9382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839773" y="4347699"/>
            <a:ext cx="218044" cy="2180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507804" y="4647381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623810" y="3603327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265255" y="3173423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981762" y="3848987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592801" y="4729268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to know?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811168" y="3884798"/>
            <a:ext cx="1364776" cy="477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09062" y="3318415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n-lt"/>
              </a:rPr>
              <a:t>???</a:t>
            </a:r>
            <a:endParaRPr lang="en-US" sz="3600" dirty="0">
              <a:latin typeface="+mn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69854" y="2233399"/>
            <a:ext cx="3021416" cy="3669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1993" y="2233399"/>
            <a:ext cx="3021416" cy="3669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380961" y="3277752"/>
            <a:ext cx="1488985" cy="1574024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713936" y="4457697"/>
            <a:ext cx="684664" cy="9382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91912" y="4347699"/>
            <a:ext cx="218044" cy="2180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259943" y="4647381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375949" y="3603327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017394" y="3173423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733901" y="3848987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344940" y="4729268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4" name="Freeform 53"/>
          <p:cNvSpPr/>
          <p:nvPr/>
        </p:nvSpPr>
        <p:spPr>
          <a:xfrm>
            <a:off x="7009198" y="2530329"/>
            <a:ext cx="1371002" cy="1574024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  <a:gd name="connsiteX0" fmla="*/ 0 w 2243079"/>
              <a:gd name="connsiteY0" fmla="*/ 675362 h 2575239"/>
              <a:gd name="connsiteX1" fmla="*/ 1553999 w 2243079"/>
              <a:gd name="connsiteY1" fmla="*/ 2575239 h 2575239"/>
              <a:gd name="connsiteX2" fmla="*/ 2243079 w 2243079"/>
              <a:gd name="connsiteY2" fmla="*/ 1138845 h 2575239"/>
              <a:gd name="connsiteX3" fmla="*/ 1090300 w 2243079"/>
              <a:gd name="connsiteY3" fmla="*/ 0 h 2575239"/>
              <a:gd name="connsiteX4" fmla="*/ 0 w 2243079"/>
              <a:gd name="connsiteY4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79" h="2575239">
                <a:moveTo>
                  <a:pt x="0" y="675362"/>
                </a:moveTo>
                <a:lnTo>
                  <a:pt x="1553999" y="2575239"/>
                </a:lnTo>
                <a:lnTo>
                  <a:pt x="2243079" y="1138845"/>
                </a:lnTo>
                <a:lnTo>
                  <a:pt x="1090300" y="0"/>
                </a:lnTo>
                <a:lnTo>
                  <a:pt x="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886202" y="2855904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7527647" y="2426000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8244154" y="3101564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855193" y="3981845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 rot="18303675">
            <a:off x="5633624" y="4223954"/>
            <a:ext cx="1371002" cy="696079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  <a:gd name="connsiteX0" fmla="*/ 193030 w 2436109"/>
              <a:gd name="connsiteY0" fmla="*/ 675362 h 2411184"/>
              <a:gd name="connsiteX1" fmla="*/ 0 w 2436109"/>
              <a:gd name="connsiteY1" fmla="*/ 2411184 h 2411184"/>
              <a:gd name="connsiteX2" fmla="*/ 2436109 w 2436109"/>
              <a:gd name="connsiteY2" fmla="*/ 1138845 h 2411184"/>
              <a:gd name="connsiteX3" fmla="*/ 1283330 w 2436109"/>
              <a:gd name="connsiteY3" fmla="*/ 0 h 2411184"/>
              <a:gd name="connsiteX4" fmla="*/ 193030 w 2436109"/>
              <a:gd name="connsiteY4" fmla="*/ 675362 h 2411184"/>
              <a:gd name="connsiteX0" fmla="*/ 0 w 2243079"/>
              <a:gd name="connsiteY0" fmla="*/ 675362 h 1138845"/>
              <a:gd name="connsiteX1" fmla="*/ 2243079 w 2243079"/>
              <a:gd name="connsiteY1" fmla="*/ 1138845 h 1138845"/>
              <a:gd name="connsiteX2" fmla="*/ 1090300 w 2243079"/>
              <a:gd name="connsiteY2" fmla="*/ 0 h 1138845"/>
              <a:gd name="connsiteX3" fmla="*/ 0 w 2243079"/>
              <a:gd name="connsiteY3" fmla="*/ 675362 h 11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3079" h="1138845">
                <a:moveTo>
                  <a:pt x="0" y="675362"/>
                </a:moveTo>
                <a:lnTo>
                  <a:pt x="2243079" y="1138845"/>
                </a:lnTo>
                <a:lnTo>
                  <a:pt x="1090300" y="0"/>
                </a:lnTo>
                <a:lnTo>
                  <a:pt x="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18303675">
            <a:off x="5900242" y="4271235"/>
            <a:ext cx="218044" cy="2180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3" name="Oval 62"/>
          <p:cNvSpPr/>
          <p:nvPr/>
        </p:nvSpPr>
        <p:spPr>
          <a:xfrm rot="18303675">
            <a:off x="5849922" y="5057880"/>
            <a:ext cx="218044" cy="2180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Oval 63"/>
          <p:cNvSpPr/>
          <p:nvPr/>
        </p:nvSpPr>
        <p:spPr>
          <a:xfrm rot="18303675">
            <a:off x="6868580" y="4095476"/>
            <a:ext cx="218044" cy="2180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090881" y="3721210"/>
            <a:ext cx="518516" cy="3945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stCxn id="14" idx="6"/>
            <a:endCxn id="9" idx="2"/>
          </p:cNvCxnSpPr>
          <p:nvPr/>
        </p:nvCxnSpPr>
        <p:spPr>
          <a:xfrm>
            <a:off x="3149600" y="4201319"/>
            <a:ext cx="2795588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line segment</a:t>
            </a:r>
          </a:p>
        </p:txBody>
      </p:sp>
      <p:sp>
        <p:nvSpPr>
          <p:cNvPr id="9" name="Oval 8"/>
          <p:cNvSpPr/>
          <p:nvPr/>
        </p:nvSpPr>
        <p:spPr>
          <a:xfrm>
            <a:off x="5945188" y="404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7109" name="TextBox 5"/>
          <p:cNvSpPr txBox="1">
            <a:spLocks noChangeArrowheads="1"/>
          </p:cNvSpPr>
          <p:nvPr/>
        </p:nvSpPr>
        <p:spPr bwMode="auto">
          <a:xfrm>
            <a:off x="2817813" y="442753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47110" name="TextBox 6"/>
          <p:cNvSpPr txBox="1">
            <a:spLocks noChangeArrowheads="1"/>
          </p:cNvSpPr>
          <p:nvPr/>
        </p:nvSpPr>
        <p:spPr bwMode="auto">
          <a:xfrm>
            <a:off x="5930900" y="4427538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2844800" y="404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polygon to polygon into point to polygon</a:t>
            </a:r>
          </a:p>
          <a:p>
            <a:r>
              <a:rPr lang="en-US" dirty="0" smtClean="0"/>
              <a:t>Use GJK to solve point to polygon</a:t>
            </a:r>
            <a:endParaRPr lang="en-US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Minkowski difference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3102" y="2879676"/>
            <a:ext cx="1228760" cy="1238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Y</a:t>
            </a:r>
            <a:endParaRPr lang="en-US" sz="3200" dirty="0"/>
          </a:p>
        </p:txBody>
      </p:sp>
      <p:sp>
        <p:nvSpPr>
          <p:cNvPr id="9" name="Isosceles Triangle 8"/>
          <p:cNvSpPr/>
          <p:nvPr/>
        </p:nvSpPr>
        <p:spPr>
          <a:xfrm>
            <a:off x="782007" y="2988779"/>
            <a:ext cx="825708" cy="7118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2" name="Right Arrow 21"/>
          <p:cNvSpPr/>
          <p:nvPr/>
        </p:nvSpPr>
        <p:spPr>
          <a:xfrm>
            <a:off x="4045306" y="2940711"/>
            <a:ext cx="1053388" cy="9070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Y-X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4789392" y="3434493"/>
            <a:ext cx="233354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46515" y="3423514"/>
            <a:ext cx="2779776" cy="15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6356272" y="2753058"/>
            <a:ext cx="1651546" cy="1580403"/>
          </a:xfrm>
          <a:custGeom>
            <a:avLst/>
            <a:gdLst>
              <a:gd name="connsiteX0" fmla="*/ 0 w 2377440"/>
              <a:gd name="connsiteY0" fmla="*/ 0 h 2275028"/>
              <a:gd name="connsiteX1" fmla="*/ 36576 w 2377440"/>
              <a:gd name="connsiteY1" fmla="*/ 1426464 h 2275028"/>
              <a:gd name="connsiteX2" fmla="*/ 490118 w 2377440"/>
              <a:gd name="connsiteY2" fmla="*/ 2260397 h 2275028"/>
              <a:gd name="connsiteX3" fmla="*/ 1894637 w 2377440"/>
              <a:gd name="connsiteY3" fmla="*/ 2275028 h 2275028"/>
              <a:gd name="connsiteX4" fmla="*/ 2377440 w 2377440"/>
              <a:gd name="connsiteY4" fmla="*/ 1426464 h 2275028"/>
              <a:gd name="connsiteX5" fmla="*/ 2377440 w 2377440"/>
              <a:gd name="connsiteY5" fmla="*/ 0 h 2275028"/>
              <a:gd name="connsiteX6" fmla="*/ 0 w 2377440"/>
              <a:gd name="connsiteY6" fmla="*/ 0 h 2275028"/>
              <a:gd name="connsiteX0" fmla="*/ 0 w 2377440"/>
              <a:gd name="connsiteY0" fmla="*/ 0 h 2275028"/>
              <a:gd name="connsiteX1" fmla="*/ 4771 w 2377440"/>
              <a:gd name="connsiteY1" fmla="*/ 1426464 h 2275028"/>
              <a:gd name="connsiteX2" fmla="*/ 490118 w 2377440"/>
              <a:gd name="connsiteY2" fmla="*/ 2260397 h 2275028"/>
              <a:gd name="connsiteX3" fmla="*/ 1894637 w 2377440"/>
              <a:gd name="connsiteY3" fmla="*/ 2275028 h 2275028"/>
              <a:gd name="connsiteX4" fmla="*/ 2377440 w 2377440"/>
              <a:gd name="connsiteY4" fmla="*/ 1426464 h 2275028"/>
              <a:gd name="connsiteX5" fmla="*/ 2377440 w 2377440"/>
              <a:gd name="connsiteY5" fmla="*/ 0 h 2275028"/>
              <a:gd name="connsiteX6" fmla="*/ 0 w 2377440"/>
              <a:gd name="connsiteY6" fmla="*/ 0 h 227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2275028">
                <a:moveTo>
                  <a:pt x="0" y="0"/>
                </a:moveTo>
                <a:cubicBezTo>
                  <a:pt x="1590" y="475488"/>
                  <a:pt x="3181" y="950976"/>
                  <a:pt x="4771" y="1426464"/>
                </a:cubicBezTo>
                <a:lnTo>
                  <a:pt x="490118" y="2260397"/>
                </a:lnTo>
                <a:lnTo>
                  <a:pt x="1894637" y="2275028"/>
                </a:lnTo>
                <a:lnTo>
                  <a:pt x="2377440" y="1426464"/>
                </a:lnTo>
                <a:lnTo>
                  <a:pt x="2377440" y="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Minkowski difference definition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47850" y="3013075"/>
          <a:ext cx="5448300" cy="831850"/>
        </p:xfrm>
        <a:graphic>
          <a:graphicData uri="http://schemas.openxmlformats.org/presentationml/2006/ole">
            <p:oleObj spid="_x0000_s785410" name="Equation" r:id="rId4" imgW="1828800" imgH="2793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Minkowski difference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250217"/>
          </a:xfrm>
          <a:solidFill>
            <a:schemeClr val="bg1">
              <a:lumMod val="95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Input: polygon X and Y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array points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for all xi in X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for all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yj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in Y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points.push_back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yj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– xi)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end</a:t>
            </a:r>
          </a:p>
          <a:p>
            <a:pPr marL="0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polygon Z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ConvexHull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(points)</a:t>
            </a:r>
          </a:p>
          <a:p>
            <a:pPr marL="0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point cloud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860951" y="3434493"/>
            <a:ext cx="233354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18074" y="3423514"/>
            <a:ext cx="2779776" cy="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82007" y="2879676"/>
            <a:ext cx="2479855" cy="1238781"/>
            <a:chOff x="2537655" y="2938199"/>
            <a:chExt cx="3255983" cy="1626486"/>
          </a:xfrm>
        </p:grpSpPr>
        <p:sp>
          <p:nvSpPr>
            <p:cNvPr id="13" name="Rectangle 12"/>
            <p:cNvSpPr/>
            <p:nvPr/>
          </p:nvSpPr>
          <p:spPr>
            <a:xfrm>
              <a:off x="4180309" y="2938199"/>
              <a:ext cx="1613329" cy="162648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Y</a:t>
              </a:r>
              <a:endParaRPr lang="en-US" sz="3200" b="1" dirty="0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537655" y="3081448"/>
              <a:ext cx="1084132" cy="93459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X</a:t>
              </a:r>
              <a:endParaRPr lang="en-US" sz="32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6298387" y="2706617"/>
            <a:ext cx="95098" cy="95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56754" y="2706617"/>
            <a:ext cx="95098" cy="95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285938" y="2706617"/>
            <a:ext cx="95098" cy="95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36990" y="2706617"/>
            <a:ext cx="95098" cy="95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36990" y="3694169"/>
            <a:ext cx="95098" cy="95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93252" y="3694169"/>
            <a:ext cx="95098" cy="95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956753" y="3694169"/>
            <a:ext cx="95098" cy="95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20330" y="3694169"/>
            <a:ext cx="95098" cy="95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42199" y="3284518"/>
            <a:ext cx="95098" cy="95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615121" y="3284518"/>
            <a:ext cx="95098" cy="95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15121" y="4272070"/>
            <a:ext cx="95098" cy="95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42199" y="4272070"/>
            <a:ext cx="95098" cy="95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045306" y="2940711"/>
            <a:ext cx="1053388" cy="9070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Y-X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873890" y="5584825"/>
            <a:ext cx="539622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Compute Yi – </a:t>
            </a:r>
            <a:r>
              <a:rPr lang="en-US" sz="2400" dirty="0" err="1" smtClean="0"/>
              <a:t>Xj</a:t>
            </a:r>
            <a:r>
              <a:rPr lang="en-US" sz="2400" dirty="0" smtClean="0"/>
              <a:t> 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1 to 4 and j = 1 to 3</a:t>
            </a:r>
            <a:endParaRPr lang="en-US" sz="2400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Building the convex hull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384756" y="1836916"/>
            <a:ext cx="4023360" cy="3377504"/>
            <a:chOff x="3182112" y="2253882"/>
            <a:chExt cx="2779776" cy="2333548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2424989" y="3419862"/>
              <a:ext cx="233354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82112" y="3408883"/>
              <a:ext cx="2779776" cy="15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862425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20792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849976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501028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501028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57290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20791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884368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206237" y="3269887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79159" y="3269887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179159" y="4257439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06237" y="4257439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07086" y="5665289"/>
            <a:ext cx="59298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Compute the convex hull by shrink wrapping the points.</a:t>
            </a:r>
            <a:endParaRPr lang="en-US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Building the convex hull</a:t>
            </a:r>
          </a:p>
        </p:txBody>
      </p:sp>
      <p:grpSp>
        <p:nvGrpSpPr>
          <p:cNvPr id="2" name="Group 28"/>
          <p:cNvGrpSpPr/>
          <p:nvPr/>
        </p:nvGrpSpPr>
        <p:grpSpPr>
          <a:xfrm>
            <a:off x="2384756" y="1836916"/>
            <a:ext cx="4023360" cy="3377504"/>
            <a:chOff x="3182112" y="2253882"/>
            <a:chExt cx="2779776" cy="2333548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2424989" y="3419862"/>
              <a:ext cx="233354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82112" y="3408883"/>
              <a:ext cx="2779776" cy="15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862425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20792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849976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501028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501028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57290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20791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884368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206237" y="3269887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79159" y="3269887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179159" y="4257439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06237" y="4257439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4926211" y="2539835"/>
            <a:ext cx="815257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7086" y="5665289"/>
            <a:ext cx="59298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Compute the convex hull by shrink wrapping the points.</a:t>
            </a:r>
            <a:endParaRPr lang="en-US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Building the convex hull</a:t>
            </a:r>
          </a:p>
        </p:txBody>
      </p:sp>
      <p:cxnSp>
        <p:nvCxnSpPr>
          <p:cNvPr id="29" name="Straight Connector 28"/>
          <p:cNvCxnSpPr>
            <a:stCxn id="17" idx="6"/>
          </p:cNvCxnSpPr>
          <p:nvPr/>
        </p:nvCxnSpPr>
        <p:spPr>
          <a:xfrm>
            <a:off x="4459961" y="2539835"/>
            <a:ext cx="1281507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" name="Group 28"/>
          <p:cNvGrpSpPr/>
          <p:nvPr/>
        </p:nvGrpSpPr>
        <p:grpSpPr>
          <a:xfrm>
            <a:off x="2384756" y="1836916"/>
            <a:ext cx="4023360" cy="3377504"/>
            <a:chOff x="3182112" y="2253882"/>
            <a:chExt cx="2779776" cy="2333548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2424989" y="3419862"/>
              <a:ext cx="233354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82112" y="3408883"/>
              <a:ext cx="2779776" cy="15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862425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20792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849976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501028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501028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57290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20791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884368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206237" y="3269887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79159" y="3269887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179159" y="4257439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06237" y="4257439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07086" y="5665289"/>
            <a:ext cx="59298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Compute the convex hull by shrink wrapping the points.</a:t>
            </a:r>
            <a:endParaRPr lang="en-US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Building the convex hull</a:t>
            </a:r>
          </a:p>
        </p:txBody>
      </p:sp>
      <p:cxnSp>
        <p:nvCxnSpPr>
          <p:cNvPr id="29" name="Straight Connector 28"/>
          <p:cNvCxnSpPr>
            <a:stCxn id="16" idx="6"/>
          </p:cNvCxnSpPr>
          <p:nvPr/>
        </p:nvCxnSpPr>
        <p:spPr>
          <a:xfrm>
            <a:off x="3507062" y="2539835"/>
            <a:ext cx="2234406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" name="Group 28"/>
          <p:cNvGrpSpPr/>
          <p:nvPr/>
        </p:nvGrpSpPr>
        <p:grpSpPr>
          <a:xfrm>
            <a:off x="2384756" y="1836916"/>
            <a:ext cx="4023360" cy="3377504"/>
            <a:chOff x="3182112" y="2253882"/>
            <a:chExt cx="2779776" cy="2333548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2424989" y="3419862"/>
              <a:ext cx="233354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82112" y="3408883"/>
              <a:ext cx="2779776" cy="15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862425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20792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849976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501028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501028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57290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20791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884368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206237" y="3269887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79159" y="3269887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179159" y="4257439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06237" y="4257439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07086" y="5665289"/>
            <a:ext cx="59298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Compute the convex hull by shrink wrapping the points.</a:t>
            </a:r>
            <a:endParaRPr lang="en-US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Building the convex hull</a:t>
            </a:r>
          </a:p>
        </p:txBody>
      </p:sp>
      <p:cxnSp>
        <p:nvCxnSpPr>
          <p:cNvPr id="29" name="Straight Connector 28"/>
          <p:cNvCxnSpPr>
            <a:stCxn id="16" idx="6"/>
          </p:cNvCxnSpPr>
          <p:nvPr/>
        </p:nvCxnSpPr>
        <p:spPr>
          <a:xfrm>
            <a:off x="3507062" y="2539835"/>
            <a:ext cx="2234406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0"/>
            <a:endCxn id="16" idx="4"/>
          </p:cNvCxnSpPr>
          <p:nvPr/>
        </p:nvCxnSpPr>
        <p:spPr>
          <a:xfrm rot="16200000" flipV="1">
            <a:off x="2808266" y="3238631"/>
            <a:ext cx="1291710" cy="317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" name="Group 28"/>
          <p:cNvGrpSpPr/>
          <p:nvPr/>
        </p:nvGrpSpPr>
        <p:grpSpPr>
          <a:xfrm>
            <a:off x="2384756" y="1836916"/>
            <a:ext cx="4023360" cy="3377504"/>
            <a:chOff x="3182112" y="2253882"/>
            <a:chExt cx="2779776" cy="2333548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2424989" y="3419862"/>
              <a:ext cx="233354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82112" y="3408883"/>
              <a:ext cx="2779776" cy="15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862425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20792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849976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501028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501028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57290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20791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884368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206237" y="3269887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79159" y="3269887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179159" y="4257439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06237" y="4257439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607086" y="5665289"/>
            <a:ext cx="59298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Compute the convex hull by shrink wrapping the points.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point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83936" y="221110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75075" y="2320925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6" name="Straight Connector 15"/>
          <p:cNvCxnSpPr>
            <a:stCxn id="20" idx="6"/>
            <a:endCxn id="17" idx="2"/>
          </p:cNvCxnSpPr>
          <p:nvPr/>
        </p:nvCxnSpPr>
        <p:spPr>
          <a:xfrm>
            <a:off x="3149600" y="4201319"/>
            <a:ext cx="2795588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945188" y="404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44800" y="404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2817813" y="442753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5930900" y="4427538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Building the convex hull</a:t>
            </a:r>
          </a:p>
        </p:txBody>
      </p:sp>
      <p:cxnSp>
        <p:nvCxnSpPr>
          <p:cNvPr id="29" name="Straight Connector 28"/>
          <p:cNvCxnSpPr>
            <a:stCxn id="16" idx="6"/>
          </p:cNvCxnSpPr>
          <p:nvPr/>
        </p:nvCxnSpPr>
        <p:spPr>
          <a:xfrm>
            <a:off x="3507062" y="2539835"/>
            <a:ext cx="2234406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0"/>
            <a:endCxn id="16" idx="4"/>
          </p:cNvCxnSpPr>
          <p:nvPr/>
        </p:nvCxnSpPr>
        <p:spPr>
          <a:xfrm rot="16200000" flipV="1">
            <a:off x="2808266" y="3238631"/>
            <a:ext cx="1291710" cy="317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1"/>
          </p:cNvCxnSpPr>
          <p:nvPr/>
        </p:nvCxnSpPr>
        <p:spPr>
          <a:xfrm rot="16200000" flipV="1">
            <a:off x="3327405" y="4197164"/>
            <a:ext cx="743782" cy="3758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" name="Group 28"/>
          <p:cNvGrpSpPr/>
          <p:nvPr/>
        </p:nvGrpSpPr>
        <p:grpSpPr>
          <a:xfrm>
            <a:off x="2384756" y="1836916"/>
            <a:ext cx="4023360" cy="3377504"/>
            <a:chOff x="3182112" y="2253882"/>
            <a:chExt cx="2779776" cy="2333548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2424989" y="3419862"/>
              <a:ext cx="233354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82112" y="3408883"/>
              <a:ext cx="2779776" cy="15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862425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20792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849976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501028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501028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57290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20791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884368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206237" y="3269887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79159" y="3269887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179159" y="4257439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06237" y="4257439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07086" y="5665289"/>
            <a:ext cx="59298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Compute the convex hull by shrink wrapping the points.</a:t>
            </a:r>
            <a:endParaRPr 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Building the convex hull</a:t>
            </a:r>
          </a:p>
        </p:txBody>
      </p:sp>
      <p:cxnSp>
        <p:nvCxnSpPr>
          <p:cNvPr id="29" name="Straight Connector 28"/>
          <p:cNvCxnSpPr>
            <a:stCxn id="16" idx="6"/>
          </p:cNvCxnSpPr>
          <p:nvPr/>
        </p:nvCxnSpPr>
        <p:spPr>
          <a:xfrm>
            <a:off x="3507062" y="2539835"/>
            <a:ext cx="2234406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0"/>
            <a:endCxn id="16" idx="4"/>
          </p:cNvCxnSpPr>
          <p:nvPr/>
        </p:nvCxnSpPr>
        <p:spPr>
          <a:xfrm rot="16200000" flipV="1">
            <a:off x="2808266" y="3238631"/>
            <a:ext cx="1291710" cy="317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1"/>
          </p:cNvCxnSpPr>
          <p:nvPr/>
        </p:nvCxnSpPr>
        <p:spPr>
          <a:xfrm rot="16200000" flipV="1">
            <a:off x="3327405" y="4197164"/>
            <a:ext cx="743782" cy="3758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" name="Group 28"/>
          <p:cNvGrpSpPr/>
          <p:nvPr/>
        </p:nvGrpSpPr>
        <p:grpSpPr>
          <a:xfrm>
            <a:off x="2384756" y="1836916"/>
            <a:ext cx="4023360" cy="3377504"/>
            <a:chOff x="3182112" y="2253882"/>
            <a:chExt cx="2779776" cy="2333548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2424989" y="3419862"/>
              <a:ext cx="233354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82112" y="3408883"/>
              <a:ext cx="2779776" cy="15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862425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20792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849976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501028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501028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57290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20791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884368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206237" y="3269887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79159" y="3269887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179159" y="4257439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06237" y="4257439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>
            <a:endCxn id="26" idx="2"/>
          </p:cNvCxnSpPr>
          <p:nvPr/>
        </p:nvCxnSpPr>
        <p:spPr>
          <a:xfrm>
            <a:off x="4004495" y="4800232"/>
            <a:ext cx="1270724" cy="53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07086" y="5665289"/>
            <a:ext cx="59298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Compute the convex hull by shrink wrapping the points.</a:t>
            </a:r>
            <a:endParaRPr lang="en-US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Building the convex hull</a:t>
            </a:r>
          </a:p>
        </p:txBody>
      </p:sp>
      <p:cxnSp>
        <p:nvCxnSpPr>
          <p:cNvPr id="29" name="Straight Connector 28"/>
          <p:cNvCxnSpPr>
            <a:stCxn id="16" idx="6"/>
          </p:cNvCxnSpPr>
          <p:nvPr/>
        </p:nvCxnSpPr>
        <p:spPr>
          <a:xfrm>
            <a:off x="3507062" y="2539835"/>
            <a:ext cx="2234406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0"/>
            <a:endCxn id="16" idx="4"/>
          </p:cNvCxnSpPr>
          <p:nvPr/>
        </p:nvCxnSpPr>
        <p:spPr>
          <a:xfrm rot="16200000" flipV="1">
            <a:off x="2808266" y="3238631"/>
            <a:ext cx="1291710" cy="317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1"/>
          </p:cNvCxnSpPr>
          <p:nvPr/>
        </p:nvCxnSpPr>
        <p:spPr>
          <a:xfrm rot="16200000" flipV="1">
            <a:off x="3327405" y="4197164"/>
            <a:ext cx="743782" cy="3758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6" idx="2"/>
          </p:cNvCxnSpPr>
          <p:nvPr/>
        </p:nvCxnSpPr>
        <p:spPr>
          <a:xfrm>
            <a:off x="4004495" y="4800232"/>
            <a:ext cx="1270724" cy="53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7"/>
          </p:cNvCxnSpPr>
          <p:nvPr/>
        </p:nvCxnSpPr>
        <p:spPr>
          <a:xfrm rot="5400000" flipH="1" flipV="1">
            <a:off x="5214014" y="4199182"/>
            <a:ext cx="736467" cy="3790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" name="Group 28"/>
          <p:cNvGrpSpPr/>
          <p:nvPr/>
        </p:nvGrpSpPr>
        <p:grpSpPr>
          <a:xfrm>
            <a:off x="2384756" y="1836916"/>
            <a:ext cx="4023360" cy="3377504"/>
            <a:chOff x="3182112" y="2253882"/>
            <a:chExt cx="2779776" cy="2333548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2424989" y="3419862"/>
              <a:ext cx="233354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82112" y="3408883"/>
              <a:ext cx="2779776" cy="15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862425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20792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849976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501028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501028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57290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20791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884368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206237" y="3269887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79159" y="3269887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179159" y="4257439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06237" y="4257439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07086" y="5665289"/>
            <a:ext cx="59298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Compute the convex hull by shrink wrapping the points.</a:t>
            </a:r>
            <a:endParaRPr lang="en-US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Building the convex hull</a:t>
            </a:r>
          </a:p>
        </p:txBody>
      </p:sp>
      <p:cxnSp>
        <p:nvCxnSpPr>
          <p:cNvPr id="29" name="Straight Connector 28"/>
          <p:cNvCxnSpPr>
            <a:stCxn id="16" idx="6"/>
          </p:cNvCxnSpPr>
          <p:nvPr/>
        </p:nvCxnSpPr>
        <p:spPr>
          <a:xfrm>
            <a:off x="3507062" y="2539835"/>
            <a:ext cx="2234406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0"/>
            <a:endCxn id="16" idx="4"/>
          </p:cNvCxnSpPr>
          <p:nvPr/>
        </p:nvCxnSpPr>
        <p:spPr>
          <a:xfrm rot="16200000" flipV="1">
            <a:off x="2808266" y="3238631"/>
            <a:ext cx="1291710" cy="317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1"/>
          </p:cNvCxnSpPr>
          <p:nvPr/>
        </p:nvCxnSpPr>
        <p:spPr>
          <a:xfrm rot="16200000" flipV="1">
            <a:off x="3327405" y="4197164"/>
            <a:ext cx="743782" cy="3758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6" idx="2"/>
          </p:cNvCxnSpPr>
          <p:nvPr/>
        </p:nvCxnSpPr>
        <p:spPr>
          <a:xfrm>
            <a:off x="4004495" y="4800232"/>
            <a:ext cx="1270724" cy="53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7"/>
          </p:cNvCxnSpPr>
          <p:nvPr/>
        </p:nvCxnSpPr>
        <p:spPr>
          <a:xfrm rot="5400000" flipH="1" flipV="1">
            <a:off x="5214014" y="4199182"/>
            <a:ext cx="736467" cy="3790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V="1">
            <a:off x="5178390" y="3238632"/>
            <a:ext cx="1291710" cy="317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" name="Group 28"/>
          <p:cNvGrpSpPr/>
          <p:nvPr/>
        </p:nvGrpSpPr>
        <p:grpSpPr>
          <a:xfrm>
            <a:off x="2384756" y="1836916"/>
            <a:ext cx="4023360" cy="3377504"/>
            <a:chOff x="3182112" y="2253882"/>
            <a:chExt cx="2779776" cy="2333548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2424989" y="3419862"/>
              <a:ext cx="233354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82112" y="3408883"/>
              <a:ext cx="2779776" cy="15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862425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20792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849976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501028" y="2691986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501028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57290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20791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884368" y="3679538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206237" y="3269887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79159" y="3269887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179159" y="4257439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06237" y="4257439"/>
              <a:ext cx="95098" cy="950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601936" y="5665289"/>
            <a:ext cx="592982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Compute the convex hull by shrink wrapping the points.</a:t>
            </a:r>
            <a:endParaRPr lang="en-US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384756" y="3508628"/>
            <a:ext cx="4023360" cy="23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3438144" y="2538374"/>
            <a:ext cx="2377440" cy="2275028"/>
          </a:xfrm>
          <a:custGeom>
            <a:avLst/>
            <a:gdLst>
              <a:gd name="connsiteX0" fmla="*/ 0 w 2377440"/>
              <a:gd name="connsiteY0" fmla="*/ 0 h 2275028"/>
              <a:gd name="connsiteX1" fmla="*/ 36576 w 2377440"/>
              <a:gd name="connsiteY1" fmla="*/ 1426464 h 2275028"/>
              <a:gd name="connsiteX2" fmla="*/ 490118 w 2377440"/>
              <a:gd name="connsiteY2" fmla="*/ 2260397 h 2275028"/>
              <a:gd name="connsiteX3" fmla="*/ 1894637 w 2377440"/>
              <a:gd name="connsiteY3" fmla="*/ 2275028 h 2275028"/>
              <a:gd name="connsiteX4" fmla="*/ 2377440 w 2377440"/>
              <a:gd name="connsiteY4" fmla="*/ 1426464 h 2275028"/>
              <a:gd name="connsiteX5" fmla="*/ 2377440 w 2377440"/>
              <a:gd name="connsiteY5" fmla="*/ 0 h 2275028"/>
              <a:gd name="connsiteX6" fmla="*/ 0 w 2377440"/>
              <a:gd name="connsiteY6" fmla="*/ 0 h 2275028"/>
              <a:gd name="connsiteX0" fmla="*/ 0 w 2377440"/>
              <a:gd name="connsiteY0" fmla="*/ 0 h 2275028"/>
              <a:gd name="connsiteX1" fmla="*/ 4771 w 2377440"/>
              <a:gd name="connsiteY1" fmla="*/ 1426464 h 2275028"/>
              <a:gd name="connsiteX2" fmla="*/ 490118 w 2377440"/>
              <a:gd name="connsiteY2" fmla="*/ 2260397 h 2275028"/>
              <a:gd name="connsiteX3" fmla="*/ 1894637 w 2377440"/>
              <a:gd name="connsiteY3" fmla="*/ 2275028 h 2275028"/>
              <a:gd name="connsiteX4" fmla="*/ 2377440 w 2377440"/>
              <a:gd name="connsiteY4" fmla="*/ 1426464 h 2275028"/>
              <a:gd name="connsiteX5" fmla="*/ 2377440 w 2377440"/>
              <a:gd name="connsiteY5" fmla="*/ 0 h 2275028"/>
              <a:gd name="connsiteX6" fmla="*/ 0 w 2377440"/>
              <a:gd name="connsiteY6" fmla="*/ 0 h 227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2275028">
                <a:moveTo>
                  <a:pt x="0" y="0"/>
                </a:moveTo>
                <a:cubicBezTo>
                  <a:pt x="1590" y="475488"/>
                  <a:pt x="3181" y="950976"/>
                  <a:pt x="4771" y="1426464"/>
                </a:cubicBezTo>
                <a:lnTo>
                  <a:pt x="490118" y="2260397"/>
                </a:lnTo>
                <a:lnTo>
                  <a:pt x="1894637" y="2275028"/>
                </a:lnTo>
                <a:lnTo>
                  <a:pt x="2377440" y="1426464"/>
                </a:lnTo>
                <a:lnTo>
                  <a:pt x="2377440" y="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final polygon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288920" y="3524519"/>
            <a:ext cx="3377504" cy="2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546515" y="3423514"/>
            <a:ext cx="2779776" cy="15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6356272" y="2753058"/>
            <a:ext cx="1651546" cy="1580403"/>
          </a:xfrm>
          <a:custGeom>
            <a:avLst/>
            <a:gdLst>
              <a:gd name="connsiteX0" fmla="*/ 0 w 2377440"/>
              <a:gd name="connsiteY0" fmla="*/ 0 h 2275028"/>
              <a:gd name="connsiteX1" fmla="*/ 36576 w 2377440"/>
              <a:gd name="connsiteY1" fmla="*/ 1426464 h 2275028"/>
              <a:gd name="connsiteX2" fmla="*/ 490118 w 2377440"/>
              <a:gd name="connsiteY2" fmla="*/ 2260397 h 2275028"/>
              <a:gd name="connsiteX3" fmla="*/ 1894637 w 2377440"/>
              <a:gd name="connsiteY3" fmla="*/ 2275028 h 2275028"/>
              <a:gd name="connsiteX4" fmla="*/ 2377440 w 2377440"/>
              <a:gd name="connsiteY4" fmla="*/ 1426464 h 2275028"/>
              <a:gd name="connsiteX5" fmla="*/ 2377440 w 2377440"/>
              <a:gd name="connsiteY5" fmla="*/ 0 h 2275028"/>
              <a:gd name="connsiteX6" fmla="*/ 0 w 2377440"/>
              <a:gd name="connsiteY6" fmla="*/ 0 h 2275028"/>
              <a:gd name="connsiteX0" fmla="*/ 0 w 2377440"/>
              <a:gd name="connsiteY0" fmla="*/ 0 h 2275028"/>
              <a:gd name="connsiteX1" fmla="*/ 4771 w 2377440"/>
              <a:gd name="connsiteY1" fmla="*/ 1426464 h 2275028"/>
              <a:gd name="connsiteX2" fmla="*/ 490118 w 2377440"/>
              <a:gd name="connsiteY2" fmla="*/ 2260397 h 2275028"/>
              <a:gd name="connsiteX3" fmla="*/ 1894637 w 2377440"/>
              <a:gd name="connsiteY3" fmla="*/ 2275028 h 2275028"/>
              <a:gd name="connsiteX4" fmla="*/ 2377440 w 2377440"/>
              <a:gd name="connsiteY4" fmla="*/ 1426464 h 2275028"/>
              <a:gd name="connsiteX5" fmla="*/ 2377440 w 2377440"/>
              <a:gd name="connsiteY5" fmla="*/ 0 h 2275028"/>
              <a:gd name="connsiteX6" fmla="*/ 0 w 2377440"/>
              <a:gd name="connsiteY6" fmla="*/ 0 h 227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2275028">
                <a:moveTo>
                  <a:pt x="0" y="0"/>
                </a:moveTo>
                <a:cubicBezTo>
                  <a:pt x="1590" y="475488"/>
                  <a:pt x="3181" y="950976"/>
                  <a:pt x="4771" y="1426464"/>
                </a:cubicBezTo>
                <a:lnTo>
                  <a:pt x="490118" y="2260397"/>
                </a:lnTo>
                <a:lnTo>
                  <a:pt x="1894637" y="2275028"/>
                </a:lnTo>
                <a:lnTo>
                  <a:pt x="2377440" y="1426464"/>
                </a:lnTo>
                <a:lnTo>
                  <a:pt x="2377440" y="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Property 1: distances are equal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789392" y="3434493"/>
            <a:ext cx="233354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33102" y="2879676"/>
            <a:ext cx="1228760" cy="1238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Y</a:t>
            </a:r>
            <a:endParaRPr lang="en-US" sz="3200" dirty="0"/>
          </a:p>
        </p:txBody>
      </p:sp>
      <p:sp>
        <p:nvSpPr>
          <p:cNvPr id="9" name="Isosceles Triangle 8"/>
          <p:cNvSpPr/>
          <p:nvPr/>
        </p:nvSpPr>
        <p:spPr>
          <a:xfrm>
            <a:off x="782007" y="2988779"/>
            <a:ext cx="825708" cy="7118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98213" y="3689405"/>
            <a:ext cx="437321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47576" y="3427012"/>
            <a:ext cx="437321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72996" y="5327374"/>
            <a:ext cx="419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distance(X,Y) == distance(O, Y-X)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57962" y="3450866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O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2: support points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1668" y="5445018"/>
            <a:ext cx="6640664" cy="5232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support(Z, </a:t>
            </a:r>
            <a:r>
              <a:rPr lang="en-US" sz="2800" b="1" dirty="0" smtClean="0"/>
              <a:t>d</a:t>
            </a:r>
            <a:r>
              <a:rPr lang="en-US" sz="2800" dirty="0" smtClean="0"/>
              <a:t>) = support(Y, </a:t>
            </a:r>
            <a:r>
              <a:rPr lang="en-US" sz="2800" b="1" dirty="0" smtClean="0"/>
              <a:t>d</a:t>
            </a:r>
            <a:r>
              <a:rPr lang="en-US" sz="2800" dirty="0" smtClean="0"/>
              <a:t>) – support(X, -</a:t>
            </a:r>
            <a:r>
              <a:rPr lang="en-US" sz="2800" b="1" dirty="0" smtClean="0"/>
              <a:t>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546515" y="3423514"/>
            <a:ext cx="2779776" cy="15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6356272" y="2753058"/>
            <a:ext cx="1651546" cy="1580403"/>
          </a:xfrm>
          <a:custGeom>
            <a:avLst/>
            <a:gdLst>
              <a:gd name="connsiteX0" fmla="*/ 0 w 2377440"/>
              <a:gd name="connsiteY0" fmla="*/ 0 h 2275028"/>
              <a:gd name="connsiteX1" fmla="*/ 36576 w 2377440"/>
              <a:gd name="connsiteY1" fmla="*/ 1426464 h 2275028"/>
              <a:gd name="connsiteX2" fmla="*/ 490118 w 2377440"/>
              <a:gd name="connsiteY2" fmla="*/ 2260397 h 2275028"/>
              <a:gd name="connsiteX3" fmla="*/ 1894637 w 2377440"/>
              <a:gd name="connsiteY3" fmla="*/ 2275028 h 2275028"/>
              <a:gd name="connsiteX4" fmla="*/ 2377440 w 2377440"/>
              <a:gd name="connsiteY4" fmla="*/ 1426464 h 2275028"/>
              <a:gd name="connsiteX5" fmla="*/ 2377440 w 2377440"/>
              <a:gd name="connsiteY5" fmla="*/ 0 h 2275028"/>
              <a:gd name="connsiteX6" fmla="*/ 0 w 2377440"/>
              <a:gd name="connsiteY6" fmla="*/ 0 h 2275028"/>
              <a:gd name="connsiteX0" fmla="*/ 0 w 2377440"/>
              <a:gd name="connsiteY0" fmla="*/ 0 h 2275028"/>
              <a:gd name="connsiteX1" fmla="*/ 4771 w 2377440"/>
              <a:gd name="connsiteY1" fmla="*/ 1426464 h 2275028"/>
              <a:gd name="connsiteX2" fmla="*/ 490118 w 2377440"/>
              <a:gd name="connsiteY2" fmla="*/ 2260397 h 2275028"/>
              <a:gd name="connsiteX3" fmla="*/ 1894637 w 2377440"/>
              <a:gd name="connsiteY3" fmla="*/ 2275028 h 2275028"/>
              <a:gd name="connsiteX4" fmla="*/ 2377440 w 2377440"/>
              <a:gd name="connsiteY4" fmla="*/ 1426464 h 2275028"/>
              <a:gd name="connsiteX5" fmla="*/ 2377440 w 2377440"/>
              <a:gd name="connsiteY5" fmla="*/ 0 h 2275028"/>
              <a:gd name="connsiteX6" fmla="*/ 0 w 2377440"/>
              <a:gd name="connsiteY6" fmla="*/ 0 h 227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2275028">
                <a:moveTo>
                  <a:pt x="0" y="0"/>
                </a:moveTo>
                <a:cubicBezTo>
                  <a:pt x="1590" y="475488"/>
                  <a:pt x="3181" y="950976"/>
                  <a:pt x="4771" y="1426464"/>
                </a:cubicBezTo>
                <a:lnTo>
                  <a:pt x="490118" y="2260397"/>
                </a:lnTo>
                <a:lnTo>
                  <a:pt x="1894637" y="2275028"/>
                </a:lnTo>
                <a:lnTo>
                  <a:pt x="2377440" y="1426464"/>
                </a:lnTo>
                <a:lnTo>
                  <a:pt x="2377440" y="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4789392" y="3434493"/>
            <a:ext cx="233354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33102" y="2879676"/>
            <a:ext cx="1228760" cy="1238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Y</a:t>
            </a:r>
            <a:endParaRPr lang="en-US" sz="3200" dirty="0"/>
          </a:p>
        </p:txBody>
      </p:sp>
      <p:sp>
        <p:nvSpPr>
          <p:cNvPr id="10" name="Isosceles Triangle 9"/>
          <p:cNvSpPr/>
          <p:nvPr/>
        </p:nvSpPr>
        <p:spPr>
          <a:xfrm>
            <a:off x="782007" y="2988779"/>
            <a:ext cx="825708" cy="7118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557962" y="3450866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O</a:t>
            </a:r>
            <a:endParaRPr lang="en-US" sz="24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203882" y="2059388"/>
            <a:ext cx="644055" cy="5565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56173" y="183675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d</a:t>
            </a:r>
            <a:endParaRPr lang="en-US" sz="2400" b="1" dirty="0">
              <a:latin typeface="+mn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96424" y="2806811"/>
            <a:ext cx="127221" cy="1272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23568" y="3609892"/>
            <a:ext cx="127221" cy="1272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450" y="2687540"/>
            <a:ext cx="127221" cy="1272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568271" y="2059388"/>
            <a:ext cx="644055" cy="5565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20562" y="183675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d</a:t>
            </a:r>
            <a:endParaRPr lang="en-US" sz="2400" b="1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54156" y="2059388"/>
            <a:ext cx="644055" cy="5565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6447" y="1836753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-d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3752" y="3075057"/>
            <a:ext cx="3036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n-lt"/>
              </a:rPr>
              <a:t>Convex Hull?</a:t>
            </a:r>
            <a:endParaRPr lang="en-US" sz="4000" dirty="0">
              <a:latin typeface="+mn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3187461" y="2316192"/>
            <a:ext cx="2484407" cy="24067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174521" y="2536166"/>
            <a:ext cx="2631056" cy="20530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GJK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support function</a:t>
            </a:r>
          </a:p>
          <a:p>
            <a:r>
              <a:rPr lang="en-US" dirty="0" smtClean="0"/>
              <a:t>Simplex vertices hold two indices</a:t>
            </a:r>
            <a:endParaRPr lang="en-US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point on 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barycentric coordinates to compute the closest points on X and Y</a:t>
            </a:r>
          </a:p>
          <a:p>
            <a:r>
              <a:rPr lang="en-US" dirty="0" smtClean="0"/>
              <a:t>See the demo code for details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point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83936" y="221110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75075" y="2320925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6" name="Straight Connector 15"/>
          <p:cNvCxnSpPr>
            <a:stCxn id="20" idx="6"/>
            <a:endCxn id="17" idx="2"/>
          </p:cNvCxnSpPr>
          <p:nvPr/>
        </p:nvCxnSpPr>
        <p:spPr>
          <a:xfrm>
            <a:off x="3149600" y="4201319"/>
            <a:ext cx="2795588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945188" y="404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44800" y="404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741136" y="4414555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5075" y="4060825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2817813" y="442753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930900" y="4427538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6225" y="3075057"/>
            <a:ext cx="2029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alibri" pitchFamily="34" charset="0"/>
              </a:rPr>
              <a:t>DEMO!!!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7125" y="4974336"/>
            <a:ext cx="3769750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Download: </a:t>
            </a:r>
            <a:r>
              <a:rPr lang="en-US" sz="3200" dirty="0" smtClean="0">
                <a:solidFill>
                  <a:srgbClr val="0070C0"/>
                </a:solidFill>
                <a:latin typeface="Calibri" pitchFamily="34" charset="0"/>
              </a:rPr>
              <a:t>box2d.org</a:t>
            </a:r>
            <a:endParaRPr lang="en-US" sz="3200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Collision Detection in Interactive 3D Environments, Gino van den Bergen, 2004</a:t>
            </a:r>
          </a:p>
          <a:p>
            <a:pPr eaLnBrk="1" hangingPunct="1"/>
            <a:r>
              <a:rPr lang="en-US" dirty="0" smtClean="0"/>
              <a:t>Real-Time Collision Detection, </a:t>
            </a:r>
            <a:r>
              <a:rPr lang="en-US" dirty="0" err="1" smtClean="0"/>
              <a:t>Christer</a:t>
            </a:r>
            <a:r>
              <a:rPr lang="en-US" dirty="0" smtClean="0"/>
              <a:t> Ericson, 2005</a:t>
            </a:r>
          </a:p>
          <a:p>
            <a:pPr eaLnBrk="1" hangingPunct="1"/>
            <a:r>
              <a:rPr lang="en-US" dirty="0" smtClean="0"/>
              <a:t>Implementing GJK: </a:t>
            </a:r>
            <a:r>
              <a:rPr lang="en-US" dirty="0" smtClean="0">
                <a:hlinkClick r:id="rId3"/>
              </a:rPr>
              <a:t>http://mollyrocket.com/849</a:t>
            </a:r>
            <a:r>
              <a:rPr lang="en-US" dirty="0" smtClean="0"/>
              <a:t>, Casey </a:t>
            </a:r>
            <a:r>
              <a:rPr lang="en-US" dirty="0" err="1" smtClean="0"/>
              <a:t>Muratori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Box2D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1811116"/>
          </a:xfrm>
        </p:spPr>
        <p:txBody>
          <a:bodyPr/>
          <a:lstStyle/>
          <a:p>
            <a:pPr eaLnBrk="1" hangingPunct="1"/>
            <a:r>
              <a:rPr lang="en-US" dirty="0" smtClean="0"/>
              <a:t>An open source 2D physics engine</a:t>
            </a:r>
          </a:p>
          <a:p>
            <a:pPr eaLnBrk="1" hangingPunct="1"/>
            <a:r>
              <a:rPr lang="en-US" dirty="0" smtClean="0">
                <a:hlinkClick r:id="rId3"/>
              </a:rPr>
              <a:t>http://www.box2d.org</a:t>
            </a:r>
            <a:endParaRPr lang="en-US" dirty="0" smtClean="0"/>
          </a:p>
          <a:p>
            <a:pPr eaLnBrk="1" hangingPunct="1"/>
            <a:r>
              <a:rPr lang="en-US" dirty="0" smtClean="0"/>
              <a:t>Written in C++</a:t>
            </a:r>
          </a:p>
        </p:txBody>
      </p:sp>
      <p:pic>
        <p:nvPicPr>
          <p:cNvPr id="71682" name="Picture 2" descr="C:\GDC10\icon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52850" y="3860140"/>
            <a:ext cx="16383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797442" y="4201795"/>
            <a:ext cx="7442791" cy="158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Projection: region A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07486" y="226190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698625" y="2371725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6" name="Straight Connector 15"/>
          <p:cNvCxnSpPr>
            <a:stCxn id="20" idx="6"/>
            <a:endCxn id="17" idx="2"/>
          </p:cNvCxnSpPr>
          <p:nvPr/>
        </p:nvCxnSpPr>
        <p:spPr>
          <a:xfrm>
            <a:off x="3149600" y="4201319"/>
            <a:ext cx="2795588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945188" y="404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44800" y="404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743075" y="2905125"/>
            <a:ext cx="1377950" cy="9017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98625" y="4048125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1203325" y="3362325"/>
            <a:ext cx="127635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2817813" y="442753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5930900" y="4427538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797442" y="4201795"/>
            <a:ext cx="7442791" cy="158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Projection: region AB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68186" y="226190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02075" y="2371725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6" name="Straight Connector 15"/>
          <p:cNvCxnSpPr>
            <a:stCxn id="20" idx="6"/>
            <a:endCxn id="17" idx="2"/>
          </p:cNvCxnSpPr>
          <p:nvPr/>
        </p:nvCxnSpPr>
        <p:spPr>
          <a:xfrm>
            <a:off x="3149600" y="4201319"/>
            <a:ext cx="2795588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945188" y="404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44800" y="404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2800350" y="2933700"/>
            <a:ext cx="1390650" cy="8572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902075" y="4048125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3406775" y="3362325"/>
            <a:ext cx="127635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2817813" y="442753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5930900" y="4427538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797442" y="4201795"/>
            <a:ext cx="7442791" cy="158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Projection: region B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55886" y="226190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089775" y="2371725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6" name="Straight Connector 15"/>
          <p:cNvCxnSpPr>
            <a:stCxn id="20" idx="6"/>
            <a:endCxn id="17" idx="2"/>
          </p:cNvCxnSpPr>
          <p:nvPr/>
        </p:nvCxnSpPr>
        <p:spPr>
          <a:xfrm>
            <a:off x="3149600" y="4201319"/>
            <a:ext cx="2795588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945188" y="404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44800" y="404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124200" y="2590800"/>
            <a:ext cx="3962400" cy="15240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89775" y="4048125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6594475" y="3362325"/>
            <a:ext cx="127635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2817813" y="442753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5930900" y="4427538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Convex polygons</a:t>
            </a:r>
          </a:p>
        </p:txBody>
      </p:sp>
      <p:sp>
        <p:nvSpPr>
          <p:cNvPr id="5" name="Isosceles Triangle 4"/>
          <p:cNvSpPr/>
          <p:nvPr/>
        </p:nvSpPr>
        <p:spPr>
          <a:xfrm rot="1573193">
            <a:off x="2374900" y="3021013"/>
            <a:ext cx="1381125" cy="1273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gular Pentagon 6"/>
          <p:cNvSpPr/>
          <p:nvPr/>
        </p:nvSpPr>
        <p:spPr>
          <a:xfrm rot="881706">
            <a:off x="4652963" y="3370263"/>
            <a:ext cx="2420937" cy="1300162"/>
          </a:xfrm>
          <a:prstGeom prst="pen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958860" y="2812213"/>
            <a:ext cx="3157268" cy="28122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8875" y="2812213"/>
            <a:ext cx="1544128" cy="2812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66490" y="2812213"/>
            <a:ext cx="1544128" cy="2812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4602192" y="4214004"/>
            <a:ext cx="29933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505309" y="4214004"/>
            <a:ext cx="29933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Voronoi regions</a:t>
            </a:r>
          </a:p>
        </p:txBody>
      </p:sp>
      <p:cxnSp>
        <p:nvCxnSpPr>
          <p:cNvPr id="16" name="Straight Connector 15"/>
          <p:cNvCxnSpPr>
            <a:stCxn id="20" idx="6"/>
            <a:endCxn id="17" idx="2"/>
          </p:cNvCxnSpPr>
          <p:nvPr/>
        </p:nvCxnSpPr>
        <p:spPr>
          <a:xfrm>
            <a:off x="3149600" y="4201319"/>
            <a:ext cx="2795588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945188" y="404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44800" y="404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3085231" y="442753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5603097" y="4427538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39019" y="3131389"/>
            <a:ext cx="1227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region A</a:t>
            </a:r>
            <a:endParaRPr lang="en-US" sz="24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81887" y="3131389"/>
            <a:ext cx="1394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region AB</a:t>
            </a:r>
            <a:endParaRPr lang="en-US" sz="24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45525" y="3131389"/>
            <a:ext cx="1227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region B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Barycentric coordinates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678238" y="5087938"/>
          <a:ext cx="1789112" cy="411162"/>
        </p:xfrm>
        <a:graphic>
          <a:graphicData uri="http://schemas.openxmlformats.org/presentationml/2006/ole">
            <p:oleObj spid="_x0000_s550914" name="Equation" r:id="rId4" imgW="888840" imgH="203040" progId="Equation.DSMT4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54488" y="5880100"/>
          <a:ext cx="835025" cy="328613"/>
        </p:xfrm>
        <a:graphic>
          <a:graphicData uri="http://schemas.openxmlformats.org/presentationml/2006/ole">
            <p:oleObj spid="_x0000_s550915" name="Equation" r:id="rId5" imgW="419040" imgH="164880" progId="Equation.DSMT4">
              <p:embed/>
            </p:oleObj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797442" y="3433445"/>
            <a:ext cx="7442791" cy="158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4" idx="6"/>
            <a:endCxn id="33" idx="2"/>
          </p:cNvCxnSpPr>
          <p:nvPr/>
        </p:nvCxnSpPr>
        <p:spPr>
          <a:xfrm>
            <a:off x="3149600" y="3432969"/>
            <a:ext cx="2795588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5188" y="328056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844800" y="328056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2775" y="3279775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2817813" y="365918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4375150" y="3659188"/>
            <a:ext cx="378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G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5918200" y="3659188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B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Fractional lengths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678238" y="5087938"/>
          <a:ext cx="1789112" cy="411162"/>
        </p:xfrm>
        <a:graphic>
          <a:graphicData uri="http://schemas.openxmlformats.org/presentationml/2006/ole">
            <p:oleObj spid="_x0000_s706562" name="Equation" r:id="rId4" imgW="888840" imgH="203040" progId="Equation.DSMT4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54488" y="5880100"/>
          <a:ext cx="835025" cy="328613"/>
        </p:xfrm>
        <a:graphic>
          <a:graphicData uri="http://schemas.openxmlformats.org/presentationml/2006/ole">
            <p:oleObj spid="_x0000_s706563" name="Equation" r:id="rId5" imgW="419040" imgH="164880" progId="Equation.DSMT4">
              <p:embed/>
            </p:oleObj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797442" y="3433445"/>
            <a:ext cx="7442791" cy="158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4" idx="6"/>
            <a:endCxn id="33" idx="2"/>
          </p:cNvCxnSpPr>
          <p:nvPr/>
        </p:nvCxnSpPr>
        <p:spPr>
          <a:xfrm>
            <a:off x="3149600" y="3432969"/>
            <a:ext cx="2795588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5188" y="328056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844800" y="328056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2775" y="3279775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2817813" y="365918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4375150" y="3659188"/>
            <a:ext cx="378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G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5918200" y="3659188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B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1250" y="2419350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u=0.5</a:t>
            </a:r>
            <a:endParaRPr lang="en-US" sz="2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9950" y="241935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v=0.5</a:t>
            </a:r>
            <a:endParaRPr lang="en-US" sz="2000" dirty="0">
              <a:latin typeface="+mn-lt"/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3613150" y="2273300"/>
            <a:ext cx="330200" cy="15367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5400000">
            <a:off x="5175250" y="2279650"/>
            <a:ext cx="330200" cy="15240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Fractional lengths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678238" y="5087938"/>
          <a:ext cx="1789112" cy="411162"/>
        </p:xfrm>
        <a:graphic>
          <a:graphicData uri="http://schemas.openxmlformats.org/presentationml/2006/ole">
            <p:oleObj spid="_x0000_s707586" name="Equation" r:id="rId4" imgW="888840" imgH="203040" progId="Equation.DSMT4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54488" y="5880100"/>
          <a:ext cx="835025" cy="328613"/>
        </p:xfrm>
        <a:graphic>
          <a:graphicData uri="http://schemas.openxmlformats.org/presentationml/2006/ole">
            <p:oleObj spid="_x0000_s707587" name="Equation" r:id="rId5" imgW="419040" imgH="164880" progId="Equation.DSMT4">
              <p:embed/>
            </p:oleObj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797442" y="3433445"/>
            <a:ext cx="7442791" cy="158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4" idx="6"/>
            <a:endCxn id="33" idx="2"/>
          </p:cNvCxnSpPr>
          <p:nvPr/>
        </p:nvCxnSpPr>
        <p:spPr>
          <a:xfrm>
            <a:off x="3149600" y="3432969"/>
            <a:ext cx="2795588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5188" y="328056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844800" y="328056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667125" y="3279775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2817813" y="365918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619500" y="3659188"/>
            <a:ext cx="378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G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5918200" y="3659188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B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3241675" y="2644775"/>
            <a:ext cx="330200" cy="79375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5400000">
            <a:off x="4803775" y="1908175"/>
            <a:ext cx="330200" cy="226695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21200" y="2419350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u=0.75</a:t>
            </a:r>
            <a:endParaRPr lang="en-US" sz="20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09900" y="241935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v=0.25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Fractional lengths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678238" y="5087938"/>
          <a:ext cx="1789112" cy="411162"/>
        </p:xfrm>
        <a:graphic>
          <a:graphicData uri="http://schemas.openxmlformats.org/presentationml/2006/ole">
            <p:oleObj spid="_x0000_s708610" name="Equation" r:id="rId4" imgW="888840" imgH="203040" progId="Equation.DSMT4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54488" y="5880100"/>
          <a:ext cx="835025" cy="328613"/>
        </p:xfrm>
        <a:graphic>
          <a:graphicData uri="http://schemas.openxmlformats.org/presentationml/2006/ole">
            <p:oleObj spid="_x0000_s708611" name="Equation" r:id="rId5" imgW="419040" imgH="164880" progId="Equation.DSMT4">
              <p:embed/>
            </p:oleObj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797442" y="3433445"/>
            <a:ext cx="7442791" cy="158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4" idx="6"/>
            <a:endCxn id="33" idx="2"/>
          </p:cNvCxnSpPr>
          <p:nvPr/>
        </p:nvCxnSpPr>
        <p:spPr>
          <a:xfrm>
            <a:off x="3149600" y="3432969"/>
            <a:ext cx="2795588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5188" y="328056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844800" y="328056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41525" y="3279775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2817813" y="365918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2006600" y="3659188"/>
            <a:ext cx="378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G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5918200" y="3659188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B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2435225" y="2644775"/>
            <a:ext cx="330200" cy="79375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5400000">
            <a:off x="3987800" y="234950"/>
            <a:ext cx="330200" cy="38989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08400" y="1549400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u=1.25</a:t>
            </a:r>
            <a:endParaRPr lang="en-US" sz="20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7100" y="2419350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v=-0.25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vector</a:t>
            </a:r>
          </a:p>
        </p:txBody>
      </p:sp>
      <p:cxnSp>
        <p:nvCxnSpPr>
          <p:cNvPr id="32" name="Straight Connector 31"/>
          <p:cNvCxnSpPr>
            <a:stCxn id="34" idx="6"/>
            <a:endCxn id="33" idx="2"/>
          </p:cNvCxnSpPr>
          <p:nvPr/>
        </p:nvCxnSpPr>
        <p:spPr>
          <a:xfrm>
            <a:off x="3149600" y="3432969"/>
            <a:ext cx="2795588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5188" y="328056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844800" y="328056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2817813" y="365918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5918200" y="3659188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B</a:t>
            </a:r>
            <a:endParaRPr lang="en-US" sz="2400" dirty="0">
              <a:latin typeface="Calibri" pitchFamily="34" charset="0"/>
            </a:endParaRPr>
          </a:p>
        </p:txBody>
      </p:sp>
      <p:graphicFrame>
        <p:nvGraphicFramePr>
          <p:cNvPr id="710660" name="Object 4"/>
          <p:cNvGraphicFramePr>
            <a:graphicFrameLocks noChangeAspect="1"/>
          </p:cNvGraphicFramePr>
          <p:nvPr/>
        </p:nvGraphicFramePr>
        <p:xfrm>
          <a:off x="3723227" y="5016710"/>
          <a:ext cx="1065212" cy="887412"/>
        </p:xfrm>
        <a:graphic>
          <a:graphicData uri="http://schemas.openxmlformats.org/presentationml/2006/ole">
            <p:oleObj spid="_x0000_s710660" name="Equation" r:id="rId4" imgW="533160" imgH="444240" progId="Equation.DSMT4">
              <p:embed/>
            </p:oleObj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3873263" y="3709370"/>
            <a:ext cx="10524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01081" y="374390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n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from G</a:t>
            </a:r>
          </a:p>
        </p:txBody>
      </p:sp>
      <p:cxnSp>
        <p:nvCxnSpPr>
          <p:cNvPr id="19" name="Straight Connector 18"/>
          <p:cNvCxnSpPr>
            <a:stCxn id="21" idx="6"/>
            <a:endCxn id="20" idx="2"/>
          </p:cNvCxnSpPr>
          <p:nvPr/>
        </p:nvCxnSpPr>
        <p:spPr>
          <a:xfrm>
            <a:off x="2381886" y="4071336"/>
            <a:ext cx="3563302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5188" y="39189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077086" y="39189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22775" y="3918142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2050099" y="4297555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4375150" y="4297555"/>
            <a:ext cx="378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G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5918200" y="429755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B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0043" y="4593219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u</a:t>
            </a:r>
            <a:endParaRPr lang="en-US" sz="2000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28796" y="4601845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v</a:t>
            </a:r>
            <a:endParaRPr lang="en-US" sz="2000" dirty="0">
              <a:latin typeface="+mn-lt"/>
            </a:endParaRPr>
          </a:p>
        </p:txBody>
      </p:sp>
      <p:sp>
        <p:nvSpPr>
          <p:cNvPr id="40" name="Left Brace 39"/>
          <p:cNvSpPr/>
          <p:nvPr/>
        </p:nvSpPr>
        <p:spPr>
          <a:xfrm rot="16200000" flipV="1">
            <a:off x="3221008" y="3244108"/>
            <a:ext cx="330200" cy="232098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/>
          <p:cNvSpPr/>
          <p:nvPr/>
        </p:nvSpPr>
        <p:spPr>
          <a:xfrm rot="16200000" flipV="1">
            <a:off x="5175250" y="3642601"/>
            <a:ext cx="330200" cy="15240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9639" name="Object 5"/>
          <p:cNvGraphicFramePr>
            <a:graphicFrameLocks noChangeAspect="1"/>
          </p:cNvGraphicFramePr>
          <p:nvPr/>
        </p:nvGraphicFramePr>
        <p:xfrm>
          <a:off x="4691063" y="5265738"/>
          <a:ext cx="1371600" cy="939800"/>
        </p:xfrm>
        <a:graphic>
          <a:graphicData uri="http://schemas.openxmlformats.org/presentationml/2006/ole">
            <p:oleObj spid="_x0000_s709639" name="Equation" r:id="rId4" imgW="685800" imgH="469800" progId="Equation.DSMT4">
              <p:embed/>
            </p:oleObj>
          </a:graphicData>
        </a:graphic>
      </p:graphicFrame>
      <p:graphicFrame>
        <p:nvGraphicFramePr>
          <p:cNvPr id="709640" name="Object 6"/>
          <p:cNvGraphicFramePr>
            <a:graphicFrameLocks noChangeAspect="1"/>
          </p:cNvGraphicFramePr>
          <p:nvPr/>
        </p:nvGraphicFramePr>
        <p:xfrm>
          <a:off x="2349500" y="5265738"/>
          <a:ext cx="1397000" cy="939800"/>
        </p:xfrm>
        <a:graphic>
          <a:graphicData uri="http://schemas.openxmlformats.org/presentationml/2006/ole">
            <p:oleObj spid="_x0000_s709640" name="Equation" r:id="rId5" imgW="69840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from Q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665663" y="5264944"/>
          <a:ext cx="1422400" cy="939800"/>
        </p:xfrm>
        <a:graphic>
          <a:graphicData uri="http://schemas.openxmlformats.org/presentationml/2006/ole">
            <p:oleObj spid="_x0000_s714754" name="Equation" r:id="rId4" imgW="711000" imgH="469800" progId="Equation.DSMT4">
              <p:embed/>
            </p:oleObj>
          </a:graphicData>
        </a:graphic>
      </p:graphicFrame>
      <p:cxnSp>
        <p:nvCxnSpPr>
          <p:cNvPr id="19" name="Straight Connector 18"/>
          <p:cNvCxnSpPr>
            <a:stCxn id="21" idx="6"/>
            <a:endCxn id="20" idx="2"/>
          </p:cNvCxnSpPr>
          <p:nvPr/>
        </p:nvCxnSpPr>
        <p:spPr>
          <a:xfrm>
            <a:off x="2381886" y="4071336"/>
            <a:ext cx="3563302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5188" y="39189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077086" y="39189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22775" y="3918142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2050099" y="4297555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4375150" y="4297555"/>
            <a:ext cx="378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G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5918200" y="429755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B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0043" y="4593219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u</a:t>
            </a:r>
            <a:endParaRPr lang="en-US" sz="20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28796" y="4601845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v</a:t>
            </a:r>
            <a:endParaRPr lang="en-US" sz="2000" dirty="0">
              <a:latin typeface="+mn-lt"/>
            </a:endParaRPr>
          </a:p>
        </p:txBody>
      </p:sp>
      <p:sp>
        <p:nvSpPr>
          <p:cNvPr id="28" name="Left Brace 27"/>
          <p:cNvSpPr/>
          <p:nvPr/>
        </p:nvSpPr>
        <p:spPr>
          <a:xfrm rot="16200000" flipV="1">
            <a:off x="3221008" y="3244108"/>
            <a:ext cx="330200" cy="232098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16200000" flipV="1">
            <a:off x="5175250" y="3642601"/>
            <a:ext cx="330200" cy="15240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9638" name="Object 6"/>
          <p:cNvGraphicFramePr>
            <a:graphicFrameLocks noChangeAspect="1"/>
          </p:cNvGraphicFramePr>
          <p:nvPr/>
        </p:nvGraphicFramePr>
        <p:xfrm>
          <a:off x="2336800" y="5264944"/>
          <a:ext cx="1422400" cy="939800"/>
        </p:xfrm>
        <a:graphic>
          <a:graphicData uri="http://schemas.openxmlformats.org/presentationml/2006/ole">
            <p:oleObj spid="_x0000_s714755" name="Equation" r:id="rId5" imgW="711000" imgH="469800" progId="Equation.DSMT4">
              <p:embed/>
            </p:oleObj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959313" y="1968607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33199" y="2242329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6200000" flipH="1">
            <a:off x="4670485" y="2574984"/>
            <a:ext cx="1418327" cy="12803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3937899" y="3232929"/>
            <a:ext cx="127635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363640" y="2476500"/>
            <a:ext cx="2094060" cy="14312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Voronoi region from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</p:txBody>
      </p:sp>
      <p:cxnSp>
        <p:nvCxnSpPr>
          <p:cNvPr id="19" name="Straight Connector 18"/>
          <p:cNvCxnSpPr>
            <a:stCxn id="21" idx="6"/>
            <a:endCxn id="20" idx="2"/>
          </p:cNvCxnSpPr>
          <p:nvPr/>
        </p:nvCxnSpPr>
        <p:spPr>
          <a:xfrm>
            <a:off x="2381886" y="3622763"/>
            <a:ext cx="3563302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5188" y="34703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077086" y="34703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22775" y="3469569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2050099" y="3848982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4375150" y="3848982"/>
            <a:ext cx="378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G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5918200" y="3848982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B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0778" y="5607170"/>
            <a:ext cx="199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u &gt; 0 and v &gt; 0</a:t>
            </a:r>
            <a:endParaRPr lang="en-US" sz="2400" dirty="0">
              <a:latin typeface="+mn-lt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114800" y="5650302"/>
            <a:ext cx="828136" cy="379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382885" y="5607170"/>
            <a:ext cx="16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region AB</a:t>
            </a:r>
            <a:endParaRPr lang="en-US" sz="24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81635" y="241935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u &gt; 0</a:t>
            </a:r>
            <a:endParaRPr lang="en-US" sz="200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16652" y="2419350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v &gt; 0</a:t>
            </a:r>
            <a:endParaRPr lang="en-US" sz="2000" dirty="0">
              <a:latin typeface="+mn-lt"/>
            </a:endParaRPr>
          </a:p>
        </p:txBody>
      </p:sp>
      <p:sp>
        <p:nvSpPr>
          <p:cNvPr id="38" name="Left Brace 37"/>
          <p:cNvSpPr/>
          <p:nvPr/>
        </p:nvSpPr>
        <p:spPr>
          <a:xfrm rot="5400000">
            <a:off x="3233947" y="1894097"/>
            <a:ext cx="330200" cy="229510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 rot="5400000">
            <a:off x="5175250" y="2279650"/>
            <a:ext cx="330200" cy="15240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797442" y="3623217"/>
            <a:ext cx="7442791" cy="158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Voronoi region from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</p:txBody>
      </p:sp>
      <p:cxnSp>
        <p:nvCxnSpPr>
          <p:cNvPr id="19" name="Straight Connector 18"/>
          <p:cNvCxnSpPr>
            <a:stCxn id="21" idx="6"/>
            <a:endCxn id="20" idx="2"/>
          </p:cNvCxnSpPr>
          <p:nvPr/>
        </p:nvCxnSpPr>
        <p:spPr>
          <a:xfrm>
            <a:off x="2381886" y="3622763"/>
            <a:ext cx="3563302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5188" y="34703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077086" y="34703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351771" y="3469569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2050099" y="3848982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1304146" y="3848982"/>
            <a:ext cx="378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G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5918200" y="3848982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B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0778" y="5607170"/>
            <a:ext cx="199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v &lt;= 0</a:t>
            </a:r>
            <a:endParaRPr lang="en-US" sz="2400" dirty="0">
              <a:latin typeface="+mn-lt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114800" y="5650302"/>
            <a:ext cx="828136" cy="379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382885" y="5607170"/>
            <a:ext cx="16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region A</a:t>
            </a:r>
            <a:endParaRPr lang="en-US" sz="2400" dirty="0">
              <a:latin typeface="+mn-lt"/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1684727" y="2834556"/>
            <a:ext cx="330200" cy="79375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5400000">
            <a:off x="3615007" y="327961"/>
            <a:ext cx="330200" cy="46444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32356" y="2118716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u &gt; 0</a:t>
            </a:r>
            <a:endParaRPr lang="en-US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15609" y="2704018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v &lt; 0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Closest points</a:t>
            </a:r>
          </a:p>
        </p:txBody>
      </p:sp>
      <p:sp>
        <p:nvSpPr>
          <p:cNvPr id="5" name="Isosceles Triangle 4"/>
          <p:cNvSpPr/>
          <p:nvPr/>
        </p:nvSpPr>
        <p:spPr>
          <a:xfrm rot="1573193">
            <a:off x="2374900" y="3021013"/>
            <a:ext cx="1381125" cy="1273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gular Pentagon 5"/>
          <p:cNvSpPr/>
          <p:nvPr/>
        </p:nvSpPr>
        <p:spPr>
          <a:xfrm rot="881706">
            <a:off x="4652963" y="3370263"/>
            <a:ext cx="2420937" cy="1300162"/>
          </a:xfrm>
          <a:prstGeom prst="pen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70263" y="3568700"/>
            <a:ext cx="1344612" cy="174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81363" y="3514725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652963" y="3495675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797442" y="3623217"/>
            <a:ext cx="7442791" cy="158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Voronoi region from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</p:txBody>
      </p:sp>
      <p:cxnSp>
        <p:nvCxnSpPr>
          <p:cNvPr id="19" name="Straight Connector 18"/>
          <p:cNvCxnSpPr>
            <a:stCxn id="21" idx="6"/>
            <a:endCxn id="20" idx="2"/>
          </p:cNvCxnSpPr>
          <p:nvPr/>
        </p:nvCxnSpPr>
        <p:spPr>
          <a:xfrm>
            <a:off x="2381886" y="3622763"/>
            <a:ext cx="3563302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5188" y="34703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077086" y="34703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053831" y="3469569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2050099" y="3848982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7006206" y="3848982"/>
            <a:ext cx="378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G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5918200" y="3848982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B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0778" y="5607170"/>
            <a:ext cx="199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u &lt;= 0</a:t>
            </a:r>
            <a:endParaRPr lang="en-US" sz="2400" dirty="0">
              <a:latin typeface="+mn-lt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114800" y="5650302"/>
            <a:ext cx="828136" cy="379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382885" y="5607170"/>
            <a:ext cx="16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region B</a:t>
            </a:r>
            <a:endParaRPr lang="en-US" sz="2400" dirty="0">
              <a:latin typeface="+mn-lt"/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4551092" y="761820"/>
            <a:ext cx="330200" cy="493922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5400000">
            <a:off x="6453097" y="2087749"/>
            <a:ext cx="330200" cy="112490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61819" y="2015204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u &lt; 0</a:t>
            </a:r>
            <a:endParaRPr lang="en-US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6835" y="2626384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v &gt; 0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Closet point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6613" y="1997076"/>
            <a:ext cx="4859337" cy="3175000"/>
          </a:xfrm>
          <a:solidFill>
            <a:schemeClr val="bg1">
              <a:lumMod val="95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input: A, B, Q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compute u and v</a:t>
            </a:r>
          </a:p>
          <a:p>
            <a:pPr>
              <a:buFont typeface="Wingdings" pitchFamily="2" charset="2"/>
              <a:buNone/>
              <a:defRPr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(u &lt;= 0)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P = B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else if (v &lt;= 0)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P = A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P = u*A + v*B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Point to Triangle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</a:t>
            </a:r>
          </a:p>
        </p:txBody>
      </p:sp>
      <p:sp>
        <p:nvSpPr>
          <p:cNvPr id="29" name="Freeform 28"/>
          <p:cNvSpPr/>
          <p:nvPr/>
        </p:nvSpPr>
        <p:spPr>
          <a:xfrm>
            <a:off x="2277925" y="2827765"/>
            <a:ext cx="5065565" cy="2515511"/>
          </a:xfrm>
          <a:custGeom>
            <a:avLst/>
            <a:gdLst>
              <a:gd name="connsiteX0" fmla="*/ 0 w 6517341"/>
              <a:gd name="connsiteY0" fmla="*/ 0 h 3236259"/>
              <a:gd name="connsiteX1" fmla="*/ 1299882 w 6517341"/>
              <a:gd name="connsiteY1" fmla="*/ 3236259 h 3236259"/>
              <a:gd name="connsiteX2" fmla="*/ 6517341 w 6517341"/>
              <a:gd name="connsiteY2" fmla="*/ 1013012 h 3236259"/>
              <a:gd name="connsiteX3" fmla="*/ 0 w 6517341"/>
              <a:gd name="connsiteY3" fmla="*/ 0 h 323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7341" h="3236259">
                <a:moveTo>
                  <a:pt x="0" y="0"/>
                </a:moveTo>
                <a:lnTo>
                  <a:pt x="1299882" y="3236259"/>
                </a:lnTo>
                <a:lnTo>
                  <a:pt x="6517341" y="1013012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7171248" y="2859101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2069962" y="214196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37" name="Oval 36"/>
          <p:cNvSpPr/>
          <p:nvPr/>
        </p:nvSpPr>
        <p:spPr>
          <a:xfrm>
            <a:off x="3129930" y="5199919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183948" y="3427426"/>
            <a:ext cx="312738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111237" y="2667428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TextBox 5"/>
          <p:cNvSpPr txBox="1">
            <a:spLocks noChangeArrowheads="1"/>
          </p:cNvSpPr>
          <p:nvPr/>
        </p:nvSpPr>
        <p:spPr bwMode="auto">
          <a:xfrm>
            <a:off x="3063255" y="5663469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feature: vertex</a:t>
            </a:r>
          </a:p>
        </p:txBody>
      </p:sp>
      <p:sp>
        <p:nvSpPr>
          <p:cNvPr id="29" name="Freeform 28"/>
          <p:cNvSpPr/>
          <p:nvPr/>
        </p:nvSpPr>
        <p:spPr>
          <a:xfrm>
            <a:off x="2277925" y="2827765"/>
            <a:ext cx="5065565" cy="2515511"/>
          </a:xfrm>
          <a:custGeom>
            <a:avLst/>
            <a:gdLst>
              <a:gd name="connsiteX0" fmla="*/ 0 w 6517341"/>
              <a:gd name="connsiteY0" fmla="*/ 0 h 3236259"/>
              <a:gd name="connsiteX1" fmla="*/ 1299882 w 6517341"/>
              <a:gd name="connsiteY1" fmla="*/ 3236259 h 3236259"/>
              <a:gd name="connsiteX2" fmla="*/ 6517341 w 6517341"/>
              <a:gd name="connsiteY2" fmla="*/ 1013012 h 3236259"/>
              <a:gd name="connsiteX3" fmla="*/ 0 w 6517341"/>
              <a:gd name="connsiteY3" fmla="*/ 0 h 323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7341" h="3236259">
                <a:moveTo>
                  <a:pt x="0" y="0"/>
                </a:moveTo>
                <a:lnTo>
                  <a:pt x="1299882" y="3236259"/>
                </a:lnTo>
                <a:lnTo>
                  <a:pt x="6517341" y="1013012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7171248" y="2859101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1990449" y="2126062"/>
            <a:ext cx="663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P=B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129930" y="5199919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183948" y="3427426"/>
            <a:ext cx="312738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111237" y="2667428"/>
            <a:ext cx="311150" cy="3111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TextBox 5"/>
          <p:cNvSpPr txBox="1">
            <a:spLocks noChangeArrowheads="1"/>
          </p:cNvSpPr>
          <p:nvPr/>
        </p:nvSpPr>
        <p:spPr bwMode="auto">
          <a:xfrm>
            <a:off x="3063255" y="5663469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256059" y="1703152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77277" y="2162520"/>
            <a:ext cx="311150" cy="3111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feature: edge</a:t>
            </a:r>
          </a:p>
        </p:txBody>
      </p:sp>
      <p:sp>
        <p:nvSpPr>
          <p:cNvPr id="29" name="Freeform 28"/>
          <p:cNvSpPr/>
          <p:nvPr/>
        </p:nvSpPr>
        <p:spPr>
          <a:xfrm>
            <a:off x="2277925" y="2827765"/>
            <a:ext cx="5065565" cy="2515511"/>
          </a:xfrm>
          <a:custGeom>
            <a:avLst/>
            <a:gdLst>
              <a:gd name="connsiteX0" fmla="*/ 0 w 6517341"/>
              <a:gd name="connsiteY0" fmla="*/ 0 h 3236259"/>
              <a:gd name="connsiteX1" fmla="*/ 1299882 w 6517341"/>
              <a:gd name="connsiteY1" fmla="*/ 3236259 h 3236259"/>
              <a:gd name="connsiteX2" fmla="*/ 6517341 w 6517341"/>
              <a:gd name="connsiteY2" fmla="*/ 1013012 h 3236259"/>
              <a:gd name="connsiteX3" fmla="*/ 0 w 6517341"/>
              <a:gd name="connsiteY3" fmla="*/ 0 h 323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7341" h="3236259">
                <a:moveTo>
                  <a:pt x="0" y="0"/>
                </a:moveTo>
                <a:lnTo>
                  <a:pt x="1299882" y="3236259"/>
                </a:lnTo>
                <a:lnTo>
                  <a:pt x="6517341" y="1013012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7171248" y="2859101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7" name="Oval 36"/>
          <p:cNvSpPr/>
          <p:nvPr/>
        </p:nvSpPr>
        <p:spPr>
          <a:xfrm>
            <a:off x="3129930" y="5199919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183948" y="3427426"/>
            <a:ext cx="312738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111237" y="2667428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TextBox 5"/>
          <p:cNvSpPr txBox="1">
            <a:spLocks noChangeArrowheads="1"/>
          </p:cNvSpPr>
          <p:nvPr/>
        </p:nvSpPr>
        <p:spPr bwMode="auto">
          <a:xfrm>
            <a:off x="3063255" y="5663469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69527" y="3770491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90745" y="4229859"/>
            <a:ext cx="311150" cy="3111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612169" y="3939637"/>
            <a:ext cx="311150" cy="3111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069962" y="214196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81493" y="3683027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feature: interior</a:t>
            </a:r>
          </a:p>
        </p:txBody>
      </p:sp>
      <p:sp>
        <p:nvSpPr>
          <p:cNvPr id="29" name="Freeform 28"/>
          <p:cNvSpPr/>
          <p:nvPr/>
        </p:nvSpPr>
        <p:spPr>
          <a:xfrm>
            <a:off x="2277925" y="2827765"/>
            <a:ext cx="5065565" cy="2515511"/>
          </a:xfrm>
          <a:custGeom>
            <a:avLst/>
            <a:gdLst>
              <a:gd name="connsiteX0" fmla="*/ 0 w 6517341"/>
              <a:gd name="connsiteY0" fmla="*/ 0 h 3236259"/>
              <a:gd name="connsiteX1" fmla="*/ 1299882 w 6517341"/>
              <a:gd name="connsiteY1" fmla="*/ 3236259 h 3236259"/>
              <a:gd name="connsiteX2" fmla="*/ 6517341 w 6517341"/>
              <a:gd name="connsiteY2" fmla="*/ 1013012 h 3236259"/>
              <a:gd name="connsiteX3" fmla="*/ 0 w 6517341"/>
              <a:gd name="connsiteY3" fmla="*/ 0 h 323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7341" h="3236259">
                <a:moveTo>
                  <a:pt x="0" y="0"/>
                </a:moveTo>
                <a:lnTo>
                  <a:pt x="1299882" y="3236259"/>
                </a:lnTo>
                <a:lnTo>
                  <a:pt x="6517341" y="1013012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7171248" y="2859101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7" name="Oval 36"/>
          <p:cNvSpPr/>
          <p:nvPr/>
        </p:nvSpPr>
        <p:spPr>
          <a:xfrm>
            <a:off x="3129930" y="5199919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183948" y="3427426"/>
            <a:ext cx="312738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111237" y="2667428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TextBox 5"/>
          <p:cNvSpPr txBox="1">
            <a:spLocks noChangeArrowheads="1"/>
          </p:cNvSpPr>
          <p:nvPr/>
        </p:nvSpPr>
        <p:spPr bwMode="auto">
          <a:xfrm>
            <a:off x="3063255" y="5663469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14" name="Oval 13"/>
          <p:cNvSpPr/>
          <p:nvPr/>
        </p:nvSpPr>
        <p:spPr>
          <a:xfrm>
            <a:off x="3558374" y="3828319"/>
            <a:ext cx="311150" cy="3111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069962" y="214196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927698" y="3571709"/>
            <a:ext cx="704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P=Q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Voronoi regions</a:t>
            </a:r>
          </a:p>
        </p:txBody>
      </p:sp>
      <p:sp>
        <p:nvSpPr>
          <p:cNvPr id="4" name="Freeform 3"/>
          <p:cNvSpPr/>
          <p:nvPr/>
        </p:nvSpPr>
        <p:spPr>
          <a:xfrm>
            <a:off x="2403475" y="2995613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6307138" y="311943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61445" name="TextBox 5"/>
          <p:cNvSpPr txBox="1">
            <a:spLocks noChangeArrowheads="1"/>
          </p:cNvSpPr>
          <p:nvPr/>
        </p:nvSpPr>
        <p:spPr bwMode="auto">
          <a:xfrm>
            <a:off x="2617788" y="239712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527800" y="3671888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7" name="TextBox 5"/>
          <p:cNvSpPr txBox="1">
            <a:spLocks noChangeArrowheads="1"/>
          </p:cNvSpPr>
          <p:nvPr/>
        </p:nvSpPr>
        <p:spPr bwMode="auto">
          <a:xfrm>
            <a:off x="3455988" y="5084763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265363" y="2843213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08438" y="5149850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50" name="TextBox 10"/>
          <p:cNvSpPr txBox="1">
            <a:spLocks noChangeArrowheads="1"/>
          </p:cNvSpPr>
          <p:nvPr/>
        </p:nvSpPr>
        <p:spPr bwMode="auto">
          <a:xfrm>
            <a:off x="4060825" y="2706688"/>
            <a:ext cx="11376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Region AB</a:t>
            </a:r>
          </a:p>
        </p:txBody>
      </p:sp>
      <p:sp>
        <p:nvSpPr>
          <p:cNvPr id="61451" name="TextBox 11"/>
          <p:cNvSpPr txBox="1">
            <a:spLocks noChangeArrowheads="1"/>
          </p:cNvSpPr>
          <p:nvPr/>
        </p:nvSpPr>
        <p:spPr bwMode="auto">
          <a:xfrm>
            <a:off x="5378450" y="5002213"/>
            <a:ext cx="11360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Region CA</a:t>
            </a:r>
          </a:p>
        </p:txBody>
      </p:sp>
      <p:sp>
        <p:nvSpPr>
          <p:cNvPr id="61452" name="TextBox 12"/>
          <p:cNvSpPr txBox="1">
            <a:spLocks noChangeArrowheads="1"/>
          </p:cNvSpPr>
          <p:nvPr/>
        </p:nvSpPr>
        <p:spPr bwMode="auto">
          <a:xfrm>
            <a:off x="1676400" y="4419600"/>
            <a:ext cx="11280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Region BC</a:t>
            </a:r>
          </a:p>
        </p:txBody>
      </p:sp>
      <p:sp>
        <p:nvSpPr>
          <p:cNvPr id="61453" name="TextBox 13"/>
          <p:cNvSpPr txBox="1">
            <a:spLocks noChangeArrowheads="1"/>
          </p:cNvSpPr>
          <p:nvPr/>
        </p:nvSpPr>
        <p:spPr bwMode="auto">
          <a:xfrm>
            <a:off x="3721100" y="3917950"/>
            <a:ext cx="126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Region ABC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2101850" y="2217738"/>
            <a:ext cx="922337" cy="19843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6395244" y="3069432"/>
            <a:ext cx="923925" cy="198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39888" y="3111500"/>
            <a:ext cx="655637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</p:cNvCxnSpPr>
          <p:nvPr/>
        </p:nvCxnSpPr>
        <p:spPr>
          <a:xfrm rot="16200000" flipH="1">
            <a:off x="6625431" y="4107657"/>
            <a:ext cx="822325" cy="4841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4093369" y="5590381"/>
            <a:ext cx="777875" cy="4492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59" name="TextBox 29"/>
          <p:cNvSpPr txBox="1">
            <a:spLocks noChangeArrowheads="1"/>
          </p:cNvSpPr>
          <p:nvPr/>
        </p:nvSpPr>
        <p:spPr bwMode="auto">
          <a:xfrm>
            <a:off x="6973888" y="3514725"/>
            <a:ext cx="10125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Region A</a:t>
            </a:r>
          </a:p>
        </p:txBody>
      </p:sp>
      <p:sp>
        <p:nvSpPr>
          <p:cNvPr id="61460" name="TextBox 30"/>
          <p:cNvSpPr txBox="1">
            <a:spLocks noChangeArrowheads="1"/>
          </p:cNvSpPr>
          <p:nvPr/>
        </p:nvSpPr>
        <p:spPr bwMode="auto">
          <a:xfrm>
            <a:off x="1039813" y="2536825"/>
            <a:ext cx="1004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Region B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389313" y="5387975"/>
            <a:ext cx="654050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62" name="TextBox 35"/>
          <p:cNvSpPr txBox="1">
            <a:spLocks noChangeArrowheads="1"/>
          </p:cNvSpPr>
          <p:nvPr/>
        </p:nvSpPr>
        <p:spPr bwMode="auto">
          <a:xfrm>
            <a:off x="3397250" y="6015038"/>
            <a:ext cx="10029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Region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line segments</a:t>
            </a:r>
          </a:p>
        </p:txBody>
      </p:sp>
      <p:sp>
        <p:nvSpPr>
          <p:cNvPr id="4" name="Freeform 3"/>
          <p:cNvSpPr/>
          <p:nvPr/>
        </p:nvSpPr>
        <p:spPr>
          <a:xfrm>
            <a:off x="2403475" y="2995613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5893070" y="3706034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61445" name="TextBox 5"/>
          <p:cNvSpPr txBox="1">
            <a:spLocks noChangeArrowheads="1"/>
          </p:cNvSpPr>
          <p:nvPr/>
        </p:nvSpPr>
        <p:spPr bwMode="auto">
          <a:xfrm>
            <a:off x="2617788" y="3009601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527800" y="3671888"/>
            <a:ext cx="312738" cy="312737"/>
          </a:xfrm>
          <a:prstGeom prst="ellipse">
            <a:avLst/>
          </a:prstGeom>
          <a:solidFill>
            <a:schemeClr val="accent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7" name="TextBox 5"/>
          <p:cNvSpPr txBox="1">
            <a:spLocks noChangeArrowheads="1"/>
          </p:cNvSpPr>
          <p:nvPr/>
        </p:nvSpPr>
        <p:spPr bwMode="auto">
          <a:xfrm>
            <a:off x="4033958" y="4541299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265363" y="2843213"/>
            <a:ext cx="311150" cy="311150"/>
          </a:xfrm>
          <a:prstGeom prst="ellipse">
            <a:avLst/>
          </a:prstGeom>
          <a:solidFill>
            <a:schemeClr val="accent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08438" y="5149850"/>
            <a:ext cx="311150" cy="312738"/>
          </a:xfrm>
          <a:prstGeom prst="ellipse">
            <a:avLst/>
          </a:prstGeom>
          <a:solidFill>
            <a:schemeClr val="accent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2101850" y="2217738"/>
            <a:ext cx="922337" cy="19843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6395244" y="3069432"/>
            <a:ext cx="923925" cy="198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39888" y="3111500"/>
            <a:ext cx="655637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</p:cNvCxnSpPr>
          <p:nvPr/>
        </p:nvCxnSpPr>
        <p:spPr>
          <a:xfrm rot="16200000" flipH="1">
            <a:off x="6625431" y="4107657"/>
            <a:ext cx="822325" cy="4841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4093369" y="5590381"/>
            <a:ext cx="777875" cy="4492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389313" y="5387975"/>
            <a:ext cx="654050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36166" y="2329132"/>
            <a:ext cx="4313208" cy="83676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1742536" y="3588589"/>
            <a:ext cx="2311879" cy="17597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494362" y="4321835"/>
            <a:ext cx="2501661" cy="144923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844102" y="4169344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706080" y="3004778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392872" y="2159389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849408" y="3142800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557438" y="5471932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307936" y="5618582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4122498" y="2041196"/>
          <a:ext cx="1179512" cy="512762"/>
        </p:xfrm>
        <a:graphic>
          <a:graphicData uri="http://schemas.openxmlformats.org/presentationml/2006/ole">
            <p:oleObj spid="_x0000_s716802" name="Equation" r:id="rId4" imgW="583920" imgH="253800" progId="Equation.DSMT4">
              <p:embed/>
            </p:oleObj>
          </a:graphicData>
        </a:graphic>
      </p:graphicFrame>
      <p:graphicFrame>
        <p:nvGraphicFramePr>
          <p:cNvPr id="716803" name="Object 3"/>
          <p:cNvGraphicFramePr>
            <a:graphicFrameLocks noChangeAspect="1"/>
          </p:cNvGraphicFramePr>
          <p:nvPr/>
        </p:nvGraphicFramePr>
        <p:xfrm>
          <a:off x="5717336" y="5145747"/>
          <a:ext cx="1179513" cy="512762"/>
        </p:xfrm>
        <a:graphic>
          <a:graphicData uri="http://schemas.openxmlformats.org/presentationml/2006/ole">
            <p:oleObj spid="_x0000_s716803" name="Equation" r:id="rId5" imgW="583920" imgH="253800" progId="Equation.DSMT4">
              <p:embed/>
            </p:oleObj>
          </a:graphicData>
        </a:graphic>
      </p:graphicFrame>
      <p:graphicFrame>
        <p:nvGraphicFramePr>
          <p:cNvPr id="716804" name="Object 4"/>
          <p:cNvGraphicFramePr>
            <a:graphicFrameLocks noChangeAspect="1"/>
          </p:cNvGraphicFramePr>
          <p:nvPr/>
        </p:nvGraphicFramePr>
        <p:xfrm>
          <a:off x="1753350" y="4567866"/>
          <a:ext cx="1154112" cy="512763"/>
        </p:xfrm>
        <a:graphic>
          <a:graphicData uri="http://schemas.openxmlformats.org/presentationml/2006/ole">
            <p:oleObj spid="_x0000_s716804" name="Equation" r:id="rId6" imgW="571320" imgH="253800" progId="Equation.DSMT4">
              <p:embed/>
            </p:oleObj>
          </a:graphicData>
        </a:graphic>
      </p:graphicFrame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117827" y="1246366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39045" y="1705734"/>
            <a:ext cx="311150" cy="3111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regions</a:t>
            </a:r>
          </a:p>
        </p:txBody>
      </p:sp>
      <p:sp>
        <p:nvSpPr>
          <p:cNvPr id="4" name="Freeform 3"/>
          <p:cNvSpPr/>
          <p:nvPr/>
        </p:nvSpPr>
        <p:spPr>
          <a:xfrm>
            <a:off x="2403475" y="2995613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6307138" y="311943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61445" name="TextBox 5"/>
          <p:cNvSpPr txBox="1">
            <a:spLocks noChangeArrowheads="1"/>
          </p:cNvSpPr>
          <p:nvPr/>
        </p:nvSpPr>
        <p:spPr bwMode="auto">
          <a:xfrm>
            <a:off x="2617788" y="239712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527800" y="3671888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7" name="TextBox 5"/>
          <p:cNvSpPr txBox="1">
            <a:spLocks noChangeArrowheads="1"/>
          </p:cNvSpPr>
          <p:nvPr/>
        </p:nvSpPr>
        <p:spPr bwMode="auto">
          <a:xfrm>
            <a:off x="3455988" y="5084763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265363" y="2843213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08438" y="5149850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2101850" y="2217738"/>
            <a:ext cx="922337" cy="19843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6395244" y="3069432"/>
            <a:ext cx="923925" cy="198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39888" y="3111500"/>
            <a:ext cx="655637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</p:cNvCxnSpPr>
          <p:nvPr/>
        </p:nvCxnSpPr>
        <p:spPr>
          <a:xfrm rot="16200000" flipH="1">
            <a:off x="6625431" y="4107657"/>
            <a:ext cx="822325" cy="4841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4093369" y="5590381"/>
            <a:ext cx="777875" cy="4492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389313" y="5387975"/>
            <a:ext cx="654050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1057841" y="2091166"/>
          <a:ext cx="1112837" cy="911225"/>
        </p:xfrm>
        <a:graphic>
          <a:graphicData uri="http://schemas.openxmlformats.org/presentationml/2006/ole">
            <p:oleObj spid="_x0000_s319490" name="Equation" r:id="rId4" imgW="558720" imgH="457200" progId="Equation.DSMT4">
              <p:embed/>
            </p:oleObj>
          </a:graphicData>
        </a:graphic>
      </p:graphicFrame>
      <p:graphicFrame>
        <p:nvGraphicFramePr>
          <p:cNvPr id="319491" name="Object 3"/>
          <p:cNvGraphicFramePr>
            <a:graphicFrameLocks noChangeAspect="1"/>
          </p:cNvGraphicFramePr>
          <p:nvPr/>
        </p:nvGraphicFramePr>
        <p:xfrm>
          <a:off x="7173361" y="3173551"/>
          <a:ext cx="1112837" cy="911225"/>
        </p:xfrm>
        <a:graphic>
          <a:graphicData uri="http://schemas.openxmlformats.org/presentationml/2006/ole">
            <p:oleObj spid="_x0000_s319491" name="Equation" r:id="rId5" imgW="558720" imgH="457200" progId="Equation.DSMT4">
              <p:embed/>
            </p:oleObj>
          </a:graphicData>
        </a:graphic>
      </p:graphicFrame>
      <p:graphicFrame>
        <p:nvGraphicFramePr>
          <p:cNvPr id="319492" name="Object 4"/>
          <p:cNvGraphicFramePr>
            <a:graphicFrameLocks noChangeAspect="1"/>
          </p:cNvGraphicFramePr>
          <p:nvPr/>
        </p:nvGraphicFramePr>
        <p:xfrm>
          <a:off x="3461786" y="5891118"/>
          <a:ext cx="1112837" cy="911225"/>
        </p:xfrm>
        <a:graphic>
          <a:graphicData uri="http://schemas.openxmlformats.org/presentationml/2006/ole">
            <p:oleObj spid="_x0000_s319492" name="Equation" r:id="rId6" imgW="558720" imgH="45720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58929" y="5857336"/>
            <a:ext cx="3217653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Using line segment </a:t>
            </a:r>
            <a:r>
              <a:rPr lang="en-US" sz="2400" dirty="0" err="1" smtClean="0">
                <a:latin typeface="+mn-lt"/>
              </a:rPr>
              <a:t>uv’s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Overlap</a:t>
            </a:r>
          </a:p>
        </p:txBody>
      </p:sp>
      <p:sp>
        <p:nvSpPr>
          <p:cNvPr id="5" name="Isosceles Triangle 4"/>
          <p:cNvSpPr/>
          <p:nvPr/>
        </p:nvSpPr>
        <p:spPr>
          <a:xfrm rot="1573193">
            <a:off x="2806700" y="2814638"/>
            <a:ext cx="1379538" cy="1273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gular Pentagon 5"/>
          <p:cNvSpPr/>
          <p:nvPr/>
        </p:nvSpPr>
        <p:spPr>
          <a:xfrm rot="881706">
            <a:off x="3514725" y="3074988"/>
            <a:ext cx="2419350" cy="1300162"/>
          </a:xfrm>
          <a:prstGeom prst="pen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regions</a:t>
            </a:r>
          </a:p>
        </p:txBody>
      </p:sp>
      <p:sp>
        <p:nvSpPr>
          <p:cNvPr id="4" name="Freeform 3"/>
          <p:cNvSpPr/>
          <p:nvPr/>
        </p:nvSpPr>
        <p:spPr>
          <a:xfrm>
            <a:off x="2403475" y="2995613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6307138" y="311943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61445" name="TextBox 5"/>
          <p:cNvSpPr txBox="1">
            <a:spLocks noChangeArrowheads="1"/>
          </p:cNvSpPr>
          <p:nvPr/>
        </p:nvSpPr>
        <p:spPr bwMode="auto">
          <a:xfrm>
            <a:off x="2617788" y="239712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527800" y="3671888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7" name="TextBox 5"/>
          <p:cNvSpPr txBox="1">
            <a:spLocks noChangeArrowheads="1"/>
          </p:cNvSpPr>
          <p:nvPr/>
        </p:nvSpPr>
        <p:spPr bwMode="auto">
          <a:xfrm>
            <a:off x="3455988" y="5084763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265363" y="2843213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08438" y="5149850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2101850" y="2217738"/>
            <a:ext cx="922337" cy="19843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6395244" y="3069432"/>
            <a:ext cx="923925" cy="198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39888" y="3111500"/>
            <a:ext cx="655637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</p:cNvCxnSpPr>
          <p:nvPr/>
        </p:nvCxnSpPr>
        <p:spPr>
          <a:xfrm rot="16200000" flipH="1">
            <a:off x="6625431" y="4107657"/>
            <a:ext cx="822325" cy="4841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4093369" y="5590381"/>
            <a:ext cx="777875" cy="4492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389313" y="5387975"/>
            <a:ext cx="654050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4106711" y="1821139"/>
          <a:ext cx="1138238" cy="1263650"/>
        </p:xfrm>
        <a:graphic>
          <a:graphicData uri="http://schemas.openxmlformats.org/presentationml/2006/ole">
            <p:oleObj spid="_x0000_s320514" name="Equation" r:id="rId4" imgW="571320" imgH="63468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658929" y="5857336"/>
            <a:ext cx="3217653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Line segment </a:t>
            </a:r>
            <a:r>
              <a:rPr lang="en-US" sz="2400" dirty="0" err="1" smtClean="0">
                <a:latin typeface="+mn-lt"/>
              </a:rPr>
              <a:t>uv’s</a:t>
            </a:r>
            <a:r>
              <a:rPr lang="en-US" sz="2400" dirty="0" smtClean="0">
                <a:latin typeface="+mn-lt"/>
              </a:rPr>
              <a:t> are not sufficient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region</a:t>
            </a:r>
          </a:p>
        </p:txBody>
      </p:sp>
      <p:sp>
        <p:nvSpPr>
          <p:cNvPr id="4" name="Freeform 3"/>
          <p:cNvSpPr/>
          <p:nvPr/>
        </p:nvSpPr>
        <p:spPr>
          <a:xfrm>
            <a:off x="2403475" y="2995613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6307138" y="311943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61445" name="TextBox 5"/>
          <p:cNvSpPr txBox="1">
            <a:spLocks noChangeArrowheads="1"/>
          </p:cNvSpPr>
          <p:nvPr/>
        </p:nvSpPr>
        <p:spPr bwMode="auto">
          <a:xfrm>
            <a:off x="2617788" y="239712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527800" y="3671888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7" name="TextBox 5"/>
          <p:cNvSpPr txBox="1">
            <a:spLocks noChangeArrowheads="1"/>
          </p:cNvSpPr>
          <p:nvPr/>
        </p:nvSpPr>
        <p:spPr bwMode="auto">
          <a:xfrm>
            <a:off x="3455988" y="5084763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265363" y="2843213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08438" y="5149850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2101850" y="2217738"/>
            <a:ext cx="922337" cy="19843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6395244" y="3069432"/>
            <a:ext cx="923925" cy="198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39888" y="3111500"/>
            <a:ext cx="655637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</p:cNvCxnSpPr>
          <p:nvPr/>
        </p:nvCxnSpPr>
        <p:spPr>
          <a:xfrm rot="16200000" flipH="1">
            <a:off x="6625431" y="4107657"/>
            <a:ext cx="822325" cy="4841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4093369" y="5590381"/>
            <a:ext cx="777875" cy="4492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389313" y="5387975"/>
            <a:ext cx="654050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69851" y="391999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?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8929" y="5857336"/>
            <a:ext cx="3217653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Line segment </a:t>
            </a:r>
            <a:r>
              <a:rPr lang="en-US" sz="2400" dirty="0" err="1" smtClean="0">
                <a:latin typeface="+mn-lt"/>
              </a:rPr>
              <a:t>uv’s</a:t>
            </a:r>
            <a:r>
              <a:rPr lang="en-US" sz="2400" dirty="0" smtClean="0">
                <a:latin typeface="+mn-lt"/>
              </a:rPr>
              <a:t> don’t help at all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barycentric coordinates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684838" y="5076825"/>
          <a:ext cx="2151062" cy="352425"/>
        </p:xfrm>
        <a:graphic>
          <a:graphicData uri="http://schemas.openxmlformats.org/presentationml/2006/ole">
            <p:oleObj spid="_x0000_s15362" name="Equation" r:id="rId4" imgW="1079280" imgH="177480" progId="Equation.DSMT4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5938838" y="5619750"/>
          <a:ext cx="1571625" cy="328613"/>
        </p:xfrm>
        <a:graphic>
          <a:graphicData uri="http://schemas.openxmlformats.org/presentationml/2006/ole">
            <p:oleObj spid="_x0000_s15363" name="Equation" r:id="rId5" imgW="787320" imgH="164880" progId="Equation.3">
              <p:embed/>
            </p:oleObj>
          </a:graphicData>
        </a:graphic>
      </p:graphicFrame>
      <p:sp>
        <p:nvSpPr>
          <p:cNvPr id="5" name="Freeform 4"/>
          <p:cNvSpPr/>
          <p:nvPr/>
        </p:nvSpPr>
        <p:spPr>
          <a:xfrm>
            <a:off x="2277925" y="2313415"/>
            <a:ext cx="5065565" cy="2515511"/>
          </a:xfrm>
          <a:custGeom>
            <a:avLst/>
            <a:gdLst>
              <a:gd name="connsiteX0" fmla="*/ 0 w 6517341"/>
              <a:gd name="connsiteY0" fmla="*/ 0 h 3236259"/>
              <a:gd name="connsiteX1" fmla="*/ 1299882 w 6517341"/>
              <a:gd name="connsiteY1" fmla="*/ 3236259 h 3236259"/>
              <a:gd name="connsiteX2" fmla="*/ 6517341 w 6517341"/>
              <a:gd name="connsiteY2" fmla="*/ 1013012 h 3236259"/>
              <a:gd name="connsiteX3" fmla="*/ 0 w 6517341"/>
              <a:gd name="connsiteY3" fmla="*/ 0 h 323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7341" h="3236259">
                <a:moveTo>
                  <a:pt x="0" y="0"/>
                </a:moveTo>
                <a:lnTo>
                  <a:pt x="1299882" y="3236259"/>
                </a:lnTo>
                <a:lnTo>
                  <a:pt x="6517341" y="1013012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171248" y="2344751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129930" y="4685569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83948" y="2913076"/>
            <a:ext cx="312738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11237" y="2153078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063255" y="5149119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3558374" y="3313969"/>
            <a:ext cx="311150" cy="3111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2069962" y="162761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927698" y="3057359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 solution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054225" y="2809875"/>
          <a:ext cx="5035550" cy="2057400"/>
        </p:xfrm>
        <a:graphic>
          <a:graphicData uri="http://schemas.openxmlformats.org/presentationml/2006/ole">
            <p:oleObj spid="_x0000_s318466" name="Equation" r:id="rId4" imgW="167616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/>
          <p:cNvSpPr/>
          <p:nvPr/>
        </p:nvSpPr>
        <p:spPr>
          <a:xfrm>
            <a:off x="1443038" y="2581275"/>
            <a:ext cx="6518275" cy="3236913"/>
          </a:xfrm>
          <a:custGeom>
            <a:avLst/>
            <a:gdLst>
              <a:gd name="connsiteX0" fmla="*/ 0 w 6517341"/>
              <a:gd name="connsiteY0" fmla="*/ 0 h 3236259"/>
              <a:gd name="connsiteX1" fmla="*/ 1299882 w 6517341"/>
              <a:gd name="connsiteY1" fmla="*/ 3236259 h 3236259"/>
              <a:gd name="connsiteX2" fmla="*/ 6517341 w 6517341"/>
              <a:gd name="connsiteY2" fmla="*/ 1013012 h 3236259"/>
              <a:gd name="connsiteX3" fmla="*/ 0 w 6517341"/>
              <a:gd name="connsiteY3" fmla="*/ 0 h 323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7341" h="3236259">
                <a:moveTo>
                  <a:pt x="0" y="0"/>
                </a:moveTo>
                <a:lnTo>
                  <a:pt x="1299882" y="3236259"/>
                </a:lnTo>
                <a:lnTo>
                  <a:pt x="6517341" y="1013012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403350" y="2605088"/>
            <a:ext cx="2265363" cy="1595437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657600" y="3582988"/>
            <a:ext cx="4338638" cy="627062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2402682" y="4518819"/>
            <a:ext cx="1541462" cy="94615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3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Fractional areas</a:t>
            </a:r>
          </a:p>
        </p:txBody>
      </p:sp>
      <p:sp>
        <p:nvSpPr>
          <p:cNvPr id="55303" name="TextBox 5"/>
          <p:cNvSpPr txBox="1">
            <a:spLocks noChangeArrowheads="1"/>
          </p:cNvSpPr>
          <p:nvPr/>
        </p:nvSpPr>
        <p:spPr bwMode="auto">
          <a:xfrm>
            <a:off x="7791450" y="285115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55304" name="TextBox 6"/>
          <p:cNvSpPr txBox="1">
            <a:spLocks noChangeArrowheads="1"/>
          </p:cNvSpPr>
          <p:nvPr/>
        </p:nvSpPr>
        <p:spPr bwMode="auto">
          <a:xfrm>
            <a:off x="1235075" y="189547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55305" name="TextBox 5"/>
          <p:cNvSpPr txBox="1">
            <a:spLocks noChangeArrowheads="1"/>
          </p:cNvSpPr>
          <p:nvPr/>
        </p:nvSpPr>
        <p:spPr bwMode="auto">
          <a:xfrm>
            <a:off x="2506663" y="608488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55308" name="TextBox 5"/>
          <p:cNvSpPr txBox="1">
            <a:spLocks noChangeArrowheads="1"/>
          </p:cNvSpPr>
          <p:nvPr/>
        </p:nvSpPr>
        <p:spPr bwMode="auto">
          <a:xfrm>
            <a:off x="2506663" y="608488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2573338" y="5621338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804150" y="3419475"/>
            <a:ext cx="312738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276350" y="2420938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492500" y="4019550"/>
            <a:ext cx="357188" cy="3571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800475" y="366712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1443038" y="2581275"/>
            <a:ext cx="6518275" cy="3236913"/>
          </a:xfrm>
          <a:custGeom>
            <a:avLst/>
            <a:gdLst>
              <a:gd name="connsiteX0" fmla="*/ 0 w 6517341"/>
              <a:gd name="connsiteY0" fmla="*/ 0 h 3236259"/>
              <a:gd name="connsiteX1" fmla="*/ 1299882 w 6517341"/>
              <a:gd name="connsiteY1" fmla="*/ 3236259 h 3236259"/>
              <a:gd name="connsiteX2" fmla="*/ 6517341 w 6517341"/>
              <a:gd name="connsiteY2" fmla="*/ 1013012 h 3236259"/>
              <a:gd name="connsiteX3" fmla="*/ 0 w 6517341"/>
              <a:gd name="connsiteY3" fmla="*/ 0 h 323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7341" h="3236259">
                <a:moveTo>
                  <a:pt x="0" y="0"/>
                </a:moveTo>
                <a:lnTo>
                  <a:pt x="1299882" y="3236259"/>
                </a:lnTo>
                <a:lnTo>
                  <a:pt x="6517341" y="1013012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403350" y="2605088"/>
            <a:ext cx="2265363" cy="1595437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657600" y="3582988"/>
            <a:ext cx="4338638" cy="627062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2402682" y="4518819"/>
            <a:ext cx="1541462" cy="94615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4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barycenctric</a:t>
            </a:r>
            <a:r>
              <a:rPr lang="en-US" dirty="0" smtClean="0"/>
              <a:t> coordinates are the fractional areas</a:t>
            </a:r>
          </a:p>
        </p:txBody>
      </p:sp>
      <p:sp>
        <p:nvSpPr>
          <p:cNvPr id="17420" name="TextBox 5"/>
          <p:cNvSpPr txBox="1">
            <a:spLocks noChangeArrowheads="1"/>
          </p:cNvSpPr>
          <p:nvPr/>
        </p:nvSpPr>
        <p:spPr bwMode="auto">
          <a:xfrm>
            <a:off x="1189038" y="1809750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B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421" name="TextBox 6"/>
          <p:cNvSpPr txBox="1">
            <a:spLocks noChangeArrowheads="1"/>
          </p:cNvSpPr>
          <p:nvPr/>
        </p:nvSpPr>
        <p:spPr bwMode="auto">
          <a:xfrm>
            <a:off x="7816850" y="27686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A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422" name="TextBox 5"/>
          <p:cNvSpPr txBox="1">
            <a:spLocks noChangeArrowheads="1"/>
          </p:cNvSpPr>
          <p:nvPr/>
        </p:nvSpPr>
        <p:spPr bwMode="auto">
          <a:xfrm>
            <a:off x="2506663" y="608488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19" name="Oval 18"/>
          <p:cNvSpPr/>
          <p:nvPr/>
        </p:nvSpPr>
        <p:spPr>
          <a:xfrm>
            <a:off x="3492500" y="4019550"/>
            <a:ext cx="357188" cy="3571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424" name="TextBox 9"/>
          <p:cNvSpPr txBox="1">
            <a:spLocks noChangeArrowheads="1"/>
          </p:cNvSpPr>
          <p:nvPr/>
        </p:nvSpPr>
        <p:spPr bwMode="auto">
          <a:xfrm>
            <a:off x="3800475" y="366712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3687763" y="3213100"/>
          <a:ext cx="311150" cy="260350"/>
        </p:xfrm>
        <a:graphic>
          <a:graphicData uri="http://schemas.openxmlformats.org/presentationml/2006/ole">
            <p:oleObj spid="_x0000_s17410" name="Equation" r:id="rId4" imgW="152280" imgH="126720" progId="Equation.3">
              <p:embed/>
            </p:oleObj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268288" y="4625975"/>
          <a:ext cx="2022475" cy="404813"/>
        </p:xfrm>
        <a:graphic>
          <a:graphicData uri="http://schemas.openxmlformats.org/presentationml/2006/ole">
            <p:oleObj spid="_x0000_s17411" name="Equation" r:id="rId5" imgW="1002960" imgH="203040" progId="Equation.DSMT4">
              <p:embed/>
            </p:oleObj>
          </a:graphicData>
        </a:graphic>
      </p:graphicFrame>
      <p:sp>
        <p:nvSpPr>
          <p:cNvPr id="17425" name="TextBox 5"/>
          <p:cNvSpPr txBox="1">
            <a:spLocks noChangeArrowheads="1"/>
          </p:cNvSpPr>
          <p:nvPr/>
        </p:nvSpPr>
        <p:spPr bwMode="auto">
          <a:xfrm>
            <a:off x="2506663" y="608488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29" name="Oval 28"/>
          <p:cNvSpPr/>
          <p:nvPr/>
        </p:nvSpPr>
        <p:spPr>
          <a:xfrm>
            <a:off x="2573338" y="5621338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804150" y="3419475"/>
            <a:ext cx="312738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276350" y="2420938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4003675" y="4538663"/>
          <a:ext cx="255588" cy="255587"/>
        </p:xfrm>
        <a:graphic>
          <a:graphicData uri="http://schemas.openxmlformats.org/presentationml/2006/ole">
            <p:oleObj spid="_x0000_s17412" name="Equation" r:id="rId6" imgW="126720" imgH="126720" progId="Equation.3">
              <p:embed/>
            </p:oleObj>
          </a:graphicData>
        </a:graphic>
      </p:graphicFrame>
      <p:graphicFrame>
        <p:nvGraphicFramePr>
          <p:cNvPr id="17413" name="Object 9"/>
          <p:cNvGraphicFramePr>
            <a:graphicFrameLocks noChangeAspect="1"/>
          </p:cNvGraphicFramePr>
          <p:nvPr/>
        </p:nvGraphicFramePr>
        <p:xfrm>
          <a:off x="2620963" y="4051300"/>
          <a:ext cx="228600" cy="280988"/>
        </p:xfrm>
        <a:graphic>
          <a:graphicData uri="http://schemas.openxmlformats.org/presentationml/2006/ole">
            <p:oleObj spid="_x0000_s17413" name="Equation" r:id="rId7" imgW="114120" imgH="139680" progId="Equation.3">
              <p:embed/>
            </p:oleObj>
          </a:graphicData>
        </a:graphic>
      </p:graphicFrame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4768850" y="5146675"/>
          <a:ext cx="2054225" cy="404813"/>
        </p:xfrm>
        <a:graphic>
          <a:graphicData uri="http://schemas.openxmlformats.org/presentationml/2006/ole">
            <p:oleObj spid="_x0000_s17414" name="Equation" r:id="rId8" imgW="1015920" imgH="203040" progId="Equation.DSMT4">
              <p:embed/>
            </p:oleObj>
          </a:graphicData>
        </a:graphic>
      </p:graphicFrame>
      <p:graphicFrame>
        <p:nvGraphicFramePr>
          <p:cNvPr id="17415" name="Object 5"/>
          <p:cNvGraphicFramePr>
            <a:graphicFrameLocks noChangeAspect="1"/>
          </p:cNvGraphicFramePr>
          <p:nvPr/>
        </p:nvGraphicFramePr>
        <p:xfrm>
          <a:off x="3765550" y="2265363"/>
          <a:ext cx="2141538" cy="412750"/>
        </p:xfrm>
        <a:graphic>
          <a:graphicData uri="http://schemas.openxmlformats.org/presentationml/2006/ole">
            <p:oleObj spid="_x0000_s17415" name="Equation" r:id="rId9" imgW="10540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1443038" y="2581275"/>
            <a:ext cx="6518275" cy="3236913"/>
          </a:xfrm>
          <a:custGeom>
            <a:avLst/>
            <a:gdLst>
              <a:gd name="connsiteX0" fmla="*/ 0 w 6517341"/>
              <a:gd name="connsiteY0" fmla="*/ 0 h 3236259"/>
              <a:gd name="connsiteX1" fmla="*/ 1299882 w 6517341"/>
              <a:gd name="connsiteY1" fmla="*/ 3236259 h 3236259"/>
              <a:gd name="connsiteX2" fmla="*/ 6517341 w 6517341"/>
              <a:gd name="connsiteY2" fmla="*/ 1013012 h 3236259"/>
              <a:gd name="connsiteX3" fmla="*/ 0 w 6517341"/>
              <a:gd name="connsiteY3" fmla="*/ 0 h 323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7341" h="3236259">
                <a:moveTo>
                  <a:pt x="0" y="0"/>
                </a:moveTo>
                <a:lnTo>
                  <a:pt x="1299882" y="3236259"/>
                </a:lnTo>
                <a:lnTo>
                  <a:pt x="6517341" y="1013012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403350" y="2605088"/>
            <a:ext cx="5251892" cy="1179733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726803" y="3582988"/>
            <a:ext cx="1269435" cy="193882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700338" y="3792772"/>
            <a:ext cx="3978758" cy="1969853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4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Barycentric coordinates</a:t>
            </a:r>
          </a:p>
        </p:txBody>
      </p:sp>
      <p:sp>
        <p:nvSpPr>
          <p:cNvPr id="18444" name="TextBox 5"/>
          <p:cNvSpPr txBox="1">
            <a:spLocks noChangeArrowheads="1"/>
          </p:cNvSpPr>
          <p:nvPr/>
        </p:nvSpPr>
        <p:spPr bwMode="auto">
          <a:xfrm>
            <a:off x="2506663" y="608488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18447" name="TextBox 5"/>
          <p:cNvSpPr txBox="1">
            <a:spLocks noChangeArrowheads="1"/>
          </p:cNvSpPr>
          <p:nvPr/>
        </p:nvSpPr>
        <p:spPr bwMode="auto">
          <a:xfrm>
            <a:off x="2506663" y="608488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29" name="Oval 28"/>
          <p:cNvSpPr/>
          <p:nvPr/>
        </p:nvSpPr>
        <p:spPr>
          <a:xfrm>
            <a:off x="2573338" y="5621338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804150" y="3419475"/>
            <a:ext cx="312738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276350" y="2420938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451" name="TextBox 5"/>
          <p:cNvSpPr txBox="1">
            <a:spLocks noChangeArrowheads="1"/>
          </p:cNvSpPr>
          <p:nvPr/>
        </p:nvSpPr>
        <p:spPr bwMode="auto">
          <a:xfrm>
            <a:off x="7791450" y="285115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18452" name="TextBox 6"/>
          <p:cNvSpPr txBox="1">
            <a:spLocks noChangeArrowheads="1"/>
          </p:cNvSpPr>
          <p:nvPr/>
        </p:nvSpPr>
        <p:spPr bwMode="auto">
          <a:xfrm>
            <a:off x="1235075" y="189547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graphicFrame>
        <p:nvGraphicFramePr>
          <p:cNvPr id="18438" name="Object 4"/>
          <p:cNvGraphicFramePr>
            <a:graphicFrameLocks noChangeAspect="1"/>
          </p:cNvGraphicFramePr>
          <p:nvPr/>
        </p:nvGraphicFramePr>
        <p:xfrm>
          <a:off x="5449888" y="2819400"/>
          <a:ext cx="1116012" cy="338138"/>
        </p:xfrm>
        <a:graphic>
          <a:graphicData uri="http://schemas.openxmlformats.org/presentationml/2006/ole">
            <p:oleObj spid="_x0000_s322563" name="Equation" r:id="rId4" imgW="545760" imgH="164880" progId="Equation.DSMT4">
              <p:embed/>
            </p:oleObj>
          </a:graphicData>
        </a:graphic>
      </p:graphicFrame>
      <p:graphicFrame>
        <p:nvGraphicFramePr>
          <p:cNvPr id="18439" name="Object 3"/>
          <p:cNvGraphicFramePr>
            <a:graphicFrameLocks noChangeAspect="1"/>
          </p:cNvGraphicFramePr>
          <p:nvPr/>
        </p:nvGraphicFramePr>
        <p:xfrm>
          <a:off x="6083300" y="4422775"/>
          <a:ext cx="1022350" cy="331788"/>
        </p:xfrm>
        <a:graphic>
          <a:graphicData uri="http://schemas.openxmlformats.org/presentationml/2006/ole">
            <p:oleObj spid="_x0000_s322564" name="Equation" r:id="rId5" imgW="507960" imgH="164880" progId="Equation.DSMT4">
              <p:embed/>
            </p:oleObj>
          </a:graphicData>
        </a:graphic>
      </p:graphicFrame>
      <p:graphicFrame>
        <p:nvGraphicFramePr>
          <p:cNvPr id="18440" name="Object 9"/>
          <p:cNvGraphicFramePr>
            <a:graphicFrameLocks noChangeAspect="1"/>
          </p:cNvGraphicFramePr>
          <p:nvPr/>
        </p:nvGraphicFramePr>
        <p:xfrm>
          <a:off x="3286125" y="3938588"/>
          <a:ext cx="965200" cy="331787"/>
        </p:xfrm>
        <a:graphic>
          <a:graphicData uri="http://schemas.openxmlformats.org/presentationml/2006/ole">
            <p:oleObj spid="_x0000_s322565" name="Equation" r:id="rId6" imgW="482400" imgH="164880" progId="Equation.DSMT4">
              <p:embed/>
            </p:oleObj>
          </a:graphicData>
        </a:graphic>
      </p:graphicFrame>
      <p:sp>
        <p:nvSpPr>
          <p:cNvPr id="23" name="Oval 22"/>
          <p:cNvSpPr/>
          <p:nvPr/>
        </p:nvSpPr>
        <p:spPr>
          <a:xfrm>
            <a:off x="6506044" y="3614034"/>
            <a:ext cx="357188" cy="3571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5772399" y="3643271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Barycentric coordinates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092450" y="2209800"/>
          <a:ext cx="2039938" cy="841375"/>
        </p:xfrm>
        <a:graphic>
          <a:graphicData uri="http://schemas.openxmlformats.org/presentationml/2006/ole">
            <p:oleObj spid="_x0000_s324610" name="Equation" r:id="rId4" imgW="1015920" imgH="419040" progId="Equation.DSMT4">
              <p:embed/>
            </p:oleObj>
          </a:graphicData>
        </a:graphic>
      </p:graphicFrame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3079750" y="3517900"/>
          <a:ext cx="2065338" cy="841375"/>
        </p:xfrm>
        <a:graphic>
          <a:graphicData uri="http://schemas.openxmlformats.org/presentationml/2006/ole">
            <p:oleObj spid="_x0000_s324611" name="Equation" r:id="rId5" imgW="1028520" imgH="419040" progId="Equation.DSMT4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041650" y="4835525"/>
          <a:ext cx="2143125" cy="841375"/>
        </p:xfrm>
        <a:graphic>
          <a:graphicData uri="http://schemas.openxmlformats.org/presentationml/2006/ole">
            <p:oleObj spid="_x0000_s324612" name="Equation" r:id="rId6" imgW="106668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Barycentric coordinates are fractional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43163" y="2990850"/>
            <a:ext cx="4257675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line segment : fractional length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triangles : fractional area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tetrahedrons : fractional volume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Area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2214438" y="3168597"/>
            <a:ext cx="1773141" cy="87464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63687" y="4333461"/>
            <a:ext cx="2544417" cy="1510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84728" y="4325923"/>
            <a:ext cx="312738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2082414" y="425057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3438884" y="2409659"/>
            <a:ext cx="312738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434136" y="1920847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C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12025" y="4174848"/>
            <a:ext cx="312738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5628695" y="4139261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B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760967" y="2417197"/>
            <a:ext cx="2544417" cy="151075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4989444" y="2866448"/>
            <a:ext cx="1773141" cy="874643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05307" y="2687540"/>
            <a:ext cx="1512760" cy="149335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606675" y="5357813"/>
          <a:ext cx="3933825" cy="787400"/>
        </p:xfrm>
        <a:graphic>
          <a:graphicData uri="http://schemas.openxmlformats.org/presentationml/2006/ole">
            <p:oleObj spid="_x0000_s323586" name="Equation" r:id="rId4" imgW="19684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distance between convex polygons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1443038" y="2581275"/>
            <a:ext cx="6518275" cy="3236913"/>
          </a:xfrm>
          <a:custGeom>
            <a:avLst/>
            <a:gdLst>
              <a:gd name="connsiteX0" fmla="*/ 0 w 6517341"/>
              <a:gd name="connsiteY0" fmla="*/ 0 h 3236259"/>
              <a:gd name="connsiteX1" fmla="*/ 1299882 w 6517341"/>
              <a:gd name="connsiteY1" fmla="*/ 3236259 h 3236259"/>
              <a:gd name="connsiteX2" fmla="*/ 6517341 w 6517341"/>
              <a:gd name="connsiteY2" fmla="*/ 1013012 h 3236259"/>
              <a:gd name="connsiteX3" fmla="*/ 0 w 6517341"/>
              <a:gd name="connsiteY3" fmla="*/ 0 h 323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7341" h="3236259">
                <a:moveTo>
                  <a:pt x="0" y="0"/>
                </a:moveTo>
                <a:lnTo>
                  <a:pt x="1299882" y="3236259"/>
                </a:lnTo>
                <a:lnTo>
                  <a:pt x="6517341" y="1013012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16669" y="3344069"/>
            <a:ext cx="2125662" cy="6477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87400" y="3582988"/>
            <a:ext cx="7208838" cy="1158875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755650" y="4773613"/>
            <a:ext cx="1944688" cy="989012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3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outside the triangle</a:t>
            </a:r>
          </a:p>
        </p:txBody>
      </p:sp>
      <p:sp>
        <p:nvSpPr>
          <p:cNvPr id="57351" name="TextBox 5"/>
          <p:cNvSpPr txBox="1">
            <a:spLocks noChangeArrowheads="1"/>
          </p:cNvSpPr>
          <p:nvPr/>
        </p:nvSpPr>
        <p:spPr bwMode="auto">
          <a:xfrm>
            <a:off x="2506663" y="608488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19" name="Oval 18"/>
          <p:cNvSpPr/>
          <p:nvPr/>
        </p:nvSpPr>
        <p:spPr>
          <a:xfrm>
            <a:off x="577850" y="4583113"/>
            <a:ext cx="357188" cy="3571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353" name="TextBox 9"/>
          <p:cNvSpPr txBox="1">
            <a:spLocks noChangeArrowheads="1"/>
          </p:cNvSpPr>
          <p:nvPr/>
        </p:nvSpPr>
        <p:spPr bwMode="auto">
          <a:xfrm>
            <a:off x="303213" y="4049713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7354" name="TextBox 5"/>
          <p:cNvSpPr txBox="1">
            <a:spLocks noChangeArrowheads="1"/>
          </p:cNvSpPr>
          <p:nvPr/>
        </p:nvSpPr>
        <p:spPr bwMode="auto">
          <a:xfrm>
            <a:off x="2506663" y="608488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2573338" y="5621338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804150" y="3419475"/>
            <a:ext cx="312738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276350" y="2420938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358" name="TextBox 5"/>
          <p:cNvSpPr txBox="1">
            <a:spLocks noChangeArrowheads="1"/>
          </p:cNvSpPr>
          <p:nvPr/>
        </p:nvSpPr>
        <p:spPr bwMode="auto">
          <a:xfrm>
            <a:off x="7791450" y="285115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57359" name="TextBox 6"/>
          <p:cNvSpPr txBox="1">
            <a:spLocks noChangeArrowheads="1"/>
          </p:cNvSpPr>
          <p:nvPr/>
        </p:nvSpPr>
        <p:spPr bwMode="auto">
          <a:xfrm>
            <a:off x="1235075" y="189547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744538" y="2587158"/>
            <a:ext cx="7208837" cy="2136775"/>
          </a:xfrm>
          <a:custGeom>
            <a:avLst/>
            <a:gdLst>
              <a:gd name="connsiteX0" fmla="*/ 1648047 w 4582633"/>
              <a:gd name="connsiteY0" fmla="*/ 0 h 808074"/>
              <a:gd name="connsiteX1" fmla="*/ 0 w 4582633"/>
              <a:gd name="connsiteY1" fmla="*/ 701749 h 808074"/>
              <a:gd name="connsiteX2" fmla="*/ 4582633 w 4582633"/>
              <a:gd name="connsiteY2" fmla="*/ 808074 h 808074"/>
              <a:gd name="connsiteX3" fmla="*/ 1648047 w 4582633"/>
              <a:gd name="connsiteY3" fmla="*/ 0 h 808074"/>
              <a:gd name="connsiteX0" fmla="*/ 2764466 w 5699052"/>
              <a:gd name="connsiteY0" fmla="*/ 0 h 3827721"/>
              <a:gd name="connsiteX1" fmla="*/ 0 w 5699052"/>
              <a:gd name="connsiteY1" fmla="*/ 3827721 h 3827721"/>
              <a:gd name="connsiteX2" fmla="*/ 5699052 w 5699052"/>
              <a:gd name="connsiteY2" fmla="*/ 808074 h 3827721"/>
              <a:gd name="connsiteX3" fmla="*/ 2764466 w 5699052"/>
              <a:gd name="connsiteY3" fmla="*/ 0 h 3827721"/>
              <a:gd name="connsiteX0" fmla="*/ 2764466 w 5295015"/>
              <a:gd name="connsiteY0" fmla="*/ 0 h 3827721"/>
              <a:gd name="connsiteX1" fmla="*/ 0 w 5295015"/>
              <a:gd name="connsiteY1" fmla="*/ 3827721 h 3827721"/>
              <a:gd name="connsiteX2" fmla="*/ 5295015 w 5295015"/>
              <a:gd name="connsiteY2" fmla="*/ 1584251 h 3827721"/>
              <a:gd name="connsiteX3" fmla="*/ 2764466 w 5295015"/>
              <a:gd name="connsiteY3" fmla="*/ 0 h 3827721"/>
              <a:gd name="connsiteX0" fmla="*/ 925033 w 5295015"/>
              <a:gd name="connsiteY0" fmla="*/ 659219 h 2243470"/>
              <a:gd name="connsiteX1" fmla="*/ 0 w 5295015"/>
              <a:gd name="connsiteY1" fmla="*/ 2243470 h 2243470"/>
              <a:gd name="connsiteX2" fmla="*/ 5295015 w 5295015"/>
              <a:gd name="connsiteY2" fmla="*/ 0 h 2243470"/>
              <a:gd name="connsiteX3" fmla="*/ 925033 w 5295015"/>
              <a:gd name="connsiteY3" fmla="*/ 659219 h 2243470"/>
              <a:gd name="connsiteX0" fmla="*/ 2286000 w 6655982"/>
              <a:gd name="connsiteY0" fmla="*/ 1616149 h 1616149"/>
              <a:gd name="connsiteX1" fmla="*/ 0 w 6655982"/>
              <a:gd name="connsiteY1" fmla="*/ 0 h 1616149"/>
              <a:gd name="connsiteX2" fmla="*/ 6655982 w 6655982"/>
              <a:gd name="connsiteY2" fmla="*/ 956930 h 1616149"/>
              <a:gd name="connsiteX3" fmla="*/ 2286000 w 6655982"/>
              <a:gd name="connsiteY3" fmla="*/ 1616149 h 1616149"/>
              <a:gd name="connsiteX0" fmla="*/ 2286000 w 2286000"/>
              <a:gd name="connsiteY0" fmla="*/ 1616149 h 3189767"/>
              <a:gd name="connsiteX1" fmla="*/ 0 w 2286000"/>
              <a:gd name="connsiteY1" fmla="*/ 0 h 3189767"/>
              <a:gd name="connsiteX2" fmla="*/ 1350335 w 2286000"/>
              <a:gd name="connsiteY2" fmla="*/ 3189767 h 3189767"/>
              <a:gd name="connsiteX3" fmla="*/ 2286000 w 2286000"/>
              <a:gd name="connsiteY3" fmla="*/ 1616149 h 3189767"/>
              <a:gd name="connsiteX0" fmla="*/ 2222204 w 2222204"/>
              <a:gd name="connsiteY0" fmla="*/ 1594884 h 3168502"/>
              <a:gd name="connsiteX1" fmla="*/ 0 w 2222204"/>
              <a:gd name="connsiteY1" fmla="*/ 0 h 3168502"/>
              <a:gd name="connsiteX2" fmla="*/ 1286539 w 2222204"/>
              <a:gd name="connsiteY2" fmla="*/ 3168502 h 3168502"/>
              <a:gd name="connsiteX3" fmla="*/ 2222204 w 2222204"/>
              <a:gd name="connsiteY3" fmla="*/ 1594884 h 3168502"/>
              <a:gd name="connsiteX0" fmla="*/ 2222204 w 6528390"/>
              <a:gd name="connsiteY0" fmla="*/ 1594884 h 1594884"/>
              <a:gd name="connsiteX1" fmla="*/ 0 w 6528390"/>
              <a:gd name="connsiteY1" fmla="*/ 0 h 1594884"/>
              <a:gd name="connsiteX2" fmla="*/ 6528390 w 6528390"/>
              <a:gd name="connsiteY2" fmla="*/ 956929 h 1594884"/>
              <a:gd name="connsiteX3" fmla="*/ 2222204 w 6528390"/>
              <a:gd name="connsiteY3" fmla="*/ 1594884 h 1594884"/>
              <a:gd name="connsiteX0" fmla="*/ 1265274 w 6528390"/>
              <a:gd name="connsiteY0" fmla="*/ 3179135 h 3179135"/>
              <a:gd name="connsiteX1" fmla="*/ 0 w 6528390"/>
              <a:gd name="connsiteY1" fmla="*/ 0 h 3179135"/>
              <a:gd name="connsiteX2" fmla="*/ 6528390 w 6528390"/>
              <a:gd name="connsiteY2" fmla="*/ 956929 h 3179135"/>
              <a:gd name="connsiteX3" fmla="*/ 1265274 w 6528390"/>
              <a:gd name="connsiteY3" fmla="*/ 3179135 h 3179135"/>
              <a:gd name="connsiteX0" fmla="*/ 1945758 w 7208874"/>
              <a:gd name="connsiteY0" fmla="*/ 2222206 h 2222206"/>
              <a:gd name="connsiteX1" fmla="*/ 0 w 7208874"/>
              <a:gd name="connsiteY1" fmla="*/ 1158950 h 2222206"/>
              <a:gd name="connsiteX2" fmla="*/ 7208874 w 7208874"/>
              <a:gd name="connsiteY2" fmla="*/ 0 h 2222206"/>
              <a:gd name="connsiteX3" fmla="*/ 1945758 w 7208874"/>
              <a:gd name="connsiteY3" fmla="*/ 2222206 h 2222206"/>
              <a:gd name="connsiteX0" fmla="*/ 659218 w 7208874"/>
              <a:gd name="connsiteY0" fmla="*/ 0 h 2137144"/>
              <a:gd name="connsiteX1" fmla="*/ 0 w 7208874"/>
              <a:gd name="connsiteY1" fmla="*/ 2137144 h 2137144"/>
              <a:gd name="connsiteX2" fmla="*/ 7208874 w 7208874"/>
              <a:gd name="connsiteY2" fmla="*/ 978194 h 2137144"/>
              <a:gd name="connsiteX3" fmla="*/ 659218 w 7208874"/>
              <a:gd name="connsiteY3" fmla="*/ 0 h 213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8874" h="2137144">
                <a:moveTo>
                  <a:pt x="659218" y="0"/>
                </a:moveTo>
                <a:lnTo>
                  <a:pt x="0" y="2137144"/>
                </a:lnTo>
                <a:lnTo>
                  <a:pt x="7208874" y="978194"/>
                </a:lnTo>
                <a:lnTo>
                  <a:pt x="659218" y="0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744538" y="3582988"/>
            <a:ext cx="7208837" cy="2222500"/>
          </a:xfrm>
          <a:custGeom>
            <a:avLst/>
            <a:gdLst>
              <a:gd name="connsiteX0" fmla="*/ 1648047 w 4582633"/>
              <a:gd name="connsiteY0" fmla="*/ 0 h 808074"/>
              <a:gd name="connsiteX1" fmla="*/ 0 w 4582633"/>
              <a:gd name="connsiteY1" fmla="*/ 701749 h 808074"/>
              <a:gd name="connsiteX2" fmla="*/ 4582633 w 4582633"/>
              <a:gd name="connsiteY2" fmla="*/ 808074 h 808074"/>
              <a:gd name="connsiteX3" fmla="*/ 1648047 w 4582633"/>
              <a:gd name="connsiteY3" fmla="*/ 0 h 808074"/>
              <a:gd name="connsiteX0" fmla="*/ 2764466 w 5699052"/>
              <a:gd name="connsiteY0" fmla="*/ 0 h 3827721"/>
              <a:gd name="connsiteX1" fmla="*/ 0 w 5699052"/>
              <a:gd name="connsiteY1" fmla="*/ 3827721 h 3827721"/>
              <a:gd name="connsiteX2" fmla="*/ 5699052 w 5699052"/>
              <a:gd name="connsiteY2" fmla="*/ 808074 h 3827721"/>
              <a:gd name="connsiteX3" fmla="*/ 2764466 w 5699052"/>
              <a:gd name="connsiteY3" fmla="*/ 0 h 3827721"/>
              <a:gd name="connsiteX0" fmla="*/ 2764466 w 5295015"/>
              <a:gd name="connsiteY0" fmla="*/ 0 h 3827721"/>
              <a:gd name="connsiteX1" fmla="*/ 0 w 5295015"/>
              <a:gd name="connsiteY1" fmla="*/ 3827721 h 3827721"/>
              <a:gd name="connsiteX2" fmla="*/ 5295015 w 5295015"/>
              <a:gd name="connsiteY2" fmla="*/ 1584251 h 3827721"/>
              <a:gd name="connsiteX3" fmla="*/ 2764466 w 5295015"/>
              <a:gd name="connsiteY3" fmla="*/ 0 h 3827721"/>
              <a:gd name="connsiteX0" fmla="*/ 925033 w 5295015"/>
              <a:gd name="connsiteY0" fmla="*/ 659219 h 2243470"/>
              <a:gd name="connsiteX1" fmla="*/ 0 w 5295015"/>
              <a:gd name="connsiteY1" fmla="*/ 2243470 h 2243470"/>
              <a:gd name="connsiteX2" fmla="*/ 5295015 w 5295015"/>
              <a:gd name="connsiteY2" fmla="*/ 0 h 2243470"/>
              <a:gd name="connsiteX3" fmla="*/ 925033 w 5295015"/>
              <a:gd name="connsiteY3" fmla="*/ 659219 h 2243470"/>
              <a:gd name="connsiteX0" fmla="*/ 2286000 w 6655982"/>
              <a:gd name="connsiteY0" fmla="*/ 1616149 h 1616149"/>
              <a:gd name="connsiteX1" fmla="*/ 0 w 6655982"/>
              <a:gd name="connsiteY1" fmla="*/ 0 h 1616149"/>
              <a:gd name="connsiteX2" fmla="*/ 6655982 w 6655982"/>
              <a:gd name="connsiteY2" fmla="*/ 956930 h 1616149"/>
              <a:gd name="connsiteX3" fmla="*/ 2286000 w 6655982"/>
              <a:gd name="connsiteY3" fmla="*/ 1616149 h 1616149"/>
              <a:gd name="connsiteX0" fmla="*/ 2286000 w 2286000"/>
              <a:gd name="connsiteY0" fmla="*/ 1616149 h 3189767"/>
              <a:gd name="connsiteX1" fmla="*/ 0 w 2286000"/>
              <a:gd name="connsiteY1" fmla="*/ 0 h 3189767"/>
              <a:gd name="connsiteX2" fmla="*/ 1350335 w 2286000"/>
              <a:gd name="connsiteY2" fmla="*/ 3189767 h 3189767"/>
              <a:gd name="connsiteX3" fmla="*/ 2286000 w 2286000"/>
              <a:gd name="connsiteY3" fmla="*/ 1616149 h 3189767"/>
              <a:gd name="connsiteX0" fmla="*/ 2222204 w 2222204"/>
              <a:gd name="connsiteY0" fmla="*/ 1594884 h 3168502"/>
              <a:gd name="connsiteX1" fmla="*/ 0 w 2222204"/>
              <a:gd name="connsiteY1" fmla="*/ 0 h 3168502"/>
              <a:gd name="connsiteX2" fmla="*/ 1286539 w 2222204"/>
              <a:gd name="connsiteY2" fmla="*/ 3168502 h 3168502"/>
              <a:gd name="connsiteX3" fmla="*/ 2222204 w 2222204"/>
              <a:gd name="connsiteY3" fmla="*/ 1594884 h 3168502"/>
              <a:gd name="connsiteX0" fmla="*/ 2222204 w 6528390"/>
              <a:gd name="connsiteY0" fmla="*/ 1594884 h 1594884"/>
              <a:gd name="connsiteX1" fmla="*/ 0 w 6528390"/>
              <a:gd name="connsiteY1" fmla="*/ 0 h 1594884"/>
              <a:gd name="connsiteX2" fmla="*/ 6528390 w 6528390"/>
              <a:gd name="connsiteY2" fmla="*/ 956929 h 1594884"/>
              <a:gd name="connsiteX3" fmla="*/ 2222204 w 6528390"/>
              <a:gd name="connsiteY3" fmla="*/ 1594884 h 1594884"/>
              <a:gd name="connsiteX0" fmla="*/ 1265274 w 6528390"/>
              <a:gd name="connsiteY0" fmla="*/ 3179135 h 3179135"/>
              <a:gd name="connsiteX1" fmla="*/ 0 w 6528390"/>
              <a:gd name="connsiteY1" fmla="*/ 0 h 3179135"/>
              <a:gd name="connsiteX2" fmla="*/ 6528390 w 6528390"/>
              <a:gd name="connsiteY2" fmla="*/ 956929 h 3179135"/>
              <a:gd name="connsiteX3" fmla="*/ 1265274 w 6528390"/>
              <a:gd name="connsiteY3" fmla="*/ 3179135 h 3179135"/>
              <a:gd name="connsiteX0" fmla="*/ 1945758 w 7208874"/>
              <a:gd name="connsiteY0" fmla="*/ 2222206 h 2222206"/>
              <a:gd name="connsiteX1" fmla="*/ 0 w 7208874"/>
              <a:gd name="connsiteY1" fmla="*/ 1158950 h 2222206"/>
              <a:gd name="connsiteX2" fmla="*/ 7208874 w 7208874"/>
              <a:gd name="connsiteY2" fmla="*/ 0 h 2222206"/>
              <a:gd name="connsiteX3" fmla="*/ 1945758 w 7208874"/>
              <a:gd name="connsiteY3" fmla="*/ 2222206 h 222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8874" h="2222206">
                <a:moveTo>
                  <a:pt x="1945758" y="2222206"/>
                </a:moveTo>
                <a:lnTo>
                  <a:pt x="0" y="1158950"/>
                </a:lnTo>
                <a:lnTo>
                  <a:pt x="7208874" y="0"/>
                </a:lnTo>
                <a:lnTo>
                  <a:pt x="1945758" y="2222206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1443038" y="2581275"/>
            <a:ext cx="6518275" cy="3236913"/>
          </a:xfrm>
          <a:custGeom>
            <a:avLst/>
            <a:gdLst>
              <a:gd name="connsiteX0" fmla="*/ 0 w 6517341"/>
              <a:gd name="connsiteY0" fmla="*/ 0 h 3236259"/>
              <a:gd name="connsiteX1" fmla="*/ 1299882 w 6517341"/>
              <a:gd name="connsiteY1" fmla="*/ 3236259 h 3236259"/>
              <a:gd name="connsiteX2" fmla="*/ 6517341 w 6517341"/>
              <a:gd name="connsiteY2" fmla="*/ 1013012 h 3236259"/>
              <a:gd name="connsiteX3" fmla="*/ 0 w 6517341"/>
              <a:gd name="connsiteY3" fmla="*/ 0 h 323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7341" h="3236259">
                <a:moveTo>
                  <a:pt x="0" y="0"/>
                </a:moveTo>
                <a:lnTo>
                  <a:pt x="1299882" y="3236259"/>
                </a:lnTo>
                <a:lnTo>
                  <a:pt x="6517341" y="1013012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16669" y="3344069"/>
            <a:ext cx="2125662" cy="6477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87400" y="3582988"/>
            <a:ext cx="7208838" cy="11588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755650" y="4773613"/>
            <a:ext cx="1944688" cy="9890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4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</a:t>
            </a:r>
            <a:r>
              <a:rPr lang="en-US" dirty="0" smtClean="0"/>
              <a:t>outside the triangle</a:t>
            </a:r>
          </a:p>
        </p:txBody>
      </p:sp>
      <p:sp>
        <p:nvSpPr>
          <p:cNvPr id="19470" name="TextBox 5"/>
          <p:cNvSpPr txBox="1">
            <a:spLocks noChangeArrowheads="1"/>
          </p:cNvSpPr>
          <p:nvPr/>
        </p:nvSpPr>
        <p:spPr bwMode="auto">
          <a:xfrm>
            <a:off x="2506663" y="608488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3152775" y="4576763"/>
          <a:ext cx="712788" cy="330200"/>
        </p:xfrm>
        <a:graphic>
          <a:graphicData uri="http://schemas.openxmlformats.org/presentationml/2006/ole">
            <p:oleObj spid="_x0000_s325634" name="Equation" r:id="rId4" imgW="355320" imgH="164880" progId="Equation.3">
              <p:embed/>
            </p:oleObj>
          </a:graphicData>
        </a:graphic>
      </p:graphicFrame>
      <p:graphicFrame>
        <p:nvGraphicFramePr>
          <p:cNvPr id="19460" name="Object 7"/>
          <p:cNvGraphicFramePr>
            <a:graphicFrameLocks noChangeAspect="1"/>
          </p:cNvGraphicFramePr>
          <p:nvPr/>
        </p:nvGraphicFramePr>
        <p:xfrm>
          <a:off x="2614613" y="3386138"/>
          <a:ext cx="758825" cy="328612"/>
        </p:xfrm>
        <a:graphic>
          <a:graphicData uri="http://schemas.openxmlformats.org/presentationml/2006/ole">
            <p:oleObj spid="_x0000_s325635" name="Equation" r:id="rId5" imgW="380880" imgH="164880" progId="Equation.3">
              <p:embed/>
            </p:oleObj>
          </a:graphicData>
        </a:graphic>
      </p:graphicFrame>
      <p:graphicFrame>
        <p:nvGraphicFramePr>
          <p:cNvPr id="19462" name="Object 9"/>
          <p:cNvGraphicFramePr>
            <a:graphicFrameLocks noChangeAspect="1"/>
          </p:cNvGraphicFramePr>
          <p:nvPr/>
        </p:nvGraphicFramePr>
        <p:xfrm>
          <a:off x="6225692" y="5597498"/>
          <a:ext cx="904875" cy="301625"/>
        </p:xfrm>
        <a:graphic>
          <a:graphicData uri="http://schemas.openxmlformats.org/presentationml/2006/ole">
            <p:oleObj spid="_x0000_s325636" name="Equation" r:id="rId6" imgW="457200" imgH="152280" progId="Equation.DSMT4">
              <p:embed/>
            </p:oleObj>
          </a:graphicData>
        </a:graphic>
      </p:graphicFrame>
      <p:sp>
        <p:nvSpPr>
          <p:cNvPr id="19473" name="TextBox 5"/>
          <p:cNvSpPr txBox="1">
            <a:spLocks noChangeArrowheads="1"/>
          </p:cNvSpPr>
          <p:nvPr/>
        </p:nvSpPr>
        <p:spPr bwMode="auto">
          <a:xfrm>
            <a:off x="2506663" y="608488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33" name="Oval 32"/>
          <p:cNvSpPr/>
          <p:nvPr/>
        </p:nvSpPr>
        <p:spPr>
          <a:xfrm>
            <a:off x="2573338" y="5621338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804150" y="3419475"/>
            <a:ext cx="312738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276350" y="2420938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477" name="TextBox 5"/>
          <p:cNvSpPr txBox="1">
            <a:spLocks noChangeArrowheads="1"/>
          </p:cNvSpPr>
          <p:nvPr/>
        </p:nvSpPr>
        <p:spPr bwMode="auto">
          <a:xfrm>
            <a:off x="7791450" y="285115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19478" name="TextBox 6"/>
          <p:cNvSpPr txBox="1">
            <a:spLocks noChangeArrowheads="1"/>
          </p:cNvSpPr>
          <p:nvPr/>
        </p:nvSpPr>
        <p:spPr bwMode="auto">
          <a:xfrm>
            <a:off x="1235075" y="189547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77850" y="4583113"/>
            <a:ext cx="357188" cy="3571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303213" y="4049713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787400" y="3582988"/>
            <a:ext cx="7208838" cy="1158875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744538" y="2465294"/>
            <a:ext cx="1987550" cy="3319556"/>
          </a:xfrm>
          <a:custGeom>
            <a:avLst/>
            <a:gdLst>
              <a:gd name="connsiteX0" fmla="*/ 1648047 w 4582633"/>
              <a:gd name="connsiteY0" fmla="*/ 0 h 808074"/>
              <a:gd name="connsiteX1" fmla="*/ 0 w 4582633"/>
              <a:gd name="connsiteY1" fmla="*/ 701749 h 808074"/>
              <a:gd name="connsiteX2" fmla="*/ 4582633 w 4582633"/>
              <a:gd name="connsiteY2" fmla="*/ 808074 h 808074"/>
              <a:gd name="connsiteX3" fmla="*/ 1648047 w 4582633"/>
              <a:gd name="connsiteY3" fmla="*/ 0 h 808074"/>
              <a:gd name="connsiteX0" fmla="*/ 2764466 w 5699052"/>
              <a:gd name="connsiteY0" fmla="*/ 0 h 3827721"/>
              <a:gd name="connsiteX1" fmla="*/ 0 w 5699052"/>
              <a:gd name="connsiteY1" fmla="*/ 3827721 h 3827721"/>
              <a:gd name="connsiteX2" fmla="*/ 5699052 w 5699052"/>
              <a:gd name="connsiteY2" fmla="*/ 808074 h 3827721"/>
              <a:gd name="connsiteX3" fmla="*/ 2764466 w 5699052"/>
              <a:gd name="connsiteY3" fmla="*/ 0 h 3827721"/>
              <a:gd name="connsiteX0" fmla="*/ 2764466 w 5295015"/>
              <a:gd name="connsiteY0" fmla="*/ 0 h 3827721"/>
              <a:gd name="connsiteX1" fmla="*/ 0 w 5295015"/>
              <a:gd name="connsiteY1" fmla="*/ 3827721 h 3827721"/>
              <a:gd name="connsiteX2" fmla="*/ 5295015 w 5295015"/>
              <a:gd name="connsiteY2" fmla="*/ 1584251 h 3827721"/>
              <a:gd name="connsiteX3" fmla="*/ 2764466 w 5295015"/>
              <a:gd name="connsiteY3" fmla="*/ 0 h 3827721"/>
              <a:gd name="connsiteX0" fmla="*/ 925033 w 5295015"/>
              <a:gd name="connsiteY0" fmla="*/ 659219 h 2243470"/>
              <a:gd name="connsiteX1" fmla="*/ 0 w 5295015"/>
              <a:gd name="connsiteY1" fmla="*/ 2243470 h 2243470"/>
              <a:gd name="connsiteX2" fmla="*/ 5295015 w 5295015"/>
              <a:gd name="connsiteY2" fmla="*/ 0 h 2243470"/>
              <a:gd name="connsiteX3" fmla="*/ 925033 w 5295015"/>
              <a:gd name="connsiteY3" fmla="*/ 659219 h 2243470"/>
              <a:gd name="connsiteX0" fmla="*/ 2286000 w 6655982"/>
              <a:gd name="connsiteY0" fmla="*/ 1616149 h 1616149"/>
              <a:gd name="connsiteX1" fmla="*/ 0 w 6655982"/>
              <a:gd name="connsiteY1" fmla="*/ 0 h 1616149"/>
              <a:gd name="connsiteX2" fmla="*/ 6655982 w 6655982"/>
              <a:gd name="connsiteY2" fmla="*/ 956930 h 1616149"/>
              <a:gd name="connsiteX3" fmla="*/ 2286000 w 6655982"/>
              <a:gd name="connsiteY3" fmla="*/ 1616149 h 1616149"/>
              <a:gd name="connsiteX0" fmla="*/ 2286000 w 2286000"/>
              <a:gd name="connsiteY0" fmla="*/ 1616149 h 3189767"/>
              <a:gd name="connsiteX1" fmla="*/ 0 w 2286000"/>
              <a:gd name="connsiteY1" fmla="*/ 0 h 3189767"/>
              <a:gd name="connsiteX2" fmla="*/ 1350335 w 2286000"/>
              <a:gd name="connsiteY2" fmla="*/ 3189767 h 3189767"/>
              <a:gd name="connsiteX3" fmla="*/ 2286000 w 2286000"/>
              <a:gd name="connsiteY3" fmla="*/ 1616149 h 3189767"/>
              <a:gd name="connsiteX0" fmla="*/ 2222204 w 2222204"/>
              <a:gd name="connsiteY0" fmla="*/ 1594884 h 3168502"/>
              <a:gd name="connsiteX1" fmla="*/ 0 w 2222204"/>
              <a:gd name="connsiteY1" fmla="*/ 0 h 3168502"/>
              <a:gd name="connsiteX2" fmla="*/ 1286539 w 2222204"/>
              <a:gd name="connsiteY2" fmla="*/ 3168502 h 3168502"/>
              <a:gd name="connsiteX3" fmla="*/ 2222204 w 2222204"/>
              <a:gd name="connsiteY3" fmla="*/ 1594884 h 3168502"/>
              <a:gd name="connsiteX0" fmla="*/ 2222204 w 6528390"/>
              <a:gd name="connsiteY0" fmla="*/ 1594884 h 1594884"/>
              <a:gd name="connsiteX1" fmla="*/ 0 w 6528390"/>
              <a:gd name="connsiteY1" fmla="*/ 0 h 1594884"/>
              <a:gd name="connsiteX2" fmla="*/ 6528390 w 6528390"/>
              <a:gd name="connsiteY2" fmla="*/ 956929 h 1594884"/>
              <a:gd name="connsiteX3" fmla="*/ 2222204 w 6528390"/>
              <a:gd name="connsiteY3" fmla="*/ 1594884 h 1594884"/>
              <a:gd name="connsiteX0" fmla="*/ 1265274 w 6528390"/>
              <a:gd name="connsiteY0" fmla="*/ 3179135 h 3179135"/>
              <a:gd name="connsiteX1" fmla="*/ 0 w 6528390"/>
              <a:gd name="connsiteY1" fmla="*/ 0 h 3179135"/>
              <a:gd name="connsiteX2" fmla="*/ 6528390 w 6528390"/>
              <a:gd name="connsiteY2" fmla="*/ 956929 h 3179135"/>
              <a:gd name="connsiteX3" fmla="*/ 1265274 w 6528390"/>
              <a:gd name="connsiteY3" fmla="*/ 3179135 h 3179135"/>
              <a:gd name="connsiteX0" fmla="*/ 1945758 w 7208874"/>
              <a:gd name="connsiteY0" fmla="*/ 2222206 h 2222206"/>
              <a:gd name="connsiteX1" fmla="*/ 0 w 7208874"/>
              <a:gd name="connsiteY1" fmla="*/ 1158950 h 2222206"/>
              <a:gd name="connsiteX2" fmla="*/ 7208874 w 7208874"/>
              <a:gd name="connsiteY2" fmla="*/ 0 h 2222206"/>
              <a:gd name="connsiteX3" fmla="*/ 1945758 w 7208874"/>
              <a:gd name="connsiteY3" fmla="*/ 2222206 h 2222206"/>
              <a:gd name="connsiteX0" fmla="*/ 1945758 w 1945758"/>
              <a:gd name="connsiteY0" fmla="*/ 3211034 h 3211034"/>
              <a:gd name="connsiteX1" fmla="*/ 0 w 1945758"/>
              <a:gd name="connsiteY1" fmla="*/ 2147778 h 3211034"/>
              <a:gd name="connsiteX2" fmla="*/ 669850 w 1945758"/>
              <a:gd name="connsiteY2" fmla="*/ 0 h 3211034"/>
              <a:gd name="connsiteX3" fmla="*/ 1945758 w 1945758"/>
              <a:gd name="connsiteY3" fmla="*/ 3211034 h 3211034"/>
              <a:gd name="connsiteX0" fmla="*/ 1988288 w 1988288"/>
              <a:gd name="connsiteY0" fmla="*/ 3189769 h 3189769"/>
              <a:gd name="connsiteX1" fmla="*/ 0 w 1988288"/>
              <a:gd name="connsiteY1" fmla="*/ 2147778 h 3189769"/>
              <a:gd name="connsiteX2" fmla="*/ 669850 w 1988288"/>
              <a:gd name="connsiteY2" fmla="*/ 0 h 3189769"/>
              <a:gd name="connsiteX3" fmla="*/ 1988288 w 1988288"/>
              <a:gd name="connsiteY3" fmla="*/ 3189769 h 3189769"/>
              <a:gd name="connsiteX0" fmla="*/ 1988288 w 1988288"/>
              <a:gd name="connsiteY0" fmla="*/ 3318405 h 3318405"/>
              <a:gd name="connsiteX1" fmla="*/ 0 w 1988288"/>
              <a:gd name="connsiteY1" fmla="*/ 2276414 h 3318405"/>
              <a:gd name="connsiteX2" fmla="*/ 669850 w 1988288"/>
              <a:gd name="connsiteY2" fmla="*/ 128636 h 3318405"/>
              <a:gd name="connsiteX3" fmla="*/ 663167 w 1988288"/>
              <a:gd name="connsiteY3" fmla="*/ 0 h 3318405"/>
              <a:gd name="connsiteX4" fmla="*/ 1988288 w 1988288"/>
              <a:gd name="connsiteY4" fmla="*/ 3318405 h 331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288" h="3318405">
                <a:moveTo>
                  <a:pt x="1988288" y="3318405"/>
                </a:moveTo>
                <a:lnTo>
                  <a:pt x="0" y="2276414"/>
                </a:lnTo>
                <a:lnTo>
                  <a:pt x="669850" y="128636"/>
                </a:lnTo>
                <a:lnTo>
                  <a:pt x="663167" y="0"/>
                </a:lnTo>
                <a:lnTo>
                  <a:pt x="1988288" y="3318405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1443038" y="2581275"/>
            <a:ext cx="6518275" cy="3236913"/>
          </a:xfrm>
          <a:custGeom>
            <a:avLst/>
            <a:gdLst>
              <a:gd name="connsiteX0" fmla="*/ 0 w 6517341"/>
              <a:gd name="connsiteY0" fmla="*/ 0 h 3236259"/>
              <a:gd name="connsiteX1" fmla="*/ 1299882 w 6517341"/>
              <a:gd name="connsiteY1" fmla="*/ 3236259 h 3236259"/>
              <a:gd name="connsiteX2" fmla="*/ 6517341 w 6517341"/>
              <a:gd name="connsiteY2" fmla="*/ 1013012 h 3236259"/>
              <a:gd name="connsiteX3" fmla="*/ 0 w 6517341"/>
              <a:gd name="connsiteY3" fmla="*/ 0 h 323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7341" h="3236259">
                <a:moveTo>
                  <a:pt x="0" y="0"/>
                </a:moveTo>
                <a:lnTo>
                  <a:pt x="1299882" y="3236259"/>
                </a:lnTo>
                <a:lnTo>
                  <a:pt x="6517341" y="1013012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16669" y="3344069"/>
            <a:ext cx="2125662" cy="6477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755650" y="4773613"/>
            <a:ext cx="1944688" cy="989012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4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</a:t>
            </a:r>
            <a:r>
              <a:rPr lang="en-US" dirty="0" smtClean="0"/>
              <a:t>outside the triangle</a:t>
            </a:r>
          </a:p>
        </p:txBody>
      </p:sp>
      <p:sp>
        <p:nvSpPr>
          <p:cNvPr id="20489" name="TextBox 5"/>
          <p:cNvSpPr txBox="1">
            <a:spLocks noChangeArrowheads="1"/>
          </p:cNvSpPr>
          <p:nvPr/>
        </p:nvSpPr>
        <p:spPr bwMode="auto">
          <a:xfrm>
            <a:off x="2506663" y="608488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1189341" y="4307122"/>
          <a:ext cx="685800" cy="330200"/>
        </p:xfrm>
        <a:graphic>
          <a:graphicData uri="http://schemas.openxmlformats.org/presentationml/2006/ole">
            <p:oleObj spid="_x0000_s326658" name="Equation" r:id="rId4" imgW="342720" imgH="164880" progId="Equation.3">
              <p:embed/>
            </p:oleObj>
          </a:graphicData>
        </a:graphic>
      </p:graphicFrame>
      <p:sp>
        <p:nvSpPr>
          <p:cNvPr id="20492" name="TextBox 5"/>
          <p:cNvSpPr txBox="1">
            <a:spLocks noChangeArrowheads="1"/>
          </p:cNvSpPr>
          <p:nvPr/>
        </p:nvSpPr>
        <p:spPr bwMode="auto">
          <a:xfrm>
            <a:off x="2506663" y="608488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573338" y="5621338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804150" y="3419475"/>
            <a:ext cx="312738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276350" y="2420938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496" name="TextBox 5"/>
          <p:cNvSpPr txBox="1">
            <a:spLocks noChangeArrowheads="1"/>
          </p:cNvSpPr>
          <p:nvPr/>
        </p:nvSpPr>
        <p:spPr bwMode="auto">
          <a:xfrm>
            <a:off x="7791450" y="285115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0497" name="TextBox 6"/>
          <p:cNvSpPr txBox="1">
            <a:spLocks noChangeArrowheads="1"/>
          </p:cNvSpPr>
          <p:nvPr/>
        </p:nvSpPr>
        <p:spPr bwMode="auto">
          <a:xfrm>
            <a:off x="1235075" y="189547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577850" y="4583113"/>
            <a:ext cx="357188" cy="3571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303213" y="4049713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Voronoi versus Barycentric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Voronoi regions != barycentric coordinate regions</a:t>
            </a:r>
          </a:p>
          <a:p>
            <a:r>
              <a:rPr lang="en-US" dirty="0" smtClean="0"/>
              <a:t>The barycentric regions are still useful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Barycentric regions of a triangle</a:t>
            </a:r>
          </a:p>
        </p:txBody>
      </p:sp>
      <p:sp>
        <p:nvSpPr>
          <p:cNvPr id="4" name="Freeform 3"/>
          <p:cNvSpPr/>
          <p:nvPr/>
        </p:nvSpPr>
        <p:spPr>
          <a:xfrm>
            <a:off x="2403475" y="2995613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372" name="TextBox 4"/>
          <p:cNvSpPr txBox="1">
            <a:spLocks noChangeArrowheads="1"/>
          </p:cNvSpPr>
          <p:nvPr/>
        </p:nvSpPr>
        <p:spPr bwMode="auto">
          <a:xfrm>
            <a:off x="6494463" y="309245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58373" name="TextBox 5"/>
          <p:cNvSpPr txBox="1">
            <a:spLocks noChangeArrowheads="1"/>
          </p:cNvSpPr>
          <p:nvPr/>
        </p:nvSpPr>
        <p:spPr bwMode="auto">
          <a:xfrm>
            <a:off x="2224088" y="230822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527800" y="3671888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375" name="TextBox 5"/>
          <p:cNvSpPr txBox="1">
            <a:spLocks noChangeArrowheads="1"/>
          </p:cNvSpPr>
          <p:nvPr/>
        </p:nvSpPr>
        <p:spPr bwMode="auto">
          <a:xfrm>
            <a:off x="3357563" y="5156200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265363" y="2843213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08438" y="5149850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</a:t>
            </a:r>
          </a:p>
        </p:txBody>
      </p:sp>
      <p:sp>
        <p:nvSpPr>
          <p:cNvPr id="4" name="Freeform 3"/>
          <p:cNvSpPr/>
          <p:nvPr/>
        </p:nvSpPr>
        <p:spPr>
          <a:xfrm>
            <a:off x="2403475" y="2995613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6494463" y="309245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2224088" y="230822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527800" y="3671888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560" name="TextBox 5"/>
          <p:cNvSpPr txBox="1">
            <a:spLocks noChangeArrowheads="1"/>
          </p:cNvSpPr>
          <p:nvPr/>
        </p:nvSpPr>
        <p:spPr bwMode="auto">
          <a:xfrm>
            <a:off x="3357563" y="5156200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265363" y="2843213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08438" y="5149850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521325" y="5083175"/>
          <a:ext cx="2189163" cy="382588"/>
        </p:xfrm>
        <a:graphic>
          <a:graphicData uri="http://schemas.openxmlformats.org/presentationml/2006/ole">
            <p:oleObj spid="_x0000_s23554" name="Equation" r:id="rId4" imgW="1091880" imgH="190440" progId="Equation.3">
              <p:embed/>
            </p:oleObj>
          </a:graphicData>
        </a:graphic>
      </p:graphicFrame>
      <p:sp>
        <p:nvSpPr>
          <p:cNvPr id="12" name="Oval 11"/>
          <p:cNvSpPr/>
          <p:nvPr/>
        </p:nvSpPr>
        <p:spPr>
          <a:xfrm>
            <a:off x="4391025" y="3817988"/>
            <a:ext cx="357188" cy="3571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3933508" y="3798607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3130434">
            <a:off x="681038" y="3783013"/>
            <a:ext cx="3802062" cy="175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1147762" y="2447926"/>
            <a:ext cx="4132263" cy="32178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u</a:t>
            </a:r>
          </a:p>
        </p:txBody>
      </p:sp>
      <p:sp>
        <p:nvSpPr>
          <p:cNvPr id="4" name="Freeform 3"/>
          <p:cNvSpPr/>
          <p:nvPr/>
        </p:nvSpPr>
        <p:spPr>
          <a:xfrm>
            <a:off x="2403475" y="2995613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583" name="TextBox 4"/>
          <p:cNvSpPr txBox="1">
            <a:spLocks noChangeArrowheads="1"/>
          </p:cNvSpPr>
          <p:nvPr/>
        </p:nvSpPr>
        <p:spPr bwMode="auto">
          <a:xfrm>
            <a:off x="6494463" y="309245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4584" name="TextBox 5"/>
          <p:cNvSpPr txBox="1">
            <a:spLocks noChangeArrowheads="1"/>
          </p:cNvSpPr>
          <p:nvPr/>
        </p:nvSpPr>
        <p:spPr bwMode="auto">
          <a:xfrm>
            <a:off x="2224088" y="230822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527800" y="3671888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586" name="TextBox 5"/>
          <p:cNvSpPr txBox="1">
            <a:spLocks noChangeArrowheads="1"/>
          </p:cNvSpPr>
          <p:nvPr/>
        </p:nvSpPr>
        <p:spPr bwMode="auto">
          <a:xfrm>
            <a:off x="3357563" y="5156200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265363" y="2843213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08438" y="5149850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104546" y="4386863"/>
          <a:ext cx="687388" cy="331787"/>
        </p:xfrm>
        <a:graphic>
          <a:graphicData uri="http://schemas.openxmlformats.org/presentationml/2006/ole">
            <p:oleObj spid="_x0000_s24578" name="Equation" r:id="rId4" imgW="342720" imgH="164880" progId="Equation.3">
              <p:embed/>
            </p:oleObj>
          </a:graphicData>
        </a:graphic>
      </p:graphicFrame>
      <p:sp>
        <p:nvSpPr>
          <p:cNvPr id="14" name="Oval 13"/>
          <p:cNvSpPr/>
          <p:nvPr/>
        </p:nvSpPr>
        <p:spPr>
          <a:xfrm>
            <a:off x="1923871" y="3705844"/>
            <a:ext cx="357188" cy="3571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1466354" y="3676938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9799992">
            <a:off x="3995738" y="4459288"/>
            <a:ext cx="3800475" cy="1420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0800000" flipV="1">
            <a:off x="3325813" y="3254375"/>
            <a:ext cx="4383087" cy="254635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v</a:t>
            </a:r>
          </a:p>
        </p:txBody>
      </p:sp>
      <p:sp>
        <p:nvSpPr>
          <p:cNvPr id="4" name="Freeform 3"/>
          <p:cNvSpPr/>
          <p:nvPr/>
        </p:nvSpPr>
        <p:spPr>
          <a:xfrm>
            <a:off x="2403475" y="2995613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607" name="TextBox 4"/>
          <p:cNvSpPr txBox="1">
            <a:spLocks noChangeArrowheads="1"/>
          </p:cNvSpPr>
          <p:nvPr/>
        </p:nvSpPr>
        <p:spPr bwMode="auto">
          <a:xfrm>
            <a:off x="6494463" y="309245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5608" name="TextBox 5"/>
          <p:cNvSpPr txBox="1">
            <a:spLocks noChangeArrowheads="1"/>
          </p:cNvSpPr>
          <p:nvPr/>
        </p:nvSpPr>
        <p:spPr bwMode="auto">
          <a:xfrm>
            <a:off x="2224088" y="230822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527800" y="3671888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610" name="TextBox 5"/>
          <p:cNvSpPr txBox="1">
            <a:spLocks noChangeArrowheads="1"/>
          </p:cNvSpPr>
          <p:nvPr/>
        </p:nvSpPr>
        <p:spPr bwMode="auto">
          <a:xfrm>
            <a:off x="3357563" y="5156200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265363" y="2843213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08438" y="5149850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5485202" y="5098212"/>
          <a:ext cx="687388" cy="331788"/>
        </p:xfrm>
        <a:graphic>
          <a:graphicData uri="http://schemas.openxmlformats.org/presentationml/2006/ole">
            <p:oleObj spid="_x0000_s25602" name="Equation" r:id="rId4" imgW="342720" imgH="164880" progId="Equation.3">
              <p:embed/>
            </p:oleObj>
          </a:graphicData>
        </a:graphic>
      </p:graphicFrame>
      <p:sp>
        <p:nvSpPr>
          <p:cNvPr id="14" name="Oval 13"/>
          <p:cNvSpPr/>
          <p:nvPr/>
        </p:nvSpPr>
        <p:spPr>
          <a:xfrm>
            <a:off x="6840928" y="4551233"/>
            <a:ext cx="357188" cy="3571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6383411" y="4503277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1457889">
            <a:off x="1900238" y="2160588"/>
            <a:ext cx="5827712" cy="1290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273175" y="2770188"/>
            <a:ext cx="6831013" cy="133508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w</a:t>
            </a:r>
          </a:p>
        </p:txBody>
      </p:sp>
      <p:sp>
        <p:nvSpPr>
          <p:cNvPr id="4" name="Freeform 3"/>
          <p:cNvSpPr/>
          <p:nvPr/>
        </p:nvSpPr>
        <p:spPr>
          <a:xfrm>
            <a:off x="2403475" y="2995613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631" name="TextBox 4"/>
          <p:cNvSpPr txBox="1">
            <a:spLocks noChangeArrowheads="1"/>
          </p:cNvSpPr>
          <p:nvPr/>
        </p:nvSpPr>
        <p:spPr bwMode="auto">
          <a:xfrm>
            <a:off x="6494463" y="309245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6632" name="TextBox 5"/>
          <p:cNvSpPr txBox="1">
            <a:spLocks noChangeArrowheads="1"/>
          </p:cNvSpPr>
          <p:nvPr/>
        </p:nvSpPr>
        <p:spPr bwMode="auto">
          <a:xfrm>
            <a:off x="2224088" y="230822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527800" y="3671888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634" name="TextBox 5"/>
          <p:cNvSpPr txBox="1">
            <a:spLocks noChangeArrowheads="1"/>
          </p:cNvSpPr>
          <p:nvPr/>
        </p:nvSpPr>
        <p:spPr bwMode="auto">
          <a:xfrm>
            <a:off x="3357563" y="5156200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265363" y="2843213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08438" y="5149850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156704" y="2636808"/>
          <a:ext cx="763587" cy="331788"/>
        </p:xfrm>
        <a:graphic>
          <a:graphicData uri="http://schemas.openxmlformats.org/presentationml/2006/ole">
            <p:oleObj spid="_x0000_s26626" name="Equation" r:id="rId4" imgW="380880" imgH="164880" progId="Equation.3">
              <p:embed/>
            </p:oleObj>
          </a:graphicData>
        </a:graphic>
      </p:graphicFrame>
      <p:sp>
        <p:nvSpPr>
          <p:cNvPr id="14" name="Oval 13"/>
          <p:cNvSpPr/>
          <p:nvPr/>
        </p:nvSpPr>
        <p:spPr>
          <a:xfrm>
            <a:off x="3571516" y="2161715"/>
            <a:ext cx="357188" cy="3571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3075899" y="2085184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2353478">
            <a:off x="598093" y="3393109"/>
            <a:ext cx="3866164" cy="175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20559296">
            <a:off x="3195918" y="4244989"/>
            <a:ext cx="4603052" cy="1290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rot="10800000">
            <a:off x="1190627" y="2066926"/>
            <a:ext cx="4972048" cy="397192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1676401" y="3400424"/>
            <a:ext cx="6467475" cy="199072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uv</a:t>
            </a:r>
            <a:r>
              <a:rPr lang="en-US" dirty="0" smtClean="0"/>
              <a:t> regions are not exclusive</a:t>
            </a:r>
          </a:p>
        </p:txBody>
      </p:sp>
      <p:sp>
        <p:nvSpPr>
          <p:cNvPr id="4" name="Freeform 3"/>
          <p:cNvSpPr/>
          <p:nvPr/>
        </p:nvSpPr>
        <p:spPr>
          <a:xfrm>
            <a:off x="2403475" y="2995613"/>
            <a:ext cx="4316413" cy="15827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  <a:gd name="connsiteX0" fmla="*/ 0 w 5326912"/>
              <a:gd name="connsiteY0" fmla="*/ 0 h 2210599"/>
              <a:gd name="connsiteX1" fmla="*/ 2377264 w 5326912"/>
              <a:gd name="connsiteY1" fmla="*/ 2210599 h 2210599"/>
              <a:gd name="connsiteX2" fmla="*/ 5326912 w 5326912"/>
              <a:gd name="connsiteY2" fmla="*/ 1180214 h 2210599"/>
              <a:gd name="connsiteX3" fmla="*/ 0 w 5326912"/>
              <a:gd name="connsiteY3" fmla="*/ 0 h 221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2210599">
                <a:moveTo>
                  <a:pt x="0" y="0"/>
                </a:moveTo>
                <a:lnTo>
                  <a:pt x="2377264" y="2210599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583" name="TextBox 4"/>
          <p:cNvSpPr txBox="1">
            <a:spLocks noChangeArrowheads="1"/>
          </p:cNvSpPr>
          <p:nvPr/>
        </p:nvSpPr>
        <p:spPr bwMode="auto">
          <a:xfrm>
            <a:off x="6494463" y="309245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4584" name="TextBox 5"/>
          <p:cNvSpPr txBox="1">
            <a:spLocks noChangeArrowheads="1"/>
          </p:cNvSpPr>
          <p:nvPr/>
        </p:nvSpPr>
        <p:spPr bwMode="auto">
          <a:xfrm>
            <a:off x="2224088" y="230822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527800" y="3671888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586" name="TextBox 5"/>
          <p:cNvSpPr txBox="1">
            <a:spLocks noChangeArrowheads="1"/>
          </p:cNvSpPr>
          <p:nvPr/>
        </p:nvSpPr>
        <p:spPr bwMode="auto">
          <a:xfrm>
            <a:off x="4319588" y="4746625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265363" y="2843213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89413" y="4425950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52416" y="4955416"/>
            <a:ext cx="357188" cy="3571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3142574" y="541228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859944" y="4149187"/>
            <a:ext cx="311150" cy="3111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229268" y="3892577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</a:t>
            </a:r>
          </a:p>
          <a:p>
            <a:r>
              <a:rPr lang="en-US" dirty="0" smtClean="0"/>
              <a:t>Code not optimized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Voronoi region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barycentric coordinates to identify the Voronoi region</a:t>
            </a:r>
          </a:p>
          <a:p>
            <a:r>
              <a:rPr lang="en-US" dirty="0" smtClean="0"/>
              <a:t>Coordinates for the 3 line segments and the triangle</a:t>
            </a:r>
          </a:p>
          <a:p>
            <a:r>
              <a:rPr lang="en-US" dirty="0" smtClean="0"/>
              <a:t>Regions must be considered in the correct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vertex regions</a:t>
            </a:r>
          </a:p>
        </p:txBody>
      </p:sp>
      <p:sp>
        <p:nvSpPr>
          <p:cNvPr id="4" name="Freeform 3"/>
          <p:cNvSpPr/>
          <p:nvPr/>
        </p:nvSpPr>
        <p:spPr>
          <a:xfrm>
            <a:off x="2403475" y="2995613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6307138" y="311943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61445" name="TextBox 5"/>
          <p:cNvSpPr txBox="1">
            <a:spLocks noChangeArrowheads="1"/>
          </p:cNvSpPr>
          <p:nvPr/>
        </p:nvSpPr>
        <p:spPr bwMode="auto">
          <a:xfrm>
            <a:off x="2617788" y="239712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527800" y="3671888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7" name="TextBox 5"/>
          <p:cNvSpPr txBox="1">
            <a:spLocks noChangeArrowheads="1"/>
          </p:cNvSpPr>
          <p:nvPr/>
        </p:nvSpPr>
        <p:spPr bwMode="auto">
          <a:xfrm>
            <a:off x="3455988" y="5084763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265363" y="2843213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08438" y="5149850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2101850" y="2217738"/>
            <a:ext cx="922337" cy="19843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6395244" y="3069432"/>
            <a:ext cx="923925" cy="198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39888" y="3111500"/>
            <a:ext cx="655637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</p:cNvCxnSpPr>
          <p:nvPr/>
        </p:nvCxnSpPr>
        <p:spPr>
          <a:xfrm rot="16200000" flipH="1">
            <a:off x="6625431" y="4107657"/>
            <a:ext cx="822325" cy="4841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4093369" y="5590381"/>
            <a:ext cx="777875" cy="4492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389313" y="5387975"/>
            <a:ext cx="654050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7682" name="Object 2"/>
          <p:cNvGraphicFramePr>
            <a:graphicFrameLocks noChangeAspect="1"/>
          </p:cNvGraphicFramePr>
          <p:nvPr/>
        </p:nvGraphicFramePr>
        <p:xfrm>
          <a:off x="1057275" y="2090738"/>
          <a:ext cx="1112838" cy="911225"/>
        </p:xfrm>
        <a:graphic>
          <a:graphicData uri="http://schemas.openxmlformats.org/presentationml/2006/ole">
            <p:oleObj spid="_x0000_s327682" name="Equation" r:id="rId4" imgW="558720" imgH="457200" progId="Equation.DSMT4">
              <p:embed/>
            </p:oleObj>
          </a:graphicData>
        </a:graphic>
      </p:graphicFrame>
      <p:graphicFrame>
        <p:nvGraphicFramePr>
          <p:cNvPr id="327683" name="Object 3"/>
          <p:cNvGraphicFramePr>
            <a:graphicFrameLocks noChangeAspect="1"/>
          </p:cNvGraphicFramePr>
          <p:nvPr/>
        </p:nvGraphicFramePr>
        <p:xfrm>
          <a:off x="7173913" y="3173413"/>
          <a:ext cx="1112837" cy="911225"/>
        </p:xfrm>
        <a:graphic>
          <a:graphicData uri="http://schemas.openxmlformats.org/presentationml/2006/ole">
            <p:oleObj spid="_x0000_s327683" name="Equation" r:id="rId5" imgW="558720" imgH="457200" progId="Equation.DSMT4">
              <p:embed/>
            </p:oleObj>
          </a:graphicData>
        </a:graphic>
      </p:graphicFrame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3462338" y="5891213"/>
          <a:ext cx="1112837" cy="911225"/>
        </p:xfrm>
        <a:graphic>
          <a:graphicData uri="http://schemas.openxmlformats.org/presentationml/2006/ole">
            <p:oleObj spid="_x0000_s327684" name="Equation" r:id="rId6" imgW="55872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Second: edge regions</a:t>
            </a:r>
          </a:p>
        </p:txBody>
      </p:sp>
      <p:sp>
        <p:nvSpPr>
          <p:cNvPr id="4" name="Freeform 3"/>
          <p:cNvSpPr/>
          <p:nvPr/>
        </p:nvSpPr>
        <p:spPr>
          <a:xfrm>
            <a:off x="2403475" y="2995613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6307138" y="311943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61445" name="TextBox 5"/>
          <p:cNvSpPr txBox="1">
            <a:spLocks noChangeArrowheads="1"/>
          </p:cNvSpPr>
          <p:nvPr/>
        </p:nvSpPr>
        <p:spPr bwMode="auto">
          <a:xfrm>
            <a:off x="2617788" y="239712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527800" y="3671888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7" name="TextBox 5"/>
          <p:cNvSpPr txBox="1">
            <a:spLocks noChangeArrowheads="1"/>
          </p:cNvSpPr>
          <p:nvPr/>
        </p:nvSpPr>
        <p:spPr bwMode="auto">
          <a:xfrm>
            <a:off x="3455988" y="5084763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265363" y="2843213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08438" y="5149850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2101850" y="2217738"/>
            <a:ext cx="922337" cy="19843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6395244" y="3069432"/>
            <a:ext cx="923925" cy="198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39888" y="3111500"/>
            <a:ext cx="655637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</p:cNvCxnSpPr>
          <p:nvPr/>
        </p:nvCxnSpPr>
        <p:spPr>
          <a:xfrm rot="16200000" flipH="1">
            <a:off x="6625431" y="4107657"/>
            <a:ext cx="822325" cy="4841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4093369" y="5590381"/>
            <a:ext cx="777875" cy="4492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389313" y="5387975"/>
            <a:ext cx="654050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8706" name="Object 2"/>
          <p:cNvGraphicFramePr>
            <a:graphicFrameLocks noChangeAspect="1"/>
          </p:cNvGraphicFramePr>
          <p:nvPr/>
        </p:nvGraphicFramePr>
        <p:xfrm>
          <a:off x="4098925" y="1874838"/>
          <a:ext cx="1138238" cy="1265237"/>
        </p:xfrm>
        <a:graphic>
          <a:graphicData uri="http://schemas.openxmlformats.org/presentationml/2006/ole">
            <p:oleObj spid="_x0000_s328706" name="Equation" r:id="rId4" imgW="57132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Second: edge regions solved</a:t>
            </a:r>
          </a:p>
        </p:txBody>
      </p:sp>
      <p:sp>
        <p:nvSpPr>
          <p:cNvPr id="4" name="Freeform 3"/>
          <p:cNvSpPr/>
          <p:nvPr/>
        </p:nvSpPr>
        <p:spPr>
          <a:xfrm>
            <a:off x="2403475" y="2995613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6307138" y="311943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61445" name="TextBox 5"/>
          <p:cNvSpPr txBox="1">
            <a:spLocks noChangeArrowheads="1"/>
          </p:cNvSpPr>
          <p:nvPr/>
        </p:nvSpPr>
        <p:spPr bwMode="auto">
          <a:xfrm>
            <a:off x="2617788" y="239712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527800" y="3671888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7" name="TextBox 5"/>
          <p:cNvSpPr txBox="1">
            <a:spLocks noChangeArrowheads="1"/>
          </p:cNvSpPr>
          <p:nvPr/>
        </p:nvSpPr>
        <p:spPr bwMode="auto">
          <a:xfrm>
            <a:off x="3455988" y="5084763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265363" y="2843213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08438" y="5149850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2101850" y="2217738"/>
            <a:ext cx="922337" cy="19843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6395244" y="3069432"/>
            <a:ext cx="923925" cy="198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39888" y="3111500"/>
            <a:ext cx="655637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</p:cNvCxnSpPr>
          <p:nvPr/>
        </p:nvCxnSpPr>
        <p:spPr>
          <a:xfrm rot="16200000" flipH="1">
            <a:off x="6625431" y="4107657"/>
            <a:ext cx="822325" cy="4841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4093369" y="5590381"/>
            <a:ext cx="777875" cy="4492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389313" y="5387975"/>
            <a:ext cx="654050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8706" name="Object 2"/>
          <p:cNvGraphicFramePr>
            <a:graphicFrameLocks noChangeAspect="1"/>
          </p:cNvGraphicFramePr>
          <p:nvPr/>
        </p:nvGraphicFramePr>
        <p:xfrm>
          <a:off x="4022712" y="1838422"/>
          <a:ext cx="1290637" cy="1339850"/>
        </p:xfrm>
        <a:graphic>
          <a:graphicData uri="http://schemas.openxmlformats.org/presentationml/2006/ole">
            <p:oleObj spid="_x0000_s781314" name="Equation" r:id="rId4" imgW="647640" imgH="672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Third: interior region</a:t>
            </a:r>
          </a:p>
        </p:txBody>
      </p:sp>
      <p:sp>
        <p:nvSpPr>
          <p:cNvPr id="4" name="Freeform 3"/>
          <p:cNvSpPr/>
          <p:nvPr/>
        </p:nvSpPr>
        <p:spPr>
          <a:xfrm>
            <a:off x="2403475" y="2995613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6307138" y="3119438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61445" name="TextBox 5"/>
          <p:cNvSpPr txBox="1">
            <a:spLocks noChangeArrowheads="1"/>
          </p:cNvSpPr>
          <p:nvPr/>
        </p:nvSpPr>
        <p:spPr bwMode="auto">
          <a:xfrm>
            <a:off x="2617788" y="239712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527800" y="3671888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7" name="TextBox 5"/>
          <p:cNvSpPr txBox="1">
            <a:spLocks noChangeArrowheads="1"/>
          </p:cNvSpPr>
          <p:nvPr/>
        </p:nvSpPr>
        <p:spPr bwMode="auto">
          <a:xfrm>
            <a:off x="3455988" y="5084763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265363" y="2843213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08438" y="5149850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2101850" y="2217738"/>
            <a:ext cx="922337" cy="19843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6395244" y="3069432"/>
            <a:ext cx="923925" cy="198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39888" y="3111500"/>
            <a:ext cx="655637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</p:cNvCxnSpPr>
          <p:nvPr/>
        </p:nvCxnSpPr>
        <p:spPr>
          <a:xfrm rot="16200000" flipH="1">
            <a:off x="6625431" y="4107657"/>
            <a:ext cx="822325" cy="4841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4093369" y="5590381"/>
            <a:ext cx="777875" cy="4492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389313" y="5387975"/>
            <a:ext cx="654050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9730" name="Object 2"/>
          <p:cNvGraphicFramePr>
            <a:graphicFrameLocks noChangeAspect="1"/>
          </p:cNvGraphicFramePr>
          <p:nvPr/>
        </p:nvGraphicFramePr>
        <p:xfrm>
          <a:off x="3852974" y="3503668"/>
          <a:ext cx="1089025" cy="1365250"/>
        </p:xfrm>
        <a:graphic>
          <a:graphicData uri="http://schemas.openxmlformats.org/presentationml/2006/ole">
            <p:oleObj spid="_x0000_s329730" name="Equation" r:id="rId4" imgW="54576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point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Voronoi region for point Q</a:t>
            </a:r>
          </a:p>
          <a:p>
            <a:r>
              <a:rPr lang="en-US" dirty="0" smtClean="0"/>
              <a:t>Use the barycentric coordinates to compute the closest point 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668378" y="2816320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72041" y="2940145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82691" y="2217832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792703" y="3492595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720891" y="4905470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530266" y="2663920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73341" y="4970557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1366753" y="2038445"/>
            <a:ext cx="922337" cy="19843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5660147" y="2890139"/>
            <a:ext cx="923925" cy="198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04791" y="2932207"/>
            <a:ext cx="655637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</p:cNvCxnSpPr>
          <p:nvPr/>
        </p:nvCxnSpPr>
        <p:spPr>
          <a:xfrm rot="16200000" flipH="1">
            <a:off x="5890334" y="3928364"/>
            <a:ext cx="822325" cy="4841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3358272" y="5411088"/>
            <a:ext cx="777875" cy="4492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654216" y="5208682"/>
            <a:ext cx="654050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0940" y="2270223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751270" y="1791263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668378" y="2816320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72041" y="2940145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82691" y="2217832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792703" y="3492595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720891" y="4905470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530266" y="2663920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73341" y="4970557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1366753" y="2038445"/>
            <a:ext cx="922337" cy="19843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5660147" y="2890139"/>
            <a:ext cx="923925" cy="198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04791" y="2932207"/>
            <a:ext cx="655637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</p:cNvCxnSpPr>
          <p:nvPr/>
        </p:nvCxnSpPr>
        <p:spPr>
          <a:xfrm rot="16200000" flipH="1">
            <a:off x="5890334" y="3928364"/>
            <a:ext cx="822325" cy="4841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3358272" y="5411088"/>
            <a:ext cx="777875" cy="4492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654216" y="5208682"/>
            <a:ext cx="654050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66846" y="5342965"/>
            <a:ext cx="176604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/>
              <a:t>uAB</a:t>
            </a:r>
            <a:r>
              <a:rPr lang="en-US" sz="2800" dirty="0" smtClean="0"/>
              <a:t> &lt;= 0</a:t>
            </a:r>
            <a:endParaRPr lang="en-US" sz="2800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1380564" y="1909483"/>
            <a:ext cx="457200" cy="80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0940" y="2270223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751270" y="1791263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668378" y="2816320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72041" y="2940145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82691" y="2217832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792703" y="3492595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720891" y="4905470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530266" y="2663920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73341" y="4970557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1366753" y="2038445"/>
            <a:ext cx="922337" cy="19843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5660147" y="2890139"/>
            <a:ext cx="923925" cy="198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04791" y="2932207"/>
            <a:ext cx="655637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</p:cNvCxnSpPr>
          <p:nvPr/>
        </p:nvCxnSpPr>
        <p:spPr>
          <a:xfrm rot="16200000" flipH="1">
            <a:off x="5890334" y="3928364"/>
            <a:ext cx="822325" cy="4841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3358272" y="5411088"/>
            <a:ext cx="777875" cy="4492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654216" y="5208682"/>
            <a:ext cx="654050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9322" y="5342965"/>
            <a:ext cx="368644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/>
              <a:t>uAB</a:t>
            </a:r>
            <a:r>
              <a:rPr lang="en-US" sz="2800" dirty="0" smtClean="0"/>
              <a:t> &lt;= 0 and </a:t>
            </a:r>
            <a:r>
              <a:rPr lang="en-US" sz="2800" dirty="0" err="1" smtClean="0"/>
              <a:t>vBC</a:t>
            </a:r>
            <a:r>
              <a:rPr lang="en-US" sz="2800" dirty="0" smtClean="0"/>
              <a:t> &lt;= 0</a:t>
            </a:r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1380564" y="1909483"/>
            <a:ext cx="457200" cy="80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708213" y="3012140"/>
            <a:ext cx="340662" cy="251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10940" y="2270223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751270" y="1791263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668378" y="2816320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72041" y="2940145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82691" y="2217832"/>
            <a:ext cx="663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P=B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792703" y="3492595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720891" y="4905470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530266" y="2663920"/>
            <a:ext cx="311150" cy="3111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73341" y="4970557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1366753" y="2038445"/>
            <a:ext cx="922337" cy="19843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5660147" y="2890139"/>
            <a:ext cx="923925" cy="198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04791" y="2932207"/>
            <a:ext cx="655637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</p:cNvCxnSpPr>
          <p:nvPr/>
        </p:nvCxnSpPr>
        <p:spPr>
          <a:xfrm rot="16200000" flipH="1">
            <a:off x="5890334" y="3928364"/>
            <a:ext cx="822325" cy="4841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3358272" y="5411088"/>
            <a:ext cx="777875" cy="4492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654216" y="5208682"/>
            <a:ext cx="654050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41445" y="4773902"/>
            <a:ext cx="2382512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Conclusion:</a:t>
            </a:r>
          </a:p>
          <a:p>
            <a:r>
              <a:rPr lang="en-US" sz="2800" dirty="0" smtClean="0"/>
              <a:t>P = B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10940" y="2270223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751270" y="1791263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718" y="5230516"/>
            <a:ext cx="1317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simple</a:t>
            </a:r>
            <a:endParaRPr lang="en-US" sz="32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592" y="5230516"/>
            <a:ext cx="1647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complex</a:t>
            </a:r>
            <a:endParaRPr lang="en-US" sz="3200" dirty="0">
              <a:latin typeface="+mn-l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29039" y="3655479"/>
            <a:ext cx="1518249" cy="6469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67232" y="3607490"/>
            <a:ext cx="762000" cy="24765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1476707" y="3474140"/>
            <a:ext cx="762000" cy="266700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874151" y="3132272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550426" y="3770447"/>
            <a:ext cx="218044" cy="2180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588401" y="3913322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569854" y="2169771"/>
            <a:ext cx="3021416" cy="3669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009198" y="2466701"/>
            <a:ext cx="1371002" cy="1574024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  <a:gd name="connsiteX0" fmla="*/ 0 w 2243079"/>
              <a:gd name="connsiteY0" fmla="*/ 675362 h 2575239"/>
              <a:gd name="connsiteX1" fmla="*/ 1553999 w 2243079"/>
              <a:gd name="connsiteY1" fmla="*/ 2575239 h 2575239"/>
              <a:gd name="connsiteX2" fmla="*/ 2243079 w 2243079"/>
              <a:gd name="connsiteY2" fmla="*/ 1138845 h 2575239"/>
              <a:gd name="connsiteX3" fmla="*/ 1090300 w 2243079"/>
              <a:gd name="connsiteY3" fmla="*/ 0 h 2575239"/>
              <a:gd name="connsiteX4" fmla="*/ 0 w 2243079"/>
              <a:gd name="connsiteY4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79" h="2575239">
                <a:moveTo>
                  <a:pt x="0" y="675362"/>
                </a:moveTo>
                <a:lnTo>
                  <a:pt x="1553999" y="2575239"/>
                </a:lnTo>
                <a:lnTo>
                  <a:pt x="2243079" y="1138845"/>
                </a:lnTo>
                <a:lnTo>
                  <a:pt x="1090300" y="0"/>
                </a:lnTo>
                <a:lnTo>
                  <a:pt x="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86202" y="2792276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527647" y="2362372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244154" y="3037936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855193" y="3918217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 rot="18303675">
            <a:off x="5633624" y="4160326"/>
            <a:ext cx="1371002" cy="696079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  <a:gd name="connsiteX0" fmla="*/ 193030 w 2436109"/>
              <a:gd name="connsiteY0" fmla="*/ 675362 h 2411184"/>
              <a:gd name="connsiteX1" fmla="*/ 0 w 2436109"/>
              <a:gd name="connsiteY1" fmla="*/ 2411184 h 2411184"/>
              <a:gd name="connsiteX2" fmla="*/ 2436109 w 2436109"/>
              <a:gd name="connsiteY2" fmla="*/ 1138845 h 2411184"/>
              <a:gd name="connsiteX3" fmla="*/ 1283330 w 2436109"/>
              <a:gd name="connsiteY3" fmla="*/ 0 h 2411184"/>
              <a:gd name="connsiteX4" fmla="*/ 193030 w 2436109"/>
              <a:gd name="connsiteY4" fmla="*/ 675362 h 2411184"/>
              <a:gd name="connsiteX0" fmla="*/ 0 w 2243079"/>
              <a:gd name="connsiteY0" fmla="*/ 675362 h 1138845"/>
              <a:gd name="connsiteX1" fmla="*/ 2243079 w 2243079"/>
              <a:gd name="connsiteY1" fmla="*/ 1138845 h 1138845"/>
              <a:gd name="connsiteX2" fmla="*/ 1090300 w 2243079"/>
              <a:gd name="connsiteY2" fmla="*/ 0 h 1138845"/>
              <a:gd name="connsiteX3" fmla="*/ 0 w 2243079"/>
              <a:gd name="connsiteY3" fmla="*/ 675362 h 11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3079" h="1138845">
                <a:moveTo>
                  <a:pt x="0" y="675362"/>
                </a:moveTo>
                <a:lnTo>
                  <a:pt x="2243079" y="1138845"/>
                </a:lnTo>
                <a:lnTo>
                  <a:pt x="1090300" y="0"/>
                </a:lnTo>
                <a:lnTo>
                  <a:pt x="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8303675">
            <a:off x="5900242" y="4207607"/>
            <a:ext cx="218044" cy="2180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Oval 21"/>
          <p:cNvSpPr/>
          <p:nvPr/>
        </p:nvSpPr>
        <p:spPr>
          <a:xfrm rot="18303675">
            <a:off x="5849922" y="4994252"/>
            <a:ext cx="218044" cy="2180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Oval 22"/>
          <p:cNvSpPr/>
          <p:nvPr/>
        </p:nvSpPr>
        <p:spPr>
          <a:xfrm rot="18303675">
            <a:off x="6868580" y="4031848"/>
            <a:ext cx="218044" cy="2180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7090881" y="3657582"/>
            <a:ext cx="518516" cy="3945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84386" y="2169771"/>
            <a:ext cx="3021416" cy="3669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668378" y="2816320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72041" y="2940145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82691" y="2217832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792703" y="3492595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720891" y="4905470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530266" y="2663920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73341" y="4970557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1366753" y="2038445"/>
            <a:ext cx="922337" cy="19843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5660147" y="2890139"/>
            <a:ext cx="923925" cy="198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04791" y="2932207"/>
            <a:ext cx="655637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</p:cNvCxnSpPr>
          <p:nvPr/>
        </p:nvCxnSpPr>
        <p:spPr>
          <a:xfrm rot="16200000" flipH="1">
            <a:off x="5890334" y="3928364"/>
            <a:ext cx="822325" cy="4841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3358272" y="5411088"/>
            <a:ext cx="777875" cy="4492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654216" y="5208682"/>
            <a:ext cx="654050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21693" y="2306082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3862023" y="1827122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668378" y="2816320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72041" y="2940145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82691" y="2217832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792703" y="3492595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720891" y="4905470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530266" y="2663920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73341" y="4970557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1366753" y="2038445"/>
            <a:ext cx="922337" cy="19843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5660147" y="2890139"/>
            <a:ext cx="923925" cy="198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04791" y="2932207"/>
            <a:ext cx="655637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</p:cNvCxnSpPr>
          <p:nvPr/>
        </p:nvCxnSpPr>
        <p:spPr>
          <a:xfrm rot="16200000" flipH="1">
            <a:off x="5890334" y="3928364"/>
            <a:ext cx="822325" cy="4841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3358272" y="5411088"/>
            <a:ext cx="777875" cy="4492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654216" y="5208682"/>
            <a:ext cx="654050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07758" y="5441577"/>
            <a:ext cx="426892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Q is </a:t>
            </a:r>
            <a:r>
              <a:rPr lang="en-US" sz="2800" b="1" dirty="0" smtClean="0"/>
              <a:t>not</a:t>
            </a:r>
            <a:r>
              <a:rPr lang="en-US" sz="2800" dirty="0" smtClean="0"/>
              <a:t> in any vertex region</a:t>
            </a:r>
            <a:endParaRPr lang="en-US" sz="28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837764" y="1990165"/>
            <a:ext cx="555812" cy="1165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5638800" y="2752165"/>
            <a:ext cx="537882" cy="89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1080247" y="3267635"/>
            <a:ext cx="385482" cy="3227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V="1">
            <a:off x="2489947" y="5192807"/>
            <a:ext cx="398933" cy="304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693462" y="5199529"/>
            <a:ext cx="466162" cy="255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5773272" y="4034118"/>
            <a:ext cx="430305" cy="2689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921693" y="2306082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3862023" y="1827122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668378" y="2816320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72041" y="2940145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82691" y="2217832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792703" y="3492595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720891" y="4905470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530266" y="2663920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73341" y="4970557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1366753" y="2038445"/>
            <a:ext cx="922337" cy="19843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5660147" y="2890139"/>
            <a:ext cx="923925" cy="198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04791" y="2932207"/>
            <a:ext cx="655637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</p:cNvCxnSpPr>
          <p:nvPr/>
        </p:nvCxnSpPr>
        <p:spPr>
          <a:xfrm rot="16200000" flipH="1">
            <a:off x="5890334" y="3928364"/>
            <a:ext cx="822325" cy="4841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3358272" y="5411088"/>
            <a:ext cx="777875" cy="4492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654216" y="5208682"/>
            <a:ext cx="654050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14565" y="5522259"/>
            <a:ext cx="147187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/>
              <a:t>uAB</a:t>
            </a:r>
            <a:r>
              <a:rPr lang="en-US" sz="2800" dirty="0" smtClean="0"/>
              <a:t> &gt; 0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37764" y="1990165"/>
            <a:ext cx="555812" cy="1165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921693" y="2306082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3862023" y="1827122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668378" y="2816320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72041" y="2940145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82691" y="2217832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792703" y="3492595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720891" y="4905470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530266" y="2663920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73341" y="4970557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1366753" y="2038445"/>
            <a:ext cx="922337" cy="19843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5660147" y="2890139"/>
            <a:ext cx="923925" cy="198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04791" y="2932207"/>
            <a:ext cx="655637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</p:cNvCxnSpPr>
          <p:nvPr/>
        </p:nvCxnSpPr>
        <p:spPr>
          <a:xfrm rot="16200000" flipH="1">
            <a:off x="5890334" y="3928364"/>
            <a:ext cx="822325" cy="4841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3358272" y="5411088"/>
            <a:ext cx="777875" cy="4492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654216" y="5208682"/>
            <a:ext cx="654050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6095" y="5235388"/>
            <a:ext cx="353814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/>
              <a:t>uAB</a:t>
            </a:r>
            <a:r>
              <a:rPr lang="en-US" sz="2800" dirty="0" smtClean="0"/>
              <a:t> &gt; 0 and </a:t>
            </a:r>
            <a:r>
              <a:rPr lang="en-US" sz="2800" dirty="0" err="1" smtClean="0"/>
              <a:t>vAB</a:t>
            </a:r>
            <a:r>
              <a:rPr lang="en-US" sz="2800" dirty="0" smtClean="0"/>
              <a:t> &gt; 0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37764" y="1990165"/>
            <a:ext cx="555812" cy="1165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5638800" y="2752165"/>
            <a:ext cx="537882" cy="89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921693" y="2306082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3862023" y="1827122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668378" y="2816320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72041" y="2940145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82691" y="2217832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792703" y="3492595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720891" y="4905470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530266" y="2663920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73341" y="4970557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1366753" y="2038445"/>
            <a:ext cx="922337" cy="19843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5660147" y="2890139"/>
            <a:ext cx="923925" cy="198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04791" y="2932207"/>
            <a:ext cx="655637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</p:cNvCxnSpPr>
          <p:nvPr/>
        </p:nvCxnSpPr>
        <p:spPr>
          <a:xfrm rot="16200000" flipH="1">
            <a:off x="5890334" y="3928364"/>
            <a:ext cx="822325" cy="4841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3358272" y="5411088"/>
            <a:ext cx="777875" cy="4492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654216" y="5208682"/>
            <a:ext cx="654050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6095" y="5235388"/>
            <a:ext cx="353814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/>
              <a:t>uAB</a:t>
            </a:r>
            <a:r>
              <a:rPr lang="en-US" sz="2800" dirty="0" smtClean="0"/>
              <a:t> &gt; 0 and </a:t>
            </a:r>
            <a:r>
              <a:rPr lang="en-US" sz="2800" dirty="0" err="1" smtClean="0"/>
              <a:t>vAB</a:t>
            </a:r>
            <a:r>
              <a:rPr lang="en-US" sz="2800" dirty="0" smtClean="0"/>
              <a:t> &gt; 0</a:t>
            </a:r>
          </a:p>
          <a:p>
            <a:r>
              <a:rPr lang="en-US" sz="2800" dirty="0" smtClean="0"/>
              <a:t>and </a:t>
            </a:r>
            <a:r>
              <a:rPr lang="en-US" sz="2800" dirty="0" err="1" smtClean="0"/>
              <a:t>wABC</a:t>
            </a:r>
            <a:r>
              <a:rPr lang="en-US" sz="2800" dirty="0" smtClean="0"/>
              <a:t> &lt;= 0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37764" y="1990165"/>
            <a:ext cx="555812" cy="1165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5638800" y="2752165"/>
            <a:ext cx="537882" cy="89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3016622" y="2783542"/>
            <a:ext cx="510991" cy="1075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21693" y="2306082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3862023" y="1827122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668378" y="2816320"/>
            <a:ext cx="4316413" cy="2306637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72041" y="2940145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82691" y="2217832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792703" y="3492595"/>
            <a:ext cx="312738" cy="31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720891" y="4905470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530266" y="2663920"/>
            <a:ext cx="311150" cy="3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73341" y="4970557"/>
            <a:ext cx="311150" cy="3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1366753" y="2038445"/>
            <a:ext cx="922337" cy="19843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5660147" y="2890139"/>
            <a:ext cx="923925" cy="198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04791" y="2932207"/>
            <a:ext cx="655637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</p:cNvCxnSpPr>
          <p:nvPr/>
        </p:nvCxnSpPr>
        <p:spPr>
          <a:xfrm rot="16200000" flipH="1">
            <a:off x="5890334" y="3928364"/>
            <a:ext cx="822325" cy="4841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3358272" y="5411088"/>
            <a:ext cx="777875" cy="4492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654216" y="5208682"/>
            <a:ext cx="654050" cy="4921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29250" y="5309270"/>
            <a:ext cx="3314700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Conclusion:</a:t>
            </a:r>
          </a:p>
          <a:p>
            <a:r>
              <a:rPr lang="en-US" sz="2800" dirty="0" smtClean="0"/>
              <a:t>P = </a:t>
            </a:r>
            <a:r>
              <a:rPr lang="en-US" sz="2800" dirty="0" err="1" smtClean="0"/>
              <a:t>uAB</a:t>
            </a:r>
            <a:r>
              <a:rPr lang="en-US" sz="2800" dirty="0" smtClean="0"/>
              <a:t>*A + </a:t>
            </a:r>
            <a:r>
              <a:rPr lang="en-US" sz="2800" dirty="0" err="1" smtClean="0"/>
              <a:t>vAB</a:t>
            </a:r>
            <a:r>
              <a:rPr lang="en-US" sz="2800" dirty="0" smtClean="0"/>
              <a:t>*B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37764" y="1990165"/>
            <a:ext cx="555812" cy="1165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5638800" y="2752165"/>
            <a:ext cx="537882" cy="89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3016622" y="2783542"/>
            <a:ext cx="510991" cy="1075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724470" y="3086009"/>
            <a:ext cx="284723" cy="284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3637907" y="3429000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21693" y="2306082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3862023" y="1827122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06613" y="1997075"/>
            <a:ext cx="4859337" cy="4292407"/>
          </a:xfrm>
          <a:solidFill>
            <a:schemeClr val="bg1">
              <a:lumMod val="95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input: A, B, C, Q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compute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uAB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vAB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uBC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vBC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uCA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vCA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compute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uABC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vABC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wABC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 Test vertex regions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buFont typeface="Wingdings" pitchFamily="2" charset="2"/>
              <a:buNone/>
              <a:defRPr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 Test edge regions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buFont typeface="Wingdings" pitchFamily="2" charset="2"/>
              <a:buNone/>
              <a:defRPr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 Else interior region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vertex regions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06613" y="2855817"/>
            <a:ext cx="4859337" cy="2233018"/>
          </a:xfrm>
          <a:solidFill>
            <a:schemeClr val="bg1">
              <a:lumMod val="95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 Region A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vAB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&lt;= 0 &amp;&amp;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uCA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&lt;= 0)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P = A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return</a:t>
            </a:r>
          </a:p>
          <a:p>
            <a:pPr>
              <a:buFont typeface="Wingdings" pitchFamily="2" charset="2"/>
              <a:buNone/>
              <a:defRPr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 Similar tests for Region B and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edge regions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06613" y="2839914"/>
            <a:ext cx="4859337" cy="2662389"/>
          </a:xfrm>
          <a:solidFill>
            <a:schemeClr val="bg1">
              <a:lumMod val="95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 Region AB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uAB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&gt; 0 &amp;&amp;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vAB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&gt; 0 &amp;&amp;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wABC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&lt;= 0)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P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uAB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* A +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vAB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* B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return</a:t>
            </a:r>
          </a:p>
          <a:p>
            <a:pPr>
              <a:buFont typeface="Wingdings" pitchFamily="2" charset="2"/>
              <a:buNone/>
              <a:defRPr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 Similar for Regions BC and 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interior region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76267" y="2839915"/>
            <a:ext cx="5391467" cy="2161456"/>
          </a:xfrm>
          <a:solidFill>
            <a:schemeClr val="bg1">
              <a:lumMod val="95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 Region ABC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assert(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uABC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&gt; 0 &amp;&amp;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vABC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&gt; 0 &amp;&amp;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wABC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&gt; 0)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 = Q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Geometry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1268083" y="3381555"/>
            <a:ext cx="767751" cy="89714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4306335">
            <a:off x="4520242" y="1311214"/>
            <a:ext cx="854015" cy="1613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940282" y="4718649"/>
            <a:ext cx="1466487" cy="10524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apezoid 8"/>
          <p:cNvSpPr/>
          <p:nvPr/>
        </p:nvSpPr>
        <p:spPr>
          <a:xfrm rot="1831120">
            <a:off x="4408098" y="3821501"/>
            <a:ext cx="1181819" cy="1828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4481669">
            <a:off x="6435305" y="2829464"/>
            <a:ext cx="1354347" cy="1854679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>
            <a:off x="2527540" y="3735238"/>
            <a:ext cx="897147" cy="1130060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2622430" y="2622430"/>
            <a:ext cx="2139350" cy="534838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Point to Convex Polygon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polygon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3312553" y="5312894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 structure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06613" y="2816059"/>
            <a:ext cx="4859337" cy="158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</a:rPr>
              <a:t> Polygon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Vec2* points;</a:t>
            </a:r>
          </a:p>
          <a:p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count;</a:t>
            </a:r>
          </a:p>
          <a:p>
            <a:r>
              <a:rPr lang="en-US" dirty="0" smtClean="0">
                <a:latin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polygon: closest point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3312553" y="5312894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8424" y="2241176"/>
            <a:ext cx="225414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Query point Q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polygon: closest point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312965" y="4392056"/>
            <a:ext cx="284723" cy="284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692565" y="4383741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88424" y="2241176"/>
            <a:ext cx="239424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Closest point Q</a:t>
            </a:r>
            <a:endParaRPr lang="en-US" sz="2800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3312553" y="5312894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5146" y="3075057"/>
            <a:ext cx="5113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n-lt"/>
              </a:rPr>
              <a:t>How do we compute P?</a:t>
            </a:r>
            <a:endParaRPr lang="en-US" sz="4000" dirty="0">
              <a:latin typeface="+mn-l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 flipV="1">
            <a:off x="2000250" y="5572125"/>
            <a:ext cx="552450" cy="20955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524000" y="2438400"/>
            <a:ext cx="1219200" cy="3048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V="1">
            <a:off x="1571626" y="5610225"/>
            <a:ext cx="762001" cy="304801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V="1">
            <a:off x="1533525" y="6143627"/>
            <a:ext cx="571500" cy="38098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know?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7725" y="2124075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Closest point to point</a:t>
            </a:r>
            <a:endParaRPr lang="en-US" sz="2400" dirty="0">
              <a:latin typeface="+mn-lt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 flipH="1" flipV="1">
            <a:off x="1285875" y="5610225"/>
            <a:ext cx="762000" cy="266700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683319" y="5268357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397569" y="6049407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847725" y="5048250"/>
            <a:ext cx="2628900" cy="1590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016694" y="6049407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rot="5400000" flipH="1" flipV="1">
            <a:off x="1285875" y="3887622"/>
            <a:ext cx="762000" cy="266700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683319" y="3545754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397569" y="4326804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847725" y="3325647"/>
            <a:ext cx="2628900" cy="1590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397569" y="2620407"/>
            <a:ext cx="218044" cy="218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847725" y="1619250"/>
            <a:ext cx="2628900" cy="1590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57725" y="38385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Closest point to line segment</a:t>
            </a:r>
            <a:endParaRPr lang="en-US" sz="2400" dirty="0">
              <a:latin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57725" y="5543550"/>
            <a:ext cx="337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Closest point to triangle</a:t>
            </a:r>
            <a:endParaRPr lang="en-US" sz="2400" dirty="0">
              <a:latin typeface="+mn-lt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676400" y="4020972"/>
            <a:ext cx="762000" cy="24765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483419" y="5439807"/>
            <a:ext cx="218044" cy="2180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359594" y="4183929"/>
            <a:ext cx="218044" cy="2180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26294" y="2334657"/>
            <a:ext cx="218044" cy="2180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rot="16200000" flipH="1">
            <a:off x="3911962" y="2902315"/>
            <a:ext cx="1013280" cy="7830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Simplex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6800850" y="2809875"/>
            <a:ext cx="1724026" cy="1219200"/>
          </a:xfrm>
          <a:custGeom>
            <a:avLst/>
            <a:gdLst>
              <a:gd name="connsiteX0" fmla="*/ 0 w 5326912"/>
              <a:gd name="connsiteY0" fmla="*/ 0 h 3221665"/>
              <a:gd name="connsiteX1" fmla="*/ 2200940 w 5326912"/>
              <a:gd name="connsiteY1" fmla="*/ 3221665 h 3221665"/>
              <a:gd name="connsiteX2" fmla="*/ 5326912 w 5326912"/>
              <a:gd name="connsiteY2" fmla="*/ 1180214 h 3221665"/>
              <a:gd name="connsiteX3" fmla="*/ 0 w 5326912"/>
              <a:gd name="connsiteY3" fmla="*/ 0 h 322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12" h="3221665">
                <a:moveTo>
                  <a:pt x="0" y="0"/>
                </a:moveTo>
                <a:lnTo>
                  <a:pt x="2200940" y="3221665"/>
                </a:lnTo>
                <a:lnTo>
                  <a:pt x="5326912" y="118021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434256" y="3183774"/>
            <a:ext cx="203806" cy="203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683860" y="2697288"/>
            <a:ext cx="202771" cy="2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92548" y="3919923"/>
            <a:ext cx="202771" cy="20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387675" y="3449763"/>
            <a:ext cx="202771" cy="2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922321" y="2668713"/>
            <a:ext cx="202771" cy="2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735784" y="3738948"/>
            <a:ext cx="202771" cy="20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9400" y="4714029"/>
            <a:ext cx="138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0-simplex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86485" y="4714029"/>
            <a:ext cx="138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1-simplex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86296" y="4714029"/>
            <a:ext cx="138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2-simplex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43650" y="2219325"/>
            <a:ext cx="2476499" cy="32194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343275" y="2219325"/>
            <a:ext cx="2476499" cy="32194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95275" y="2219325"/>
            <a:ext cx="2476499" cy="32194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inscribe a simplex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312553" y="5312894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1908379" y="2128627"/>
            <a:ext cx="745023" cy="11805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2875687" y="2344158"/>
            <a:ext cx="1272894" cy="12395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1600201" y="3124201"/>
            <a:ext cx="2559703" cy="4999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71054" y="2246018"/>
            <a:ext cx="202771" cy="2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82269" y="3548607"/>
            <a:ext cx="202771" cy="2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537476" y="3031023"/>
            <a:ext cx="202771" cy="2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closest point on simplex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846698" y="2604248"/>
            <a:ext cx="7986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 = C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312553" y="5312894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1908379" y="2128627"/>
            <a:ext cx="745023" cy="11805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2875687" y="2344158"/>
            <a:ext cx="1272894" cy="12395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1600201" y="3124201"/>
            <a:ext cx="2559703" cy="4999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71054" y="2246018"/>
            <a:ext cx="202771" cy="2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82269" y="3548607"/>
            <a:ext cx="202771" cy="2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537476" y="3031023"/>
            <a:ext cx="202771" cy="2027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all else fails …</a:t>
            </a:r>
          </a:p>
        </p:txBody>
      </p:sp>
      <p:pic>
        <p:nvPicPr>
          <p:cNvPr id="242689" name="Picture 1" descr="C:\GDC2010_ErinCatto\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760" y="1885680"/>
            <a:ext cx="3504481" cy="3700935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evolve the simplex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312553" y="5312894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15" name="Straight Connector 14"/>
          <p:cNvCxnSpPr>
            <a:endCxn id="5" idx="1"/>
          </p:cNvCxnSpPr>
          <p:nvPr/>
        </p:nvCxnSpPr>
        <p:spPr>
          <a:xfrm rot="5400000">
            <a:off x="542030" y="4060102"/>
            <a:ext cx="1917870" cy="1984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</p:cNvCxnSpPr>
          <p:nvPr/>
        </p:nvCxnSpPr>
        <p:spPr>
          <a:xfrm rot="5400000" flipH="1" flipV="1">
            <a:off x="2085790" y="2982333"/>
            <a:ext cx="1428070" cy="26641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1600201" y="3124201"/>
            <a:ext cx="2559703" cy="4999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294679" y="4998743"/>
            <a:ext cx="202771" cy="2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82269" y="3548607"/>
            <a:ext cx="202771" cy="2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537476" y="3031023"/>
            <a:ext cx="202771" cy="2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Simplex vertex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06613" y="2816059"/>
            <a:ext cx="4859337" cy="185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SimplexVertex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Vec2 point;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index;</a:t>
            </a:r>
          </a:p>
          <a:p>
            <a:r>
              <a:rPr lang="en-US" dirty="0" smtClean="0">
                <a:latin typeface="Consolas" pitchFamily="49" charset="0"/>
              </a:rPr>
              <a:t>    float u;</a:t>
            </a:r>
          </a:p>
          <a:p>
            <a:r>
              <a:rPr lang="en-US" dirty="0" smtClean="0">
                <a:latin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06613" y="2816059"/>
            <a:ext cx="4859337" cy="2109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</a:rPr>
              <a:t> Simplex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SimplexVertex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vertexA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SimplexVertex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vertexB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SimplexVertex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vertexC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count;</a:t>
            </a:r>
          </a:p>
          <a:p>
            <a:r>
              <a:rPr lang="en-US" dirty="0" smtClean="0">
                <a:latin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4893" y="3075057"/>
            <a:ext cx="4854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n-lt"/>
              </a:rPr>
              <a:t>We are onto a winner!</a:t>
            </a:r>
            <a:endParaRPr lang="en-US" sz="4000" dirty="0">
              <a:latin typeface="+mn-l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GJK distance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the closest point on a convex polygon</a:t>
            </a:r>
          </a:p>
          <a:p>
            <a:r>
              <a:rPr lang="en-US" dirty="0" smtClean="0"/>
              <a:t>Invented by Gilbert, Johnson, and </a:t>
            </a:r>
            <a:r>
              <a:rPr lang="en-US" dirty="0" err="1" smtClean="0"/>
              <a:t>Keerthi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GJK distance algorithm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1558775"/>
          </a:xfrm>
        </p:spPr>
        <p:txBody>
          <a:bodyPr/>
          <a:lstStyle/>
          <a:p>
            <a:pPr eaLnBrk="1" hangingPunct="1"/>
            <a:r>
              <a:rPr lang="en-US" dirty="0" smtClean="0"/>
              <a:t>Inscribed simplexes</a:t>
            </a:r>
          </a:p>
          <a:p>
            <a:pPr eaLnBrk="1" hangingPunct="1"/>
            <a:r>
              <a:rPr lang="en-US" dirty="0" smtClean="0"/>
              <a:t>Simplex evolution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simplex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09130" y="2079811"/>
            <a:ext cx="3122971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Start with arbitrary</a:t>
            </a:r>
          </a:p>
          <a:p>
            <a:r>
              <a:rPr lang="en-US" sz="2800" dirty="0" smtClean="0"/>
              <a:t>vertex. Pick E.</a:t>
            </a:r>
          </a:p>
          <a:p>
            <a:endParaRPr lang="en-US" sz="2800" dirty="0" smtClean="0"/>
          </a:p>
          <a:p>
            <a:r>
              <a:rPr lang="en-US" sz="2800" dirty="0" smtClean="0"/>
              <a:t>This is our starting</a:t>
            </a:r>
          </a:p>
          <a:p>
            <a:r>
              <a:rPr lang="en-US" sz="2800" dirty="0" smtClean="0"/>
              <a:t>simplex.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258306" y="5154054"/>
            <a:ext cx="256147" cy="2561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3330483" y="5393576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point on simplex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09130" y="2079809"/>
            <a:ext cx="2774153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P is the closest point.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258306" y="5154054"/>
            <a:ext cx="256147" cy="2561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3082833" y="5393576"/>
            <a:ext cx="6479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P=E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vector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09130" y="2079811"/>
            <a:ext cx="2691121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Draw a vector</a:t>
            </a:r>
          </a:p>
          <a:p>
            <a:r>
              <a:rPr lang="en-US" sz="2800" dirty="0" smtClean="0"/>
              <a:t>from P to Q.</a:t>
            </a:r>
          </a:p>
          <a:p>
            <a:endParaRPr lang="en-US" sz="2800" dirty="0"/>
          </a:p>
          <a:p>
            <a:r>
              <a:rPr lang="en-US" sz="2800" dirty="0" smtClean="0"/>
              <a:t>Call this vector </a:t>
            </a:r>
            <a:r>
              <a:rPr lang="en-US" sz="2800" b="1" dirty="0" smtClean="0"/>
              <a:t>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896470" y="4491318"/>
            <a:ext cx="2456330" cy="7664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36377" y="430576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d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258306" y="5154054"/>
            <a:ext cx="256147" cy="2561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3082833" y="5393576"/>
            <a:ext cx="6479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P=E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1401729" y="2342884"/>
            <a:ext cx="2804076" cy="2964222"/>
          </a:xfrm>
          <a:custGeom>
            <a:avLst/>
            <a:gdLst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3917576 w 3989294"/>
              <a:gd name="connsiteY4" fmla="*/ 600635 h 3343835"/>
              <a:gd name="connsiteX5" fmla="*/ 2384611 w 3989294"/>
              <a:gd name="connsiteY5" fmla="*/ 0 h 3343835"/>
              <a:gd name="connsiteX6" fmla="*/ 0 w 3989294"/>
              <a:gd name="connsiteY6" fmla="*/ 1640541 h 3343835"/>
              <a:gd name="connsiteX0" fmla="*/ 0 w 3989294"/>
              <a:gd name="connsiteY0" fmla="*/ 1640541 h 3343835"/>
              <a:gd name="connsiteX1" fmla="*/ 268941 w 3989294"/>
              <a:gd name="connsiteY1" fmla="*/ 2904564 h 3343835"/>
              <a:gd name="connsiteX2" fmla="*/ 2232211 w 3989294"/>
              <a:gd name="connsiteY2" fmla="*/ 3343835 h 3343835"/>
              <a:gd name="connsiteX3" fmla="*/ 3989294 w 3989294"/>
              <a:gd name="connsiteY3" fmla="*/ 2205317 h 3343835"/>
              <a:gd name="connsiteX4" fmla="*/ 2384611 w 3989294"/>
              <a:gd name="connsiteY4" fmla="*/ 0 h 3343835"/>
              <a:gd name="connsiteX5" fmla="*/ 0 w 3989294"/>
              <a:gd name="connsiteY5" fmla="*/ 1640541 h 3343835"/>
              <a:gd name="connsiteX0" fmla="*/ 0 w 3989294"/>
              <a:gd name="connsiteY0" fmla="*/ 1048870 h 2752164"/>
              <a:gd name="connsiteX1" fmla="*/ 268941 w 3989294"/>
              <a:gd name="connsiteY1" fmla="*/ 2312893 h 2752164"/>
              <a:gd name="connsiteX2" fmla="*/ 2232211 w 3989294"/>
              <a:gd name="connsiteY2" fmla="*/ 2752164 h 2752164"/>
              <a:gd name="connsiteX3" fmla="*/ 3989294 w 3989294"/>
              <a:gd name="connsiteY3" fmla="*/ 1613646 h 2752164"/>
              <a:gd name="connsiteX4" fmla="*/ 2250141 w 3989294"/>
              <a:gd name="connsiteY4" fmla="*/ 0 h 2752164"/>
              <a:gd name="connsiteX5" fmla="*/ 0 w 3989294"/>
              <a:gd name="connsiteY5" fmla="*/ 1048870 h 2752164"/>
              <a:gd name="connsiteX0" fmla="*/ 0 w 3989294"/>
              <a:gd name="connsiteY0" fmla="*/ 1048870 h 2951789"/>
              <a:gd name="connsiteX1" fmla="*/ 544158 w 3989294"/>
              <a:gd name="connsiteY1" fmla="*/ 2951789 h 2951789"/>
              <a:gd name="connsiteX2" fmla="*/ 2232211 w 3989294"/>
              <a:gd name="connsiteY2" fmla="*/ 2752164 h 2951789"/>
              <a:gd name="connsiteX3" fmla="*/ 3989294 w 3989294"/>
              <a:gd name="connsiteY3" fmla="*/ 1613646 h 2951789"/>
              <a:gd name="connsiteX4" fmla="*/ 2250141 w 3989294"/>
              <a:gd name="connsiteY4" fmla="*/ 0 h 2951789"/>
              <a:gd name="connsiteX5" fmla="*/ 0 w 3989294"/>
              <a:gd name="connsiteY5" fmla="*/ 1048870 h 2951789"/>
              <a:gd name="connsiteX0" fmla="*/ 0 w 3743565"/>
              <a:gd name="connsiteY0" fmla="*/ 1048870 h 2951789"/>
              <a:gd name="connsiteX1" fmla="*/ 544158 w 3743565"/>
              <a:gd name="connsiteY1" fmla="*/ 2951789 h 2951789"/>
              <a:gd name="connsiteX2" fmla="*/ 2232211 w 3743565"/>
              <a:gd name="connsiteY2" fmla="*/ 2752164 h 2951789"/>
              <a:gd name="connsiteX3" fmla="*/ 3743565 w 3743565"/>
              <a:gd name="connsiteY3" fmla="*/ 630729 h 2951789"/>
              <a:gd name="connsiteX4" fmla="*/ 2250141 w 3743565"/>
              <a:gd name="connsiteY4" fmla="*/ 0 h 2951789"/>
              <a:gd name="connsiteX5" fmla="*/ 0 w 3743565"/>
              <a:gd name="connsiteY5" fmla="*/ 1048870 h 2951789"/>
              <a:gd name="connsiteX0" fmla="*/ 0 w 3743565"/>
              <a:gd name="connsiteY0" fmla="*/ 901433 h 2804352"/>
              <a:gd name="connsiteX1" fmla="*/ 544158 w 3743565"/>
              <a:gd name="connsiteY1" fmla="*/ 2804352 h 2804352"/>
              <a:gd name="connsiteX2" fmla="*/ 2232211 w 3743565"/>
              <a:gd name="connsiteY2" fmla="*/ 2604727 h 2804352"/>
              <a:gd name="connsiteX3" fmla="*/ 3743565 w 3743565"/>
              <a:gd name="connsiteY3" fmla="*/ 483292 h 2804352"/>
              <a:gd name="connsiteX4" fmla="*/ 1218079 w 3743565"/>
              <a:gd name="connsiteY4" fmla="*/ 0 h 2804352"/>
              <a:gd name="connsiteX5" fmla="*/ 0 w 3743565"/>
              <a:gd name="connsiteY5" fmla="*/ 901433 h 2804352"/>
              <a:gd name="connsiteX0" fmla="*/ 0 w 3065353"/>
              <a:gd name="connsiteY0" fmla="*/ 901433 h 2804352"/>
              <a:gd name="connsiteX1" fmla="*/ 544158 w 3065353"/>
              <a:gd name="connsiteY1" fmla="*/ 2804352 h 2804352"/>
              <a:gd name="connsiteX2" fmla="*/ 2232211 w 3065353"/>
              <a:gd name="connsiteY2" fmla="*/ 2604727 h 2804352"/>
              <a:gd name="connsiteX3" fmla="*/ 3065353 w 3065353"/>
              <a:gd name="connsiteY3" fmla="*/ 748680 h 2804352"/>
              <a:gd name="connsiteX4" fmla="*/ 1218079 w 3065353"/>
              <a:gd name="connsiteY4" fmla="*/ 0 h 2804352"/>
              <a:gd name="connsiteX5" fmla="*/ 0 w 3065353"/>
              <a:gd name="connsiteY5" fmla="*/ 901433 h 2804352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748680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232211 w 3065353"/>
              <a:gd name="connsiteY2" fmla="*/ 2604727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0 w 3065353"/>
              <a:gd name="connsiteY0" fmla="*/ 901433 h 3069739"/>
              <a:gd name="connsiteX1" fmla="*/ 62528 w 3065353"/>
              <a:gd name="connsiteY1" fmla="*/ 3069739 h 3069739"/>
              <a:gd name="connsiteX2" fmla="*/ 2025799 w 3065353"/>
              <a:gd name="connsiteY2" fmla="*/ 2919260 h 3069739"/>
              <a:gd name="connsiteX3" fmla="*/ 3065353 w 3065353"/>
              <a:gd name="connsiteY3" fmla="*/ 1171333 h 3069739"/>
              <a:gd name="connsiteX4" fmla="*/ 1218079 w 3065353"/>
              <a:gd name="connsiteY4" fmla="*/ 0 h 3069739"/>
              <a:gd name="connsiteX5" fmla="*/ 0 w 3065353"/>
              <a:gd name="connsiteY5" fmla="*/ 901433 h 3069739"/>
              <a:gd name="connsiteX0" fmla="*/ 193030 w 3002825"/>
              <a:gd name="connsiteY0" fmla="*/ 90143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193030 w 3002825"/>
              <a:gd name="connsiteY5" fmla="*/ 901433 h 3069739"/>
              <a:gd name="connsiteX0" fmla="*/ 409272 w 3002825"/>
              <a:gd name="connsiteY0" fmla="*/ 1019383 h 3069739"/>
              <a:gd name="connsiteX1" fmla="*/ 0 w 3002825"/>
              <a:gd name="connsiteY1" fmla="*/ 3069739 h 3069739"/>
              <a:gd name="connsiteX2" fmla="*/ 1963271 w 3002825"/>
              <a:gd name="connsiteY2" fmla="*/ 2919260 h 3069739"/>
              <a:gd name="connsiteX3" fmla="*/ 3002825 w 3002825"/>
              <a:gd name="connsiteY3" fmla="*/ 1171333 h 3069739"/>
              <a:gd name="connsiteX4" fmla="*/ 1155551 w 3002825"/>
              <a:gd name="connsiteY4" fmla="*/ 0 h 3069739"/>
              <a:gd name="connsiteX5" fmla="*/ 409272 w 3002825"/>
              <a:gd name="connsiteY5" fmla="*/ 1019383 h 3069739"/>
              <a:gd name="connsiteX0" fmla="*/ 409272 w 3002825"/>
              <a:gd name="connsiteY0" fmla="*/ 675362 h 2725718"/>
              <a:gd name="connsiteX1" fmla="*/ 0 w 3002825"/>
              <a:gd name="connsiteY1" fmla="*/ 2725718 h 2725718"/>
              <a:gd name="connsiteX2" fmla="*/ 1963271 w 3002825"/>
              <a:gd name="connsiteY2" fmla="*/ 2575239 h 2725718"/>
              <a:gd name="connsiteX3" fmla="*/ 3002825 w 3002825"/>
              <a:gd name="connsiteY3" fmla="*/ 827312 h 2725718"/>
              <a:gd name="connsiteX4" fmla="*/ 1499572 w 3002825"/>
              <a:gd name="connsiteY4" fmla="*/ 0 h 2725718"/>
              <a:gd name="connsiteX5" fmla="*/ 409272 w 3002825"/>
              <a:gd name="connsiteY5" fmla="*/ 675362 h 2725718"/>
              <a:gd name="connsiteX0" fmla="*/ 193030 w 2786583"/>
              <a:gd name="connsiteY0" fmla="*/ 675362 h 2575239"/>
              <a:gd name="connsiteX1" fmla="*/ 0 w 2786583"/>
              <a:gd name="connsiteY1" fmla="*/ 2411184 h 2575239"/>
              <a:gd name="connsiteX2" fmla="*/ 1747029 w 2786583"/>
              <a:gd name="connsiteY2" fmla="*/ 2575239 h 2575239"/>
              <a:gd name="connsiteX3" fmla="*/ 2786583 w 2786583"/>
              <a:gd name="connsiteY3" fmla="*/ 827312 h 2575239"/>
              <a:gd name="connsiteX4" fmla="*/ 1283330 w 2786583"/>
              <a:gd name="connsiteY4" fmla="*/ 0 h 2575239"/>
              <a:gd name="connsiteX5" fmla="*/ 193030 w 2786583"/>
              <a:gd name="connsiteY5" fmla="*/ 675362 h 2575239"/>
              <a:gd name="connsiteX0" fmla="*/ 193030 w 2436109"/>
              <a:gd name="connsiteY0" fmla="*/ 675362 h 2575239"/>
              <a:gd name="connsiteX1" fmla="*/ 0 w 2436109"/>
              <a:gd name="connsiteY1" fmla="*/ 2411184 h 2575239"/>
              <a:gd name="connsiteX2" fmla="*/ 1747029 w 2436109"/>
              <a:gd name="connsiteY2" fmla="*/ 2575239 h 2575239"/>
              <a:gd name="connsiteX3" fmla="*/ 2436109 w 2436109"/>
              <a:gd name="connsiteY3" fmla="*/ 1138845 h 2575239"/>
              <a:gd name="connsiteX4" fmla="*/ 1283330 w 2436109"/>
              <a:gd name="connsiteY4" fmla="*/ 0 h 2575239"/>
              <a:gd name="connsiteX5" fmla="*/ 193030 w 2436109"/>
              <a:gd name="connsiteY5" fmla="*/ 675362 h 25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109" h="2575239">
                <a:moveTo>
                  <a:pt x="193030" y="675362"/>
                </a:moveTo>
                <a:lnTo>
                  <a:pt x="0" y="2411184"/>
                </a:lnTo>
                <a:lnTo>
                  <a:pt x="1747029" y="2575239"/>
                </a:lnTo>
                <a:lnTo>
                  <a:pt x="2436109" y="1138845"/>
                </a:lnTo>
                <a:lnTo>
                  <a:pt x="1283330" y="0"/>
                </a:lnTo>
                <a:lnTo>
                  <a:pt x="193030" y="675362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support point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7742" y="2061882"/>
            <a:ext cx="3083858" cy="2677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Find the vertex on polygon furthest in direction </a:t>
            </a:r>
            <a:r>
              <a:rPr lang="en-US" sz="2800" b="1" dirty="0" smtClean="0"/>
              <a:t>d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This is the </a:t>
            </a:r>
            <a:r>
              <a:rPr lang="en-US" sz="2800" i="1" dirty="0" smtClean="0"/>
              <a:t>support</a:t>
            </a:r>
            <a:r>
              <a:rPr lang="en-US" sz="2800" dirty="0" smtClean="0"/>
              <a:t> point.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896470" y="4491318"/>
            <a:ext cx="2456330" cy="7664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36377" y="430576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d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58306" y="5154054"/>
            <a:ext cx="256147" cy="2561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296052" y="3429000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716400" y="180545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</a:t>
            </a:r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1313423" y="2604248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</a:t>
            </a: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945870" y="5079815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5780" y="4327851"/>
            <a:ext cx="284723" cy="2847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527145" y="3841375"/>
            <a:ext cx="39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Q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3082833" y="5393576"/>
            <a:ext cx="6479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P=E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Network">
  <a:themeElements>
    <a:clrScheme name="Box2D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95B3D7"/>
      </a:accent1>
      <a:accent2>
        <a:srgbClr val="FF7979"/>
      </a:accent2>
      <a:accent3>
        <a:srgbClr val="92D050"/>
      </a:accent3>
      <a:accent4>
        <a:srgbClr val="BFBFBF"/>
      </a:accent4>
      <a:accent5>
        <a:srgbClr val="9DE4FF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13957</TotalTime>
  <Words>7299</Words>
  <Application>Microsoft Office PowerPoint</Application>
  <PresentationFormat>On-screen Show (4:3)</PresentationFormat>
  <Paragraphs>1687</Paragraphs>
  <Slides>162</Slides>
  <Notes>162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162</vt:i4>
      </vt:variant>
    </vt:vector>
  </HeadingPairs>
  <TitlesOfParts>
    <vt:vector size="164" baseType="lpstr">
      <vt:lpstr>Network</vt:lpstr>
      <vt:lpstr>Equation</vt:lpstr>
      <vt:lpstr>Computing Distance</vt:lpstr>
      <vt:lpstr>Convex polygons</vt:lpstr>
      <vt:lpstr>Closest points</vt:lpstr>
      <vt:lpstr>Overlap</vt:lpstr>
      <vt:lpstr>Goal</vt:lpstr>
      <vt:lpstr>Keep in mind</vt:lpstr>
      <vt:lpstr>Approach</vt:lpstr>
      <vt:lpstr>Geometry</vt:lpstr>
      <vt:lpstr>If all else fails …</vt:lpstr>
      <vt:lpstr>Slide 10</vt:lpstr>
      <vt:lpstr>Outline</vt:lpstr>
      <vt:lpstr>Concepts</vt:lpstr>
      <vt:lpstr>Point to Line Segment</vt:lpstr>
      <vt:lpstr>A line segment</vt:lpstr>
      <vt:lpstr>Query point</vt:lpstr>
      <vt:lpstr>Closest point</vt:lpstr>
      <vt:lpstr>Projection: region A</vt:lpstr>
      <vt:lpstr>Projection: region AB</vt:lpstr>
      <vt:lpstr>Projection: region B</vt:lpstr>
      <vt:lpstr>Voronoi regions</vt:lpstr>
      <vt:lpstr>Barycentric coordinates</vt:lpstr>
      <vt:lpstr>Fractional lengths</vt:lpstr>
      <vt:lpstr>Fractional lengths</vt:lpstr>
      <vt:lpstr>Fractional lengths</vt:lpstr>
      <vt:lpstr>Unit vector</vt:lpstr>
      <vt:lpstr>(u,v) from G</vt:lpstr>
      <vt:lpstr>(u,v) from Q</vt:lpstr>
      <vt:lpstr>Voronoi region from (u,v)</vt:lpstr>
      <vt:lpstr>Voronoi region from (u,v)</vt:lpstr>
      <vt:lpstr>Voronoi region from (u,v)</vt:lpstr>
      <vt:lpstr>Closet point algorithm</vt:lpstr>
      <vt:lpstr>Point to Triangle</vt:lpstr>
      <vt:lpstr>Triangle</vt:lpstr>
      <vt:lpstr>Closest feature: vertex</vt:lpstr>
      <vt:lpstr>Closest feature: edge</vt:lpstr>
      <vt:lpstr>Closest feature: interior</vt:lpstr>
      <vt:lpstr>Voronoi regions</vt:lpstr>
      <vt:lpstr>3 line segments</vt:lpstr>
      <vt:lpstr>Vertex regions</vt:lpstr>
      <vt:lpstr>Edge regions</vt:lpstr>
      <vt:lpstr>Interior region</vt:lpstr>
      <vt:lpstr>Triangle barycentric coordinates</vt:lpstr>
      <vt:lpstr>Linear algebra solution</vt:lpstr>
      <vt:lpstr>Fractional areas</vt:lpstr>
      <vt:lpstr>The barycenctric coordinates are the fractional areas</vt:lpstr>
      <vt:lpstr>Barycentric coordinates</vt:lpstr>
      <vt:lpstr>Barycentric coordinates</vt:lpstr>
      <vt:lpstr>Barycentric coordinates are fractional</vt:lpstr>
      <vt:lpstr>Computing Area</vt:lpstr>
      <vt:lpstr>Q outside the triangle</vt:lpstr>
      <vt:lpstr>Q outside the triangle</vt:lpstr>
      <vt:lpstr>Q outside the triangle</vt:lpstr>
      <vt:lpstr>Voronoi versus Barycentric</vt:lpstr>
      <vt:lpstr>Barycentric regions of a triangle</vt:lpstr>
      <vt:lpstr>Interior</vt:lpstr>
      <vt:lpstr>Negative u</vt:lpstr>
      <vt:lpstr>Negative v</vt:lpstr>
      <vt:lpstr>Negative w</vt:lpstr>
      <vt:lpstr>The uv regions are not exclusive</vt:lpstr>
      <vt:lpstr>Finding the Voronoi region</vt:lpstr>
      <vt:lpstr>First: vertex regions</vt:lpstr>
      <vt:lpstr>Second: edge regions</vt:lpstr>
      <vt:lpstr>Second: edge regions solved</vt:lpstr>
      <vt:lpstr>Third: interior region</vt:lpstr>
      <vt:lpstr>Closest point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Implementation</vt:lpstr>
      <vt:lpstr>Testing the vertex regions</vt:lpstr>
      <vt:lpstr>Testing the edge regions</vt:lpstr>
      <vt:lpstr>Testing the interior region</vt:lpstr>
      <vt:lpstr>Point to Convex Polygon</vt:lpstr>
      <vt:lpstr>Convex polygon</vt:lpstr>
      <vt:lpstr>Polygon structure</vt:lpstr>
      <vt:lpstr>Convex polygon: closest point</vt:lpstr>
      <vt:lpstr>Convex polygon: closest point</vt:lpstr>
      <vt:lpstr>Slide 85</vt:lpstr>
      <vt:lpstr>What do we know?</vt:lpstr>
      <vt:lpstr>Simplex</vt:lpstr>
      <vt:lpstr>Idea: inscribe a simplex</vt:lpstr>
      <vt:lpstr>Idea: closest point on simplex</vt:lpstr>
      <vt:lpstr>Idea: evolve the simplex</vt:lpstr>
      <vt:lpstr>Simplex vertex</vt:lpstr>
      <vt:lpstr>Simplex</vt:lpstr>
      <vt:lpstr>Slide 93</vt:lpstr>
      <vt:lpstr>The GJK distance algorithm</vt:lpstr>
      <vt:lpstr>The GJK distance algorithm</vt:lpstr>
      <vt:lpstr>Starting simplex</vt:lpstr>
      <vt:lpstr>Closest point on simplex</vt:lpstr>
      <vt:lpstr>Search vector</vt:lpstr>
      <vt:lpstr>Find the support point</vt:lpstr>
      <vt:lpstr>Support point code</vt:lpstr>
      <vt:lpstr>Support point found</vt:lpstr>
      <vt:lpstr>Evolve the simplex</vt:lpstr>
      <vt:lpstr>Repeat the process</vt:lpstr>
      <vt:lpstr>New search direction</vt:lpstr>
      <vt:lpstr>New support point</vt:lpstr>
      <vt:lpstr>Evolve the simplex</vt:lpstr>
      <vt:lpstr>Closest point</vt:lpstr>
      <vt:lpstr>E is worthless</vt:lpstr>
      <vt:lpstr>Reduced simplex</vt:lpstr>
      <vt:lpstr>Termination</vt:lpstr>
      <vt:lpstr>GJK algorithm</vt:lpstr>
      <vt:lpstr>Slide 112</vt:lpstr>
      <vt:lpstr>Numerical Issues</vt:lpstr>
      <vt:lpstr>A bad direction</vt:lpstr>
      <vt:lpstr>A real example in single precision</vt:lpstr>
      <vt:lpstr>Small errors matter</vt:lpstr>
      <vt:lpstr>An accurate search direction</vt:lpstr>
      <vt:lpstr>The dot product is exactly zero</vt:lpstr>
      <vt:lpstr>Fixing the sign</vt:lpstr>
      <vt:lpstr>Termination conditions</vt:lpstr>
      <vt:lpstr>Case 1: repeated support point</vt:lpstr>
      <vt:lpstr>Case 2: containment</vt:lpstr>
      <vt:lpstr>Case 3a: vertex overlap</vt:lpstr>
      <vt:lpstr>Case 3b: edge overlap </vt:lpstr>
      <vt:lpstr>Case 3b: d points left</vt:lpstr>
      <vt:lpstr>Case 3b: d points right</vt:lpstr>
      <vt:lpstr>Case 3b: d points right</vt:lpstr>
      <vt:lpstr>Case 4: interior edge</vt:lpstr>
      <vt:lpstr>Case 4: interior edge</vt:lpstr>
      <vt:lpstr>Termination in 3D</vt:lpstr>
      <vt:lpstr>Non-convex polygon</vt:lpstr>
      <vt:lpstr>Non-convex polygon</vt:lpstr>
      <vt:lpstr>Collinear vertices</vt:lpstr>
      <vt:lpstr>Collinear vertices</vt:lpstr>
      <vt:lpstr>Collinear vertices</vt:lpstr>
      <vt:lpstr>Convex Polygon to Convex Polygon</vt:lpstr>
      <vt:lpstr>Closest point between convex polygons</vt:lpstr>
      <vt:lpstr>What do we know?</vt:lpstr>
      <vt:lpstr>What do we need to know?</vt:lpstr>
      <vt:lpstr>Idea</vt:lpstr>
      <vt:lpstr>Minkowski difference</vt:lpstr>
      <vt:lpstr>Minkowski difference definition</vt:lpstr>
      <vt:lpstr>Building the Minkowski difference</vt:lpstr>
      <vt:lpstr>Example point cloud</vt:lpstr>
      <vt:lpstr>Building the convex hull</vt:lpstr>
      <vt:lpstr>Building the convex hull</vt:lpstr>
      <vt:lpstr>Building the convex hull</vt:lpstr>
      <vt:lpstr>Building the convex hull</vt:lpstr>
      <vt:lpstr>Building the convex hull</vt:lpstr>
      <vt:lpstr>Building the convex hull</vt:lpstr>
      <vt:lpstr>Building the convex hull</vt:lpstr>
      <vt:lpstr>Building the convex hull</vt:lpstr>
      <vt:lpstr>Building the convex hull</vt:lpstr>
      <vt:lpstr>The final polygon</vt:lpstr>
      <vt:lpstr>Property 1: distances are equal</vt:lpstr>
      <vt:lpstr>Property 2: support points</vt:lpstr>
      <vt:lpstr>Slide 157</vt:lpstr>
      <vt:lpstr>Modifying GJK</vt:lpstr>
      <vt:lpstr>Closest point on polygons</vt:lpstr>
      <vt:lpstr>Slide 160</vt:lpstr>
      <vt:lpstr>Further reading</vt:lpstr>
      <vt:lpstr>Box2D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Distance</dc:title>
  <dc:subject>Computational Geometry</dc:subject>
  <dc:creator>Erin Catto</dc:creator>
  <cp:lastModifiedBy>Erin</cp:lastModifiedBy>
  <cp:revision>1269</cp:revision>
  <cp:lastPrinted>1904-01-01T00:00:00Z</cp:lastPrinted>
  <dcterms:created xsi:type="dcterms:W3CDTF">2004-08-04T22:10:32Z</dcterms:created>
  <dcterms:modified xsi:type="dcterms:W3CDTF">2010-04-18T21:59:24Z</dcterms:modified>
</cp:coreProperties>
</file>