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83" r:id="rId13"/>
    <p:sldId id="276" r:id="rId14"/>
    <p:sldId id="277" r:id="rId15"/>
    <p:sldId id="284" r:id="rId16"/>
    <p:sldId id="278" r:id="rId17"/>
    <p:sldId id="279" r:id="rId18"/>
    <p:sldId id="280" r:id="rId19"/>
    <p:sldId id="281" r:id="rId20"/>
    <p:sldId id="259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>
        <p:scale>
          <a:sx n="83" d="100"/>
          <a:sy n="83" d="100"/>
        </p:scale>
        <p:origin x="-2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6521AE9-AFB3-4CE7-9FC5-03EDB028425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757C267-28FB-4557-9169-72D472607E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37A4B-CA25-4F23-899B-B05EF7FC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674370"/>
            <a:ext cx="10363200" cy="178010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Ресторанти</a:t>
            </a:r>
            <a:r>
              <a:rPr lang="bg-BG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err="1" smtClean="0"/>
              <a:t>IFDb</a:t>
            </a:r>
            <a:r>
              <a:rPr lang="bg-BG" dirty="0"/>
              <a:t/>
            </a:r>
            <a:br>
              <a:rPr lang="bg-BG" dirty="0"/>
            </a:br>
            <a:r>
              <a:rPr lang="en-US" sz="3200" dirty="0"/>
              <a:t>Internet Food 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21015C6-FF32-4092-B4C7-4DC7FA85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070" y="2413001"/>
            <a:ext cx="8534400" cy="1473200"/>
          </a:xfrm>
        </p:spPr>
        <p:txBody>
          <a:bodyPr>
            <a:normAutofit lnSpcReduction="10000"/>
          </a:bodyPr>
          <a:lstStyle/>
          <a:p>
            <a:pPr algn="r"/>
            <a:r>
              <a:rPr lang="bg-BG" dirty="0"/>
              <a:t>Изготвили:</a:t>
            </a:r>
          </a:p>
          <a:p>
            <a:pPr algn="r"/>
            <a:r>
              <a:rPr lang="bg-BG" dirty="0"/>
              <a:t>Живко Георгиев, 62304</a:t>
            </a:r>
          </a:p>
          <a:p>
            <a:pPr algn="r"/>
            <a:r>
              <a:rPr lang="bg-BG" dirty="0"/>
              <a:t>Васил Василев, 62348</a:t>
            </a:r>
          </a:p>
          <a:p>
            <a:pPr algn="r"/>
            <a:r>
              <a:rPr lang="bg-BG" dirty="0"/>
              <a:t>Владислав Стефанов, 62349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ALTER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TABLE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CONSTRAINT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fk_to_users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FOREIGN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KEY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REFERENCES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DELETE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CASCADE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8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bg-BG" sz="1800" i="1" dirty="0" smtClean="0"/>
              <a:t>Ресторантите се характеризират с уникална комбинация от име и адрес</a:t>
            </a:r>
            <a:endParaRPr lang="bg-BG" sz="18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ALTER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TABLE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CONSTRAINT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uq_name_address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UNIQUE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ограничения на ниво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22655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bg-BG" sz="1800" i="1" dirty="0"/>
              <a:t>Напишете заявка, която изкарва информацията за тези поръчки, чиято цена е по-голяма от 10 лева.</a:t>
            </a:r>
            <a:endParaRPr lang="bg-BG" sz="18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*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&gt;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10 </a:t>
            </a:r>
            <a:endParaRPr lang="bg-BG" sz="18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sz="18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buNone/>
            </a:pPr>
            <a:r>
              <a:rPr lang="bg-BG" sz="1800" i="1" dirty="0"/>
              <a:t>Напишете заявка, която изкарва </a:t>
            </a:r>
            <a:r>
              <a:rPr lang="en-US" sz="1800" i="1" dirty="0"/>
              <a:t>username </a:t>
            </a:r>
            <a:r>
              <a:rPr lang="bg-BG" sz="1800" i="1" dirty="0"/>
              <a:t>и </a:t>
            </a:r>
            <a:r>
              <a:rPr lang="en-US" sz="1800" i="1" dirty="0"/>
              <a:t>email </a:t>
            </a:r>
            <a:r>
              <a:rPr lang="bg-BG" sz="1800" i="1" dirty="0"/>
              <a:t>за всеки един от потребителите</a:t>
            </a:r>
            <a:endParaRPr lang="bg-BG" sz="1800" dirty="0"/>
          </a:p>
          <a:p>
            <a:pPr marL="0" indent="0">
              <a:buNone/>
            </a:pPr>
            <a:r>
              <a:rPr lang="bg-BG" sz="18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username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email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endParaRPr lang="bg-BG" sz="1800" dirty="0" smtClean="0">
              <a:solidFill>
                <a:srgbClr val="000000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8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Прости заявки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81736" y="3177541"/>
            <a:ext cx="5508685" cy="694372"/>
          </a:xfrm>
          <a:prstGeom prst="rect">
            <a:avLst/>
          </a:prstGeom>
        </p:spPr>
      </p:pic>
      <p:pic>
        <p:nvPicPr>
          <p:cNvPr id="5" name="Картина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37230" y="4492136"/>
            <a:ext cx="2950672" cy="21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i="1" dirty="0"/>
              <a:t>Напишете заявка, която изкарва всичката информация за </a:t>
            </a:r>
            <a:r>
              <a:rPr lang="bg-BG" i="1" dirty="0" err="1"/>
              <a:t>рейтингите</a:t>
            </a:r>
            <a:r>
              <a:rPr lang="bg-BG" i="1" dirty="0"/>
              <a:t>, където рейтинга на обслужването и атмосферата е повече от 3, подредено възходящо по рейтинг на обслужването</a:t>
            </a:r>
            <a:endParaRPr lang="bg-BG" dirty="0"/>
          </a:p>
          <a:p>
            <a:pPr marL="0" indent="0">
              <a:buNone/>
            </a:pPr>
            <a:r>
              <a:rPr lang="bg-BG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*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servicerating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&gt;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3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AND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atmosphererating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&gt;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3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ORDER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BY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servicerating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ASC</a:t>
            </a:r>
            <a:endParaRPr lang="bg-BG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Прости заявки</a:t>
            </a:r>
            <a:endParaRPr lang="bg-BG" dirty="0"/>
          </a:p>
        </p:txBody>
      </p:sp>
      <p:pic>
        <p:nvPicPr>
          <p:cNvPr id="5" name="Картина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24062" y="4745354"/>
            <a:ext cx="7000676" cy="12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i="1" dirty="0"/>
              <a:t>Напишете заявка, която изкарва различните имена и </a:t>
            </a:r>
            <a:r>
              <a:rPr lang="bg-BG" i="1" dirty="0" err="1"/>
              <a:t>рейтинги</a:t>
            </a:r>
            <a:r>
              <a:rPr lang="bg-BG" i="1" dirty="0"/>
              <a:t> на атмосферата, където рейтинга на атмосферата е 5.</a:t>
            </a:r>
            <a:endParaRPr lang="bg-BG" dirty="0"/>
          </a:p>
          <a:p>
            <a:pPr marL="0" indent="0">
              <a:buNone/>
            </a:pPr>
            <a:r>
              <a:rPr lang="bg-BG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DISTINCT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atmosphererating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atmosphererating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5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AND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dirty="0" smtClean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</a:p>
          <a:p>
            <a:pPr marL="0" indent="0">
              <a:buNone/>
            </a:pPr>
            <a:endParaRPr lang="bg-BG" dirty="0" smtClean="0">
              <a:solidFill>
                <a:srgbClr val="000000"/>
              </a:solidFill>
              <a:latin typeface="Consolas"/>
              <a:ea typeface="Calibri"/>
              <a:cs typeface="Consolas"/>
            </a:endParaRP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Заявки върху две или повече релации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3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91541" y="2183130"/>
            <a:ext cx="10148994" cy="3943033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bg-BG" i="1" dirty="0"/>
              <a:t>Напишете заявка, която изкарва </a:t>
            </a:r>
            <a:r>
              <a:rPr lang="en-US" i="1" dirty="0"/>
              <a:t>ID </a:t>
            </a:r>
            <a:r>
              <a:rPr lang="bg-BG" i="1" dirty="0"/>
              <a:t>на храната, ресторанта и цената, на която храната се предлага в ресторантите, чиито имена започват с </a:t>
            </a:r>
            <a:r>
              <a:rPr lang="en-US" i="1" dirty="0"/>
              <a:t>N  </a:t>
            </a:r>
            <a:endParaRPr lang="bg-BG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id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LIKE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'N%'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Подзаявки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29161" y="4297680"/>
            <a:ext cx="3944493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925829" y="2388870"/>
            <a:ext cx="10114705" cy="3737293"/>
          </a:xfrm>
        </p:spPr>
        <p:txBody>
          <a:bodyPr/>
          <a:lstStyle/>
          <a:p>
            <a:pPr marL="0" indent="0">
              <a:buNone/>
            </a:pPr>
            <a:r>
              <a:rPr lang="bg-BG" i="1" dirty="0"/>
              <a:t>Напишете заявка, която изкарва най-евтината храна във всички ресторанти и нейното </a:t>
            </a:r>
            <a:r>
              <a:rPr lang="en-US" i="1" dirty="0"/>
              <a:t>ID</a:t>
            </a:r>
            <a:endParaRPr lang="bg-BG" dirty="0"/>
          </a:p>
          <a:p>
            <a:pPr marL="0" indent="0">
              <a:buNone/>
            </a:pPr>
            <a:r>
              <a:rPr lang="bg-BG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&lt;=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ALL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Подзаявки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21442" y="4160520"/>
            <a:ext cx="3141951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571501" y="2057400"/>
            <a:ext cx="10469034" cy="4068763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bg-BG" sz="1600" i="1" dirty="0"/>
              <a:t>Напишете заявка, която изкарва информацията за потребителите и коментарите, които са написали</a:t>
            </a:r>
            <a:endParaRPr lang="bg-BG" sz="1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*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Comments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c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c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endParaRPr lang="bg-BG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sz="1600" dirty="0" smtClean="0"/>
          </a:p>
          <a:p>
            <a:pPr marL="0" indent="0">
              <a:buNone/>
            </a:pPr>
            <a:endParaRPr lang="bg-BG" sz="1600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6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600" dirty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bg-BG" sz="1600" i="1" dirty="0"/>
              <a:t>Напишете заявка, която изкарва информация за името и адреса на ресторантите и </a:t>
            </a:r>
            <a:r>
              <a:rPr lang="en-US" sz="1600" i="1" dirty="0"/>
              <a:t>username </a:t>
            </a:r>
            <a:r>
              <a:rPr lang="bg-BG" sz="1600" i="1" dirty="0"/>
              <a:t>на потребителите, оценили ги със средна оценка по-висока от 4</a:t>
            </a:r>
            <a:endParaRPr lang="bg-BG" sz="1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username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serviceRating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+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atmosphereRating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+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foodQualityRating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3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&gt;=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4</a:t>
            </a:r>
            <a:endParaRPr lang="bg-BG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със съединения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530" y="2766060"/>
            <a:ext cx="5760720" cy="1074420"/>
          </a:xfrm>
          <a:prstGeom prst="rect">
            <a:avLst/>
          </a:prstGeom>
        </p:spPr>
      </p:pic>
      <p:pic>
        <p:nvPicPr>
          <p:cNvPr id="5" name="Картина 4"/>
          <p:cNvPicPr/>
          <p:nvPr/>
        </p:nvPicPr>
        <p:blipFill>
          <a:blip r:embed="rId3"/>
          <a:stretch>
            <a:fillRect/>
          </a:stretch>
        </p:blipFill>
        <p:spPr>
          <a:xfrm>
            <a:off x="8070532" y="5312092"/>
            <a:ext cx="361759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bg-BG" sz="1700" i="1" dirty="0"/>
              <a:t>Напишете заявка, която изкарва информация за името на дадена храна и броят на ресторантите, които я предлагат, като записите са подредени низходящо по броя на ресторантите.</a:t>
            </a:r>
            <a:endParaRPr lang="bg-BG" sz="17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7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7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COUNT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restaurantsCount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7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foodName</a:t>
            </a:r>
            <a:endParaRPr lang="bg-BG" sz="17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endParaRPr lang="bg-BG" sz="17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Foods </a:t>
            </a: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 </a:t>
            </a: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endParaRPr lang="bg-BG" sz="17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GROUP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BY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</a:t>
            </a:r>
            <a:r>
              <a:rPr lang="bg-BG" sz="17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7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endParaRPr lang="bg-BG" sz="17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ORDER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BY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restaurantsCount</a:t>
            </a:r>
            <a:r>
              <a:rPr lang="bg-BG" sz="17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7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DESC</a:t>
            </a:r>
            <a:endParaRPr lang="bg-BG" sz="17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Групиране</a:t>
            </a:r>
            <a:r>
              <a:rPr lang="en-US" dirty="0"/>
              <a:t> и </a:t>
            </a:r>
            <a:r>
              <a:rPr lang="en-US" dirty="0" err="1"/>
              <a:t>агр</a:t>
            </a:r>
            <a:r>
              <a:rPr lang="bg-BG" dirty="0"/>
              <a:t>е</a:t>
            </a:r>
            <a:r>
              <a:rPr lang="en-US" dirty="0" err="1"/>
              <a:t>гация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02691" y="3863340"/>
            <a:ext cx="4118003" cy="2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57201" y="2651760"/>
            <a:ext cx="10583334" cy="3943033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bg-BG" sz="1900" i="1" dirty="0"/>
              <a:t>Напишете заявка, която изкарва име и адрес на ресторантите, както и осреднения рейтинг от всички </a:t>
            </a:r>
            <a:r>
              <a:rPr lang="bg-BG" sz="1900" i="1" dirty="0" err="1"/>
              <a:t>рейтинги</a:t>
            </a:r>
            <a:r>
              <a:rPr lang="bg-BG" sz="1900" i="1" dirty="0"/>
              <a:t>, които е получил, подредени по осреднения рейтинг </a:t>
            </a:r>
            <a:r>
              <a:rPr lang="bg-BG" sz="1900" i="1" dirty="0" smtClean="0"/>
              <a:t>низходящо</a:t>
            </a:r>
            <a:endParaRPr lang="bg-BG" sz="19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9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AVG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((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serviceRating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+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atmosphereRating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+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foodQualityRating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3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averageOverallRating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restaurantName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restaurantAddress</a:t>
            </a:r>
            <a:endParaRPr lang="bg-BG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</a:t>
            </a:r>
            <a:endParaRPr lang="bg-BG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endParaRPr lang="bg-BG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GROUP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BY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endParaRPr lang="bg-BG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ORDER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BY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averageOverallRating</a:t>
            </a:r>
            <a:r>
              <a:rPr lang="bg-BG" sz="19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DESC</a:t>
            </a:r>
            <a:endParaRPr lang="bg-BG" sz="1900" dirty="0">
              <a:latin typeface="Calibri"/>
              <a:ea typeface="Calibri"/>
              <a:cs typeface="Times New Roman"/>
            </a:endParaRP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Групиране</a:t>
            </a:r>
            <a:r>
              <a:rPr lang="en-US" dirty="0"/>
              <a:t> и </a:t>
            </a:r>
            <a:r>
              <a:rPr lang="en-US" dirty="0" err="1"/>
              <a:t>агр</a:t>
            </a:r>
            <a:r>
              <a:rPr lang="bg-BG" dirty="0"/>
              <a:t>е</a:t>
            </a:r>
            <a:r>
              <a:rPr lang="en-US" dirty="0" err="1"/>
              <a:t>гация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99872" y="5154930"/>
            <a:ext cx="5284638" cy="1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45819" y="2217420"/>
            <a:ext cx="10194715" cy="4160520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bg-BG" sz="1600" i="1" dirty="0"/>
              <a:t>Напишете заявка, която изкарва броя на потребителите в </a:t>
            </a:r>
            <a:r>
              <a:rPr lang="bg-BG" sz="1600" i="1" dirty="0" smtClean="0"/>
              <a:t>системата</a:t>
            </a:r>
            <a:endParaRPr lang="bg-BG" sz="16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COUNT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usersCount</a:t>
            </a:r>
            <a:endParaRPr lang="bg-BG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endParaRPr lang="bg-BG" sz="1600" dirty="0" smtClean="0">
              <a:solidFill>
                <a:srgbClr val="000000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6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bg-BG" sz="1600" i="1" dirty="0"/>
              <a:t>Напишете заявка, която изкарва средния рейтинг за качеството на храната на всички ресторанти, които са получили рейтинг, подредени низходящо по среден рейтинг за качеството на храната</a:t>
            </a:r>
            <a:endParaRPr lang="bg-BG" sz="1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AVG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foodQualityRating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averageFoodQualityRating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restaurantName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restaurantAddress</a:t>
            </a:r>
            <a:endParaRPr lang="bg-BG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</a:t>
            </a:r>
            <a:endParaRPr lang="bg-BG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endParaRPr lang="bg-BG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GROUP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BY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endParaRPr lang="bg-BG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ORDER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BY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averageFoodQualityRating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DESC</a:t>
            </a:r>
            <a:endParaRPr lang="bg-BG" sz="11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Групиране</a:t>
            </a:r>
            <a:r>
              <a:rPr lang="en-US" dirty="0"/>
              <a:t> и </a:t>
            </a:r>
            <a:r>
              <a:rPr lang="en-US" dirty="0" err="1"/>
              <a:t>агр</a:t>
            </a:r>
            <a:r>
              <a:rPr lang="bg-BG" dirty="0"/>
              <a:t>е</a:t>
            </a:r>
            <a:r>
              <a:rPr lang="en-US" dirty="0" err="1"/>
              <a:t>гация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Картина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61310" y="2671287"/>
            <a:ext cx="1656805" cy="724852"/>
          </a:xfrm>
          <a:prstGeom prst="rect">
            <a:avLst/>
          </a:prstGeom>
        </p:spPr>
      </p:pic>
      <p:pic>
        <p:nvPicPr>
          <p:cNvPr id="6" name="Картина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89712" y="5223511"/>
            <a:ext cx="6101332" cy="13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A6DEA8-66E4-4F6B-A448-1CB96355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Основната цел на </a:t>
            </a:r>
            <a:r>
              <a:rPr lang="en-US" dirty="0" err="1"/>
              <a:t>IFDb</a:t>
            </a:r>
            <a:r>
              <a:rPr lang="en-US" dirty="0"/>
              <a:t> </a:t>
            </a:r>
            <a:r>
              <a:rPr lang="bg-BG" dirty="0"/>
              <a:t>е да предоставя достъп до информация за ресторанти и дава начин за търсене по предлагани ястия.</a:t>
            </a:r>
          </a:p>
          <a:p>
            <a:r>
              <a:rPr lang="bg-BG" dirty="0"/>
              <a:t> </a:t>
            </a:r>
            <a:r>
              <a:rPr lang="en-US" dirty="0" err="1"/>
              <a:t>IFDb</a:t>
            </a:r>
            <a:r>
              <a:rPr lang="en-US" dirty="0"/>
              <a:t> </a:t>
            </a:r>
            <a:r>
              <a:rPr lang="bg-BG" dirty="0"/>
              <a:t>дава възможност на регистрирани потребители да поръчват храна онлайн, да дават оценки и коментари на даден ресторант. </a:t>
            </a:r>
          </a:p>
          <a:p>
            <a:r>
              <a:rPr lang="bg-BG" dirty="0"/>
              <a:t>Допълнително всеки потребител може да има различни роли:</a:t>
            </a:r>
          </a:p>
          <a:p>
            <a:pPr lvl="1"/>
            <a:r>
              <a:rPr lang="bg-BG" dirty="0"/>
              <a:t>Admin</a:t>
            </a:r>
          </a:p>
          <a:p>
            <a:pPr lvl="1"/>
            <a:r>
              <a:rPr lang="bg-BG" dirty="0"/>
              <a:t>Moderator</a:t>
            </a:r>
          </a:p>
          <a:p>
            <a:pPr lvl="1"/>
            <a:r>
              <a:rPr lang="bg-BG" dirty="0"/>
              <a:t>Restaurant Page Manager,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F2F0A-F28F-47DB-AA59-344478EF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цел на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73E685-ACEA-4ED8-973C-42397428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 улесняване на някои заявки има изгледи за:</a:t>
            </a:r>
          </a:p>
          <a:p>
            <a:pPr lvl="1"/>
            <a:r>
              <a:rPr lang="bg-BG" dirty="0"/>
              <a:t>Поръчките</a:t>
            </a:r>
          </a:p>
          <a:p>
            <a:pPr lvl="1"/>
            <a:r>
              <a:rPr lang="bg-BG" dirty="0"/>
              <a:t>Коментарите</a:t>
            </a:r>
          </a:p>
          <a:p>
            <a:pPr lvl="1"/>
            <a:r>
              <a:rPr lang="bg-BG" dirty="0"/>
              <a:t>Оценките</a:t>
            </a:r>
          </a:p>
          <a:p>
            <a:r>
              <a:rPr lang="bg-BG" dirty="0"/>
              <a:t>Създадени са индекси за увеличаване на бързината на част от заявките</a:t>
            </a:r>
          </a:p>
          <a:p>
            <a:r>
              <a:rPr lang="bg-BG" dirty="0"/>
              <a:t>Добавени са тригери за автоматичното пресмятане на някои полета, което намалява броя на заявките, които се правят към базата данни и тяхната сложност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25260C-95AE-4323-AE01-869B17C3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Изгледи, индекси, тригери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INDEX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idx_username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username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 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INDEX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idx_restaurant__by_name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 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INDEX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idx_ratings_by_restaurants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900" dirty="0">
              <a:ea typeface="Calibri"/>
              <a:cs typeface="Times New Roman"/>
            </a:endParaRPr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17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bg-BG" sz="1800" i="1" dirty="0" smtClean="0"/>
              <a:t>Изглед </a:t>
            </a:r>
            <a:r>
              <a:rPr lang="bg-BG" sz="1800" i="1" dirty="0"/>
              <a:t>за това кой потребител от къде си е поръчал храна, на какъв адрес иска да бъде доставена и каква е цената на </a:t>
            </a:r>
            <a:r>
              <a:rPr lang="bg-BG" sz="1800" i="1" dirty="0" smtClean="0"/>
              <a:t>поръчката</a:t>
            </a:r>
            <a:endParaRPr lang="bg-BG" sz="18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VIEW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dbo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orders_view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restaurantName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restaurantAddress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username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clientName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clientAddress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INNER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INNER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endParaRPr lang="bg-BG" sz="1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52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i="1" dirty="0"/>
              <a:t>изглед на храната, която всеки ресторант предлага</a:t>
            </a:r>
            <a:endParaRPr lang="bg-BG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VIEW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dbo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restaurants_foods_view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restaurantName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restaurantAddress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foodName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INNER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INNER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Foods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 </a:t>
            </a:r>
            <a:r>
              <a:rPr lang="bg-BG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endParaRPr lang="bg-BG" sz="1800" dirty="0">
              <a:ea typeface="Calibri"/>
              <a:cs typeface="Times New Roman"/>
            </a:endParaRPr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60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bg-BG" sz="2000" i="1" dirty="0" err="1"/>
              <a:t>тригер</a:t>
            </a:r>
            <a:r>
              <a:rPr lang="bg-BG" sz="2000" i="1" dirty="0"/>
              <a:t> за автоматично задаване на датата при добавяне или промяна на коментар</a:t>
            </a:r>
            <a:endParaRPr lang="bg-BG" sz="20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9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TRIGGER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comments_add_time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Comments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AFTER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UPDATE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9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UPDATE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Comments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time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GETDATE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()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ID 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ID </a:t>
            </a:r>
            <a:r>
              <a:rPr lang="bg-BG" sz="19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inserted</a:t>
            </a:r>
            <a:r>
              <a:rPr lang="bg-BG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9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  </a:t>
            </a:r>
            <a:endParaRPr lang="bg-BG" sz="1900" dirty="0">
              <a:ea typeface="Calibri"/>
              <a:cs typeface="Times New Roman"/>
            </a:endParaRPr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Тригери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39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74320" y="1668780"/>
            <a:ext cx="8218170" cy="47777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4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TRIGGER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orders_calculate_price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OrdersFoods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AFTER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DELETE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UPDATE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4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UPDATE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+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COALESCE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4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SUM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*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i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countFood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),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0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inserted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i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i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AND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i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orderID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-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COALESCE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400" dirty="0">
                <a:solidFill>
                  <a:srgbClr val="FF00FF"/>
                </a:solidFill>
                <a:latin typeface="Consolas"/>
                <a:ea typeface="Calibri"/>
                <a:cs typeface="Consolas"/>
              </a:rPr>
              <a:t>SUM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*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countFood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),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0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JOIN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deleted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ON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rf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AND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orderID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endParaRPr lang="bg-BG" sz="1400" dirty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inserted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UNION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orderID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bg-BG" sz="14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4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deleted</a:t>
            </a:r>
            <a:r>
              <a:rPr lang="bg-BG" sz="14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400" dirty="0"/>
          </a:p>
        </p:txBody>
      </p:sp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/>
          <a:lstStyle/>
          <a:p>
            <a:r>
              <a:rPr lang="bg-BG" dirty="0" err="1" smtClean="0"/>
              <a:t>Тригери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7966710" y="2754630"/>
            <a:ext cx="3727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err="1"/>
              <a:t>тригер</a:t>
            </a:r>
            <a:r>
              <a:rPr lang="bg-BG" i="1" dirty="0"/>
              <a:t> за </a:t>
            </a:r>
            <a:r>
              <a:rPr lang="bg-BG" i="1" dirty="0" smtClean="0"/>
              <a:t>изчисляване</a:t>
            </a:r>
          </a:p>
          <a:p>
            <a:r>
              <a:rPr lang="bg-BG" i="1" dirty="0" smtClean="0"/>
              <a:t> </a:t>
            </a:r>
            <a:r>
              <a:rPr lang="bg-BG" i="1" dirty="0"/>
              <a:t>на общата цена на дадена поръчка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05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71550" y="2320290"/>
            <a:ext cx="10068985" cy="3805873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Системата има възможности за развитие. Например може да не разчита на външна услуга да се занимава с поръчките, а самата система да го прави. Тогава биха се появили още таблици в базата от данни, като например доставчици и други.</a:t>
            </a:r>
          </a:p>
          <a:p>
            <a:r>
              <a:rPr lang="bg-BG" dirty="0" smtClean="0"/>
              <a:t> Схемата вероятно има възможност да бъде опростена, а също така и да бъде добавена нова функционалност, като например при поръчване на вече добавена храна към поръчката, </a:t>
            </a:r>
            <a:r>
              <a:rPr lang="en-US" dirty="0" smtClean="0"/>
              <a:t>count-a </a:t>
            </a:r>
            <a:r>
              <a:rPr lang="bg-BG" dirty="0" smtClean="0"/>
              <a:t>да се увеличава, а не да се отбелязва, че вече е направена тази поръчка.</a:t>
            </a:r>
          </a:p>
          <a:p>
            <a:r>
              <a:rPr lang="bg-BG" dirty="0"/>
              <a:t>При бъдещи модификации на системата е възможно тя да поддържа повече от един потребител, използващи един и същ </a:t>
            </a:r>
            <a:r>
              <a:rPr lang="bg-BG" dirty="0" err="1"/>
              <a:t>мейл</a:t>
            </a:r>
            <a:r>
              <a:rPr lang="bg-BG" dirty="0"/>
              <a:t> или повече от един потребител с един и същ </a:t>
            </a:r>
            <a:r>
              <a:rPr lang="en-US" dirty="0" smtClean="0"/>
              <a:t>username</a:t>
            </a:r>
            <a:r>
              <a:rPr lang="bg-BG" dirty="0" smtClean="0"/>
              <a:t>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Възможности за развитие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9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00149" y="2594610"/>
            <a:ext cx="9840385" cy="3531553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Трудностите, които срещнахме бяха най-вече на ниво организация</a:t>
            </a:r>
          </a:p>
          <a:p>
            <a:r>
              <a:rPr lang="bg-BG" dirty="0" smtClean="0"/>
              <a:t>Като цяло можеше по-добре да обмислим първоначалното разпределение на задачите, за да не се налага в хода на правенето на проекта да правим промени</a:t>
            </a:r>
          </a:p>
          <a:p>
            <a:r>
              <a:rPr lang="bg-BG" dirty="0" smtClean="0"/>
              <a:t>Също така е една идея по-трудно да работим синхронизирано по проекта, използвайки </a:t>
            </a:r>
            <a:r>
              <a:rPr lang="en-US" dirty="0" smtClean="0"/>
              <a:t>zoom </a:t>
            </a:r>
            <a:r>
              <a:rPr lang="bg-BG" dirty="0" smtClean="0"/>
              <a:t>и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bg-BG" dirty="0" smtClean="0"/>
              <a:t>Можеше по-добре да обмислим още при дефинирането на релациите имената на колоните и техните ограничения, тъй като открихме, че цената на такива грешки впоследствие се оказва голяма по отношение на времето 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Поуки и трудности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6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74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CA1488-3448-4801-A036-5EB90A6F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209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Решението за </a:t>
            </a:r>
            <a:r>
              <a:rPr lang="en-US" dirty="0" err="1"/>
              <a:t>IFDb</a:t>
            </a:r>
            <a:r>
              <a:rPr lang="en-US" dirty="0"/>
              <a:t> </a:t>
            </a:r>
            <a:r>
              <a:rPr lang="bg-BG" dirty="0"/>
              <a:t>включва създаване на база данни с релационна схема: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ED4216-804F-4DBD-A580-EB0B9EE1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Релационна схема</a:t>
            </a:r>
            <a:endParaRPr lang="en-US" dirty="0"/>
          </a:p>
        </p:txBody>
      </p:sp>
      <p:pic>
        <p:nvPicPr>
          <p:cNvPr id="4" name="Картина 36">
            <a:extLst>
              <a:ext uri="{FF2B5EF4-FFF2-40B4-BE49-F238E27FC236}">
                <a16:creationId xmlns="" xmlns:a16="http://schemas.microsoft.com/office/drawing/2014/main" id="{2F00151A-C7F6-4BB6-9432-FDA91D8863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10" y="1359245"/>
            <a:ext cx="6510677" cy="4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303E0-2C9A-4114-9203-0D231D29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Restaurants</a:t>
            </a:r>
            <a:r>
              <a:rPr lang="bg-BG" dirty="0"/>
              <a:t> – съдържа информация за ресторантите</a:t>
            </a:r>
            <a:endParaRPr lang="en-US" dirty="0"/>
          </a:p>
          <a:p>
            <a:r>
              <a:rPr lang="en-US" dirty="0"/>
              <a:t>Users</a:t>
            </a:r>
            <a:r>
              <a:rPr lang="bg-BG" dirty="0"/>
              <a:t> – съдържа информация за потребителите</a:t>
            </a:r>
            <a:endParaRPr lang="en-US" dirty="0"/>
          </a:p>
          <a:p>
            <a:r>
              <a:rPr lang="en-US" dirty="0"/>
              <a:t>Foods</a:t>
            </a:r>
            <a:r>
              <a:rPr lang="bg-BG" dirty="0"/>
              <a:t> – показва различните храни, които предлагат ресторантите (</a:t>
            </a:r>
            <a:r>
              <a:rPr lang="bg-BG" dirty="0" smtClean="0"/>
              <a:t>може </a:t>
            </a:r>
            <a:r>
              <a:rPr lang="bg-BG" dirty="0"/>
              <a:t>да се ползват при търсене като тагове)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B7605-711C-45EA-A436-6480794C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6F32D0-EBD2-43BD-A586-7708E143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Orders</a:t>
            </a:r>
            <a:r>
              <a:rPr lang="bg-BG" dirty="0"/>
              <a:t> – съдържа информация за поръчките (от кой потребител </a:t>
            </a:r>
            <a:r>
              <a:rPr lang="bg-BG" dirty="0" smtClean="0"/>
              <a:t>до </a:t>
            </a:r>
            <a:r>
              <a:rPr lang="bg-BG" dirty="0"/>
              <a:t>кой ресторант)</a:t>
            </a:r>
            <a:endParaRPr lang="en-US" dirty="0"/>
          </a:p>
          <a:p>
            <a:r>
              <a:rPr lang="en-US" dirty="0"/>
              <a:t>Comments</a:t>
            </a:r>
            <a:r>
              <a:rPr lang="bg-BG" dirty="0"/>
              <a:t> – показва информация за коментарите (от кой потребител </a:t>
            </a:r>
            <a:r>
              <a:rPr lang="bg-BG" dirty="0" smtClean="0"/>
              <a:t>за </a:t>
            </a:r>
            <a:r>
              <a:rPr lang="bg-BG" dirty="0"/>
              <a:t>кой ресторант)</a:t>
            </a:r>
            <a:endParaRPr lang="en-US" dirty="0"/>
          </a:p>
          <a:p>
            <a:r>
              <a:rPr lang="en-US" dirty="0"/>
              <a:t>Ratings</a:t>
            </a:r>
            <a:r>
              <a:rPr lang="bg-BG" dirty="0"/>
              <a:t> - показва информация за оценките (от кой потребител </a:t>
            </a:r>
            <a:r>
              <a:rPr lang="bg-BG" dirty="0" smtClean="0"/>
              <a:t>за </a:t>
            </a:r>
            <a:r>
              <a:rPr lang="bg-BG" dirty="0"/>
              <a:t>кой ресторант)</a:t>
            </a:r>
            <a:endParaRPr lang="en-US" dirty="0"/>
          </a:p>
          <a:p>
            <a:r>
              <a:rPr lang="en-US" dirty="0" err="1"/>
              <a:t>OrdersFoods</a:t>
            </a:r>
            <a:r>
              <a:rPr lang="bg-BG" dirty="0"/>
              <a:t> – дава информация за поръчаните храни в дадена поръчка</a:t>
            </a:r>
            <a:endParaRPr lang="en-US" dirty="0"/>
          </a:p>
          <a:p>
            <a:r>
              <a:rPr lang="en-US" dirty="0" err="1"/>
              <a:t>RestaurantsFoods</a:t>
            </a:r>
            <a:r>
              <a:rPr lang="bg-BG" dirty="0"/>
              <a:t> – предоставя информация за това кой ресторант какви ястия предлага (меню)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355BB4-A793-42D6-A6A3-201618C7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TABLE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PRIMARY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KEY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en-US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 NOT NULL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description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),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picture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800" dirty="0">
              <a:ea typeface="Calibri"/>
              <a:cs typeface="Times New Roman"/>
            </a:endParaRPr>
          </a:p>
          <a:p>
            <a:pPr lvl="1"/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Заявки за дефиниране на релациите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48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TABLE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endParaRPr lang="bg-BG" sz="16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ID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PRIMARY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KEY</a:t>
            </a:r>
            <a:r>
              <a:rPr lang="bg-BG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smtClean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6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username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6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password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6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email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6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role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VARCHAR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256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</a:t>
            </a:r>
            <a:endParaRPr lang="bg-BG" sz="16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 smtClean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CREATE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TABLE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RestaurantsFoods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endParaRPr lang="bg-BG" sz="11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1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NULL,</a:t>
            </a:r>
            <a:endParaRPr lang="bg-BG" sz="11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bg-BG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DECIMAL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6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DEFAULT</a:t>
            </a:r>
            <a:r>
              <a:rPr lang="bg-BG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0</a:t>
            </a:r>
            <a:endParaRPr lang="bg-BG" sz="11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6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1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600" dirty="0" smtClean="0"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за дефиниране на релациите</a:t>
            </a:r>
          </a:p>
        </p:txBody>
      </p:sp>
    </p:spTree>
    <p:extLst>
      <p:ext uri="{BB962C8B-B14F-4D97-AF65-F5344CB8AC3E}">
        <p14:creationId xmlns:p14="http://schemas.microsoft.com/office/powerpoint/2010/main" val="34900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USERS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username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password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email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role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vasilnv'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alabalaa'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vasil@gmail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.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com'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User</a:t>
            </a:r>
            <a:r>
              <a:rPr lang="bg-BG" sz="1800" dirty="0" err="1" smtClean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smtClean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description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picture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Nacional'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Studentski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komplex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42'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top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food'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NULL)</a:t>
            </a:r>
            <a:endParaRPr lang="bg-BG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FOODS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name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Musaka'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ORDERS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address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price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Studenski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komplex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№8'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10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Comments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content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time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fantastic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food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and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staff'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'2019-09-27'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INSERT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INTO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Ratings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restaurantID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serviceRating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atmosphereRating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foodQualityRating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VALUES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5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5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</a:t>
            </a:r>
            <a:endParaRPr lang="bg-BG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bg-BG" sz="1800" dirty="0" smtClean="0">
              <a:ea typeface="Calibri"/>
              <a:cs typeface="Times New Roman"/>
            </a:endParaRPr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Заявки за добавяне на примерно 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5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ALTER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TABLE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OrdersFoods</a:t>
            </a:r>
            <a:endParaRPr lang="bg-BG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CONSTRAINT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pk_orders_foods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PRIMARY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KEY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orderID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foodId</a:t>
            </a:r>
            <a:r>
              <a:rPr lang="bg-BG" sz="1800" dirty="0" smtClean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sz="18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indent="0">
              <a:buNone/>
            </a:pPr>
            <a:r>
              <a:rPr lang="bg-BG" sz="1800" i="1" dirty="0" smtClean="0"/>
              <a:t>Един </a:t>
            </a:r>
            <a:r>
              <a:rPr lang="en-US" sz="1800" i="1" dirty="0"/>
              <a:t>User </a:t>
            </a:r>
            <a:r>
              <a:rPr lang="bg-BG" sz="1800" i="1" dirty="0"/>
              <a:t>може да влезе в системата като </a:t>
            </a:r>
            <a:r>
              <a:rPr lang="bg-BG" sz="1800" i="1" dirty="0" err="1"/>
              <a:t>Admin</a:t>
            </a:r>
            <a:r>
              <a:rPr lang="bg-BG" sz="1800" i="1" dirty="0"/>
              <a:t>, </a:t>
            </a:r>
            <a:r>
              <a:rPr lang="bg-BG" sz="1800" i="1" dirty="0" err="1"/>
              <a:t>Moderator</a:t>
            </a:r>
            <a:r>
              <a:rPr lang="bg-BG" sz="1800" i="1" dirty="0"/>
              <a:t>, </a:t>
            </a:r>
            <a:r>
              <a:rPr lang="bg-BG" sz="1800" i="1" dirty="0" err="1"/>
              <a:t>Restaurant</a:t>
            </a:r>
            <a:r>
              <a:rPr lang="bg-BG" sz="1800" i="1" dirty="0"/>
              <a:t> </a:t>
            </a:r>
            <a:r>
              <a:rPr lang="bg-BG" sz="1800" i="1" dirty="0" err="1"/>
              <a:t>Page</a:t>
            </a:r>
            <a:r>
              <a:rPr lang="bg-BG" sz="1800" i="1" dirty="0"/>
              <a:t> </a:t>
            </a:r>
            <a:r>
              <a:rPr lang="bg-BG" sz="1800" i="1" dirty="0" err="1"/>
              <a:t>Manager</a:t>
            </a:r>
            <a:r>
              <a:rPr lang="bg-BG" sz="1800" i="1" dirty="0"/>
              <a:t> или </a:t>
            </a:r>
            <a:r>
              <a:rPr lang="bg-BG" sz="1800" i="1" dirty="0" err="1"/>
              <a:t>User</a:t>
            </a:r>
            <a:endParaRPr lang="bg-BG" sz="18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ALTER</a:t>
            </a:r>
            <a:r>
              <a:rPr lang="bg-BG" sz="18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TABLE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Users</a:t>
            </a:r>
            <a:endParaRPr lang="bg-BG" sz="12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ADD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CONSTRAINT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role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endParaRPr lang="bg-BG" sz="12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CHECK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role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bg-BG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Admin'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Moderator'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Restaurant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Page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Manager'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,</a:t>
            </a:r>
            <a:r>
              <a:rPr lang="bg-BG" sz="18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bg-BG" sz="1800" dirty="0" err="1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User'</a:t>
            </a:r>
            <a:r>
              <a:rPr lang="bg-BG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))</a:t>
            </a:r>
            <a:endParaRPr lang="bg-BG" sz="12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800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bg-BG" sz="1800" dirty="0" smtClean="0">
              <a:ea typeface="Calibri"/>
              <a:cs typeface="Times New Roman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ограничения на ниво таблица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48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ълна">
  <a:themeElements>
    <a:clrScheme name="Въ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ъ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ъ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237</TotalTime>
  <Words>1418</Words>
  <Application>Microsoft Office PowerPoint</Application>
  <PresentationFormat>По избор</PresentationFormat>
  <Paragraphs>196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Вълна</vt:lpstr>
      <vt:lpstr>Ресторанти  IFDb Internet Food Database</vt:lpstr>
      <vt:lpstr>Основна цел на проекта</vt:lpstr>
      <vt:lpstr>Релационна схема</vt:lpstr>
      <vt:lpstr>Таблици</vt:lpstr>
      <vt:lpstr>Таблици</vt:lpstr>
      <vt:lpstr>Заявки за дефиниране на релациите</vt:lpstr>
      <vt:lpstr>Заявки за дефиниране на релациите</vt:lpstr>
      <vt:lpstr>Заявки за добавяне на примерно съдържание</vt:lpstr>
      <vt:lpstr>Добавяне на ограничения на ниво таблица</vt:lpstr>
      <vt:lpstr>Добавяне на ограничения на ниво таблица</vt:lpstr>
      <vt:lpstr>Прости заявки</vt:lpstr>
      <vt:lpstr>Прости заявки</vt:lpstr>
      <vt:lpstr>Заявки върху две или повече релации</vt:lpstr>
      <vt:lpstr>Подзаявки</vt:lpstr>
      <vt:lpstr>Подзаявки</vt:lpstr>
      <vt:lpstr>Примери със съединения</vt:lpstr>
      <vt:lpstr>Групиране и агрегация </vt:lpstr>
      <vt:lpstr>Групиране и агрегация </vt:lpstr>
      <vt:lpstr>Групиране и агрегация </vt:lpstr>
      <vt:lpstr>Изгледи, индекси, тригери</vt:lpstr>
      <vt:lpstr>Индекси</vt:lpstr>
      <vt:lpstr>Изгледи</vt:lpstr>
      <vt:lpstr>Изгледи</vt:lpstr>
      <vt:lpstr>Тригери</vt:lpstr>
      <vt:lpstr>Тригери</vt:lpstr>
      <vt:lpstr>Възможности за развитие</vt:lpstr>
      <vt:lpstr>Поуки и трудности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IFDb</dc:title>
  <dc:creator>Stefanov, Vladislav</dc:creator>
  <cp:lastModifiedBy>Аз</cp:lastModifiedBy>
  <cp:revision>49</cp:revision>
  <dcterms:created xsi:type="dcterms:W3CDTF">2020-05-13T02:56:52Z</dcterms:created>
  <dcterms:modified xsi:type="dcterms:W3CDTF">2020-05-13T17:50:57Z</dcterms:modified>
</cp:coreProperties>
</file>