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4" r:id="rId6"/>
    <p:sldId id="259" r:id="rId7"/>
    <p:sldId id="267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492A-6ABC-426E-AD98-4A52FEF6D9A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3BFA6-CEA2-4F2C-A8B2-1C26709E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633C-D66B-49DA-9AAF-71A60AA13FA5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BE0-F273-4122-B32D-D5D9187899EE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0521-6BE9-4C3B-AE11-42ED1D9770DB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AC7A-DC16-49C5-B3AE-5A92EE3943A1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DC05-AFED-4BB8-AB51-135B52B799C9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5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8E23-935F-4E62-9198-ACA77BB419BE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43AC-4DAF-4893-A735-ACDA44253F38}" type="datetime1">
              <a:rPr lang="en-US" smtClean="0"/>
              <a:t>2/5/2020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7A072-4A09-4527-B40F-FA55B3F70A43}" type="datetime1">
              <a:rPr lang="en-US" smtClean="0"/>
              <a:t>2/5/2020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E753-91D6-4559-A54B-349437A32906}" type="datetime1">
              <a:rPr lang="en-US" smtClean="0"/>
              <a:t>2/5/2020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60C-3ED7-4CE2-A277-EEA55A329769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CD92-9CCB-47FF-934E-58C82B290FBB}" type="datetime1">
              <a:rPr lang="en-US" smtClean="0"/>
              <a:t>2/5/2020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62C0-4793-4922-BCCE-C7DE3B4A2465}" type="datetime1">
              <a:rPr lang="en-US" smtClean="0"/>
              <a:t>2/5/2020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E08B-75FA-4FEC-A9C6-43818C34E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2229842"/>
            <a:ext cx="9144000" cy="2088554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Проектиране и изграждане на система за контрол на достъп чрез </a:t>
            </a:r>
            <a:r>
              <a:rPr lang="en-US" sz="4800" b="1" dirty="0" smtClean="0"/>
              <a:t>RFID</a:t>
            </a:r>
            <a:endParaRPr lang="en-US" sz="480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4770834"/>
            <a:ext cx="9144000" cy="1020366"/>
          </a:xfrm>
        </p:spPr>
        <p:txBody>
          <a:bodyPr/>
          <a:lstStyle/>
          <a:p>
            <a:r>
              <a:rPr lang="bg-BG" dirty="0" smtClean="0"/>
              <a:t>Изготвил: Васил Валентинов Орешенски</a:t>
            </a:r>
          </a:p>
          <a:p>
            <a:r>
              <a:rPr lang="bg-BG" dirty="0" smtClean="0"/>
              <a:t>Дипломен ръководител: </a:t>
            </a:r>
            <a:r>
              <a:rPr lang="en-US" dirty="0" smtClean="0"/>
              <a:t> </a:t>
            </a:r>
            <a:r>
              <a:rPr lang="bg-BG" dirty="0" smtClean="0"/>
              <a:t>доц. </a:t>
            </a:r>
            <a:r>
              <a:rPr lang="bg-BG" dirty="0" err="1" smtClean="0"/>
              <a:t>д-р.</a:t>
            </a:r>
            <a:r>
              <a:rPr lang="bg-BG" dirty="0" smtClean="0"/>
              <a:t> Иво Дочев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1</a:t>
            </a:fld>
            <a:endParaRPr lang="en-US"/>
          </a:p>
        </p:txBody>
      </p:sp>
      <p:pic>
        <p:nvPicPr>
          <p:cNvPr id="9" name="Картина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6" y="517723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0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865981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База данни</a:t>
            </a:r>
            <a:r>
              <a:rPr lang="en-US" sz="3600" b="1" dirty="0" smtClean="0"/>
              <a:t> (SQL Server Express Edition)</a:t>
            </a:r>
            <a:endParaRPr lang="en-US" sz="3600" b="1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231106"/>
            <a:ext cx="8919909" cy="5511800"/>
          </a:xfrm>
          <a:prstGeom prst="rect">
            <a:avLst/>
          </a:prstGeom>
        </p:spPr>
      </p:pic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99"/>
          </a:xfrm>
        </p:spPr>
        <p:txBody>
          <a:bodyPr/>
          <a:lstStyle/>
          <a:p>
            <a:r>
              <a:rPr lang="bg-BG" sz="3600" b="1" dirty="0" smtClean="0"/>
              <a:t>Получени резултати</a:t>
            </a:r>
            <a:endParaRPr lang="en-US" sz="3600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050925"/>
            <a:ext cx="10515600" cy="552132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Бързодействие</a:t>
            </a:r>
            <a:endParaRPr lang="en-US" dirty="0" smtClean="0"/>
          </a:p>
          <a:p>
            <a:pPr lvl="1"/>
            <a:r>
              <a:rPr lang="en-US" dirty="0" smtClean="0"/>
              <a:t>REST API – </a:t>
            </a:r>
            <a:r>
              <a:rPr lang="bg-BG" dirty="0" smtClean="0"/>
              <a:t>нормално: </a:t>
            </a:r>
            <a:r>
              <a:rPr lang="en-US" dirty="0" smtClean="0"/>
              <a:t>55 ms, </a:t>
            </a:r>
            <a:r>
              <a:rPr lang="bg-BG" dirty="0" smtClean="0"/>
              <a:t>натоварване: </a:t>
            </a:r>
            <a:r>
              <a:rPr lang="en-US" dirty="0" smtClean="0"/>
              <a:t>88 ms</a:t>
            </a:r>
            <a:endParaRPr lang="bg-BG" dirty="0" smtClean="0"/>
          </a:p>
          <a:p>
            <a:pPr lvl="1"/>
            <a:r>
              <a:rPr lang="bg-BG" dirty="0" smtClean="0"/>
              <a:t>Цялостно</a:t>
            </a:r>
            <a:r>
              <a:rPr lang="en-US" dirty="0" smtClean="0"/>
              <a:t> – 1500 ms</a:t>
            </a:r>
            <a:endParaRPr lang="bg-BG" dirty="0" smtClean="0"/>
          </a:p>
          <a:p>
            <a:r>
              <a:rPr lang="bg-BG" dirty="0" smtClean="0"/>
              <a:t>Сигурност</a:t>
            </a:r>
          </a:p>
          <a:p>
            <a:pPr lvl="1"/>
            <a:r>
              <a:rPr lang="en-US" dirty="0" smtClean="0"/>
              <a:t>TLS</a:t>
            </a:r>
            <a:r>
              <a:rPr lang="bg-BG" dirty="0" smtClean="0"/>
              <a:t> 1.2 между </a:t>
            </a:r>
            <a:r>
              <a:rPr lang="en-US" dirty="0" smtClean="0"/>
              <a:t>website</a:t>
            </a:r>
            <a:r>
              <a:rPr lang="bg-BG" dirty="0" smtClean="0"/>
              <a:t>-а и сървъра</a:t>
            </a:r>
          </a:p>
          <a:p>
            <a:pPr lvl="1"/>
            <a:r>
              <a:rPr lang="en-US" dirty="0" smtClean="0"/>
              <a:t>TLS 1.1 </a:t>
            </a:r>
            <a:r>
              <a:rPr lang="bg-BG" dirty="0" smtClean="0"/>
              <a:t>между четеца и сървъра</a:t>
            </a:r>
          </a:p>
          <a:p>
            <a:r>
              <a:rPr lang="bg-BG" dirty="0" smtClean="0"/>
              <a:t>Капацитет</a:t>
            </a:r>
            <a:r>
              <a:rPr lang="en-US" dirty="0" smtClean="0"/>
              <a:t> </a:t>
            </a:r>
            <a:r>
              <a:rPr lang="bg-BG" dirty="0" smtClean="0"/>
              <a:t>на системата от към дисково пространство</a:t>
            </a:r>
            <a:endParaRPr lang="en-US" dirty="0" smtClean="0"/>
          </a:p>
          <a:p>
            <a:pPr lvl="1"/>
            <a:r>
              <a:rPr lang="en-US" dirty="0"/>
              <a:t>[</a:t>
            </a:r>
            <a:r>
              <a:rPr lang="en-US" dirty="0" err="1"/>
              <a:t>access_control</a:t>
            </a:r>
            <a:r>
              <a:rPr lang="en-US" dirty="0"/>
              <a:t>].[Tags] </a:t>
            </a:r>
            <a:r>
              <a:rPr lang="en-US" dirty="0" smtClean="0"/>
              <a:t>- </a:t>
            </a:r>
            <a:r>
              <a:rPr lang="sv-SE" dirty="0" smtClean="0"/>
              <a:t>50 </a:t>
            </a:r>
            <a:r>
              <a:rPr lang="sv-SE" dirty="0"/>
              <a:t>000 x </a:t>
            </a:r>
            <a:r>
              <a:rPr lang="sv-SE" dirty="0" smtClean="0"/>
              <a:t>112 </a:t>
            </a:r>
            <a:r>
              <a:rPr lang="sv-SE" dirty="0"/>
              <a:t>bytes = </a:t>
            </a:r>
            <a:r>
              <a:rPr lang="en-US" dirty="0" smtClean="0"/>
              <a:t>5.6</a:t>
            </a:r>
            <a:r>
              <a:rPr lang="sv-SE" dirty="0" smtClean="0"/>
              <a:t> </a:t>
            </a:r>
            <a:r>
              <a:rPr lang="sv-SE" dirty="0"/>
              <a:t>MB </a:t>
            </a:r>
            <a:endParaRPr lang="sv-SE" dirty="0" smtClean="0"/>
          </a:p>
          <a:p>
            <a:pPr lvl="1"/>
            <a:r>
              <a:rPr lang="en-US" dirty="0"/>
              <a:t>[</a:t>
            </a:r>
            <a:r>
              <a:rPr lang="en-US" dirty="0" err="1"/>
              <a:t>access_control</a:t>
            </a:r>
            <a:r>
              <a:rPr lang="en-US" dirty="0"/>
              <a:t>].[</a:t>
            </a:r>
            <a:r>
              <a:rPr lang="en-US" dirty="0" err="1"/>
              <a:t>AccessPoints</a:t>
            </a:r>
            <a:r>
              <a:rPr lang="en-US" dirty="0"/>
              <a:t>] </a:t>
            </a:r>
            <a:r>
              <a:rPr lang="en-US" dirty="0" smtClean="0"/>
              <a:t> - </a:t>
            </a:r>
            <a:r>
              <a:rPr lang="sv-SE" dirty="0" smtClean="0"/>
              <a:t>500 x 213 bytes = </a:t>
            </a:r>
            <a:r>
              <a:rPr lang="en-US" dirty="0" smtClean="0"/>
              <a:t>106.5</a:t>
            </a:r>
            <a:r>
              <a:rPr lang="sv-SE" dirty="0" smtClean="0"/>
              <a:t> KB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[stat].[Events</a:t>
            </a:r>
            <a:r>
              <a:rPr lang="en-US" dirty="0" smtClean="0"/>
              <a:t>] - </a:t>
            </a:r>
            <a:r>
              <a:rPr lang="ru-RU" dirty="0"/>
              <a:t>41 000 000 x 187 </a:t>
            </a:r>
            <a:r>
              <a:rPr lang="ru-RU" dirty="0" err="1"/>
              <a:t>bytes</a:t>
            </a:r>
            <a:r>
              <a:rPr lang="ru-RU" dirty="0"/>
              <a:t> = 7.67 GB на </a:t>
            </a:r>
            <a:r>
              <a:rPr lang="ru-RU" dirty="0" err="1"/>
              <a:t>годишна</a:t>
            </a:r>
            <a:r>
              <a:rPr lang="ru-RU" dirty="0"/>
              <a:t> база </a:t>
            </a:r>
            <a:endParaRPr lang="bg-BG" dirty="0" smtClean="0"/>
          </a:p>
          <a:p>
            <a:r>
              <a:rPr lang="bg-BG" dirty="0" smtClean="0"/>
              <a:t>Гъвкавост при интегриране</a:t>
            </a:r>
            <a:endParaRPr lang="en-US" dirty="0" smtClean="0"/>
          </a:p>
          <a:p>
            <a:pPr lvl="1"/>
            <a:r>
              <a:rPr lang="bg-BG" dirty="0" smtClean="0"/>
              <a:t>Възможност за </a:t>
            </a:r>
            <a:r>
              <a:rPr lang="bg-BG" dirty="0" err="1" smtClean="0"/>
              <a:t>преизползване</a:t>
            </a:r>
            <a:r>
              <a:rPr lang="bg-BG" dirty="0" smtClean="0"/>
              <a:t> на мрежи и  сървъри</a:t>
            </a:r>
          </a:p>
          <a:p>
            <a:pPr lvl="1"/>
            <a:r>
              <a:rPr lang="bg-BG" dirty="0" smtClean="0"/>
              <a:t>Модулност на </a:t>
            </a:r>
            <a:r>
              <a:rPr lang="bg-BG" dirty="0" err="1" smtClean="0"/>
              <a:t>ардуиното</a:t>
            </a:r>
            <a:endParaRPr lang="bg-BG" dirty="0" smtClean="0"/>
          </a:p>
          <a:p>
            <a:pPr lvl="1"/>
            <a:r>
              <a:rPr lang="en-US" dirty="0" smtClean="0"/>
              <a:t>Cross-platform</a:t>
            </a:r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Цел на дипломното задание</a:t>
            </a:r>
            <a:endParaRPr lang="en-US" sz="3600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>
            <a:normAutofit fontScale="70000" lnSpcReduction="20000"/>
          </a:bodyPr>
          <a:lstStyle/>
          <a:p>
            <a:r>
              <a:rPr lang="bg-BG" dirty="0" smtClean="0"/>
              <a:t>За да бъде постигната целта на настоящата дипломна работа са поставени следните задачи:</a:t>
            </a:r>
          </a:p>
          <a:p>
            <a:r>
              <a:rPr lang="bg-BG" dirty="0" smtClean="0"/>
              <a:t>1. Изграждане на RFID четец на базата на Ардуино борд (англ.: Arduino board) за разчитане на данни от пасивен RFID идентификатор</a:t>
            </a:r>
          </a:p>
          <a:p>
            <a:r>
              <a:rPr lang="bg-BG" dirty="0" smtClean="0"/>
              <a:t>2. Моделиране на кутия за RFID четеца</a:t>
            </a:r>
          </a:p>
          <a:p>
            <a:r>
              <a:rPr lang="bg-BG" dirty="0" smtClean="0"/>
              <a:t>3. Разработване на програмен продукт състоящ се от 2 модула</a:t>
            </a:r>
          </a:p>
          <a:p>
            <a:r>
              <a:rPr lang="bg-BG" dirty="0" smtClean="0"/>
              <a:t>3.1. Модул за администрация със следните възможности</a:t>
            </a:r>
          </a:p>
          <a:p>
            <a:pPr lvl="1"/>
            <a:r>
              <a:rPr lang="bg-BG" dirty="0" smtClean="0"/>
              <a:t>- Регистриране на идентификатор</a:t>
            </a:r>
          </a:p>
          <a:p>
            <a:pPr lvl="1"/>
            <a:r>
              <a:rPr lang="bg-BG" dirty="0" smtClean="0"/>
              <a:t>- Премахване на идентификатор</a:t>
            </a:r>
          </a:p>
          <a:p>
            <a:pPr lvl="1"/>
            <a:r>
              <a:rPr lang="bg-BG" dirty="0" smtClean="0"/>
              <a:t>- Деактивиране на идентификатор</a:t>
            </a:r>
          </a:p>
          <a:p>
            <a:pPr lvl="1"/>
            <a:r>
              <a:rPr lang="bg-BG" dirty="0" smtClean="0"/>
              <a:t>- Регистриране на точна за достъп</a:t>
            </a:r>
          </a:p>
          <a:p>
            <a:pPr lvl="1"/>
            <a:r>
              <a:rPr lang="bg-BG" dirty="0" smtClean="0"/>
              <a:t>- Премахване на точка за достъп</a:t>
            </a:r>
          </a:p>
          <a:p>
            <a:pPr lvl="1"/>
            <a:r>
              <a:rPr lang="bg-BG" dirty="0" smtClean="0"/>
              <a:t>- Деактивиране на точка за достъп</a:t>
            </a:r>
          </a:p>
          <a:p>
            <a:pPr lvl="1"/>
            <a:r>
              <a:rPr lang="bg-BG" dirty="0" smtClean="0"/>
              <a:t>- Генериране на справки</a:t>
            </a:r>
          </a:p>
          <a:p>
            <a:pPr lvl="1"/>
            <a:r>
              <a:rPr lang="bg-BG" dirty="0" smtClean="0"/>
              <a:t>- Експорт на данни</a:t>
            </a:r>
          </a:p>
          <a:p>
            <a:r>
              <a:rPr lang="bg-BG" dirty="0" smtClean="0"/>
              <a:t>3.2. Модул за Wi-Fi комуникация м/у четеца и сървъра за осъществяване на контрола за достъп.</a:t>
            </a:r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6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8"/>
    </mc:Choice>
    <mc:Fallback>
      <p:transition spd="slow" advTm="10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/>
              <a:t>Изходни цифрови данни за изчислителната част/ Функционални изисквания към софтуерната част</a:t>
            </a:r>
            <a:endParaRPr lang="en-US" sz="36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●	</a:t>
            </a:r>
            <a:r>
              <a:rPr lang="bg-BG" sz="2400" dirty="0" smtClean="0"/>
              <a:t>Захранване на Ардуино борд: 6-12V</a:t>
            </a:r>
          </a:p>
          <a:p>
            <a:r>
              <a:rPr lang="bg-BG" sz="2400" dirty="0" smtClean="0"/>
              <a:t>●	Честота на RFID модул: 13.56MHz</a:t>
            </a:r>
          </a:p>
          <a:p>
            <a:r>
              <a:rPr lang="bg-BG" sz="2400" dirty="0" smtClean="0"/>
              <a:t>●	Максимална отдалеченост между четеца и RFID идентификатора: около 3см</a:t>
            </a:r>
          </a:p>
          <a:p>
            <a:r>
              <a:rPr lang="bg-BG" sz="2400" dirty="0" smtClean="0"/>
              <a:t>●	Операционна система на хост машината: Windows 7 SP1, Windows </a:t>
            </a:r>
            <a:r>
              <a:rPr lang="en-US" sz="2400" dirty="0" smtClean="0"/>
              <a:t>Server</a:t>
            </a:r>
            <a:r>
              <a:rPr lang="bg-BG" sz="2400" dirty="0" smtClean="0"/>
              <a:t> 2008 SP или по - висока</a:t>
            </a:r>
          </a:p>
          <a:p>
            <a:r>
              <a:rPr lang="bg-BG" sz="2400" dirty="0" smtClean="0"/>
              <a:t>●	Минимално дисково пространство на хост машината: 32 GB</a:t>
            </a:r>
          </a:p>
          <a:p>
            <a:r>
              <a:rPr lang="bg-BG" sz="2400" dirty="0" smtClean="0"/>
              <a:t>●	Минимална RAM памет на хост машината: 2 GB</a:t>
            </a:r>
          </a:p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bg-BG" sz="3600" b="1" dirty="0" smtClean="0"/>
              <a:t>Актуалност на проблема</a:t>
            </a:r>
            <a:endParaRPr lang="en-US" sz="3600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Общ принцип на работа</a:t>
            </a:r>
          </a:p>
          <a:p>
            <a:r>
              <a:rPr lang="bg-BG" dirty="0" smtClean="0"/>
              <a:t>Най – разпространени решения</a:t>
            </a:r>
          </a:p>
          <a:p>
            <a:pPr lvl="1"/>
            <a:r>
              <a:rPr lang="bg-BG" dirty="0" smtClean="0"/>
              <a:t>Автономни</a:t>
            </a:r>
          </a:p>
          <a:p>
            <a:pPr lvl="1"/>
            <a:r>
              <a:rPr lang="en-US" dirty="0" smtClean="0"/>
              <a:t>LAN </a:t>
            </a:r>
            <a:r>
              <a:rPr lang="bg-BG" dirty="0" smtClean="0"/>
              <a:t>базирани</a:t>
            </a:r>
            <a:endParaRPr lang="bg-BG" dirty="0"/>
          </a:p>
          <a:p>
            <a:r>
              <a:rPr lang="bg-BG" dirty="0" smtClean="0"/>
              <a:t>Недостатъци</a:t>
            </a:r>
          </a:p>
          <a:p>
            <a:endParaRPr lang="bg-BG" dirty="0"/>
          </a:p>
          <a:p>
            <a:endParaRPr lang="en-US" dirty="0" smtClean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00" y="1690688"/>
            <a:ext cx="3895238" cy="3742857"/>
          </a:xfrm>
          <a:prstGeom prst="rect">
            <a:avLst/>
          </a:prstGeom>
        </p:spPr>
      </p:pic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188957"/>
            <a:ext cx="10515600" cy="1019058"/>
          </a:xfrm>
        </p:spPr>
        <p:txBody>
          <a:bodyPr>
            <a:normAutofit fontScale="90000"/>
          </a:bodyPr>
          <a:lstStyle/>
          <a:p>
            <a:r>
              <a:rPr lang="bg-BG" sz="3600" b="1" dirty="0" smtClean="0"/>
              <a:t>Система за контрол на достъп чрез ардуино базиран </a:t>
            </a:r>
            <a:r>
              <a:rPr lang="en-US" sz="3600" b="1" dirty="0" smtClean="0"/>
              <a:t>RFID </a:t>
            </a:r>
            <a:r>
              <a:rPr lang="bg-BG" sz="3600" b="1" dirty="0" smtClean="0"/>
              <a:t>четец, сървър и безжична комуникация</a:t>
            </a:r>
            <a:endParaRPr lang="en-US" sz="3600" b="1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733425" y="1597025"/>
            <a:ext cx="5545822" cy="1574800"/>
          </a:xfrm>
        </p:spPr>
        <p:txBody>
          <a:bodyPr/>
          <a:lstStyle/>
          <a:p>
            <a:r>
              <a:rPr lang="bg-BG" dirty="0" smtClean="0"/>
              <a:t>Компоненти</a:t>
            </a:r>
          </a:p>
          <a:p>
            <a:r>
              <a:rPr lang="bg-BG" dirty="0" smtClean="0"/>
              <a:t>Комуникация между модулите</a:t>
            </a:r>
            <a:endParaRPr lang="en-US" dirty="0" smtClean="0"/>
          </a:p>
          <a:p>
            <a:r>
              <a:rPr lang="en-US" dirty="0" smtClean="0"/>
              <a:t>HTTPS</a:t>
            </a: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44" y="1198490"/>
            <a:ext cx="5499056" cy="5259460"/>
          </a:xfrm>
          <a:prstGeom prst="rect">
            <a:avLst/>
          </a:prstGeom>
        </p:spPr>
      </p:pic>
      <p:sp>
        <p:nvSpPr>
          <p:cNvPr id="8" name="Контейнер за номер на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01653" y="288863"/>
            <a:ext cx="10515600" cy="588399"/>
          </a:xfrm>
        </p:spPr>
        <p:txBody>
          <a:bodyPr/>
          <a:lstStyle/>
          <a:p>
            <a:r>
              <a:rPr lang="bg-BG" sz="3600" b="1" dirty="0" smtClean="0"/>
              <a:t>Четец</a:t>
            </a:r>
            <a:endParaRPr lang="en-US" sz="3600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4925037" cy="285543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27" y="1066188"/>
            <a:ext cx="5221518" cy="543119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7" y="1573471"/>
            <a:ext cx="3054820" cy="2291115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02" y="2008323"/>
            <a:ext cx="1606429" cy="1099924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25" y="4476804"/>
            <a:ext cx="883990" cy="1346704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2233" y="4011278"/>
            <a:ext cx="1766818" cy="1007396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28" y="3670689"/>
            <a:ext cx="2218943" cy="1668540"/>
          </a:xfrm>
          <a:prstGeom prst="rect">
            <a:avLst/>
          </a:prstGeom>
        </p:spPr>
      </p:pic>
      <p:sp>
        <p:nvSpPr>
          <p:cNvPr id="13" name="Текстово поле 12"/>
          <p:cNvSpPr txBox="1"/>
          <p:nvPr/>
        </p:nvSpPr>
        <p:spPr>
          <a:xfrm>
            <a:off x="613908" y="1421816"/>
            <a:ext cx="21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Uno REV3</a:t>
            </a:r>
            <a:endParaRPr lang="en-US" dirty="0"/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3389425" y="1317873"/>
            <a:ext cx="2706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MFRC522 RFID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(</a:t>
            </a:r>
            <a:r>
              <a:rPr lang="en-US" dirty="0"/>
              <a:t>ISO/IEC 14443 A/MIFARE 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2515536" y="3641946"/>
            <a:ext cx="16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</a:t>
            </a:r>
            <a:r>
              <a:rPr lang="bg-BG" dirty="0" smtClean="0"/>
              <a:t>-</a:t>
            </a:r>
            <a:r>
              <a:rPr lang="en-US" dirty="0" smtClean="0"/>
              <a:t>01 </a:t>
            </a:r>
            <a:r>
              <a:rPr lang="bg-BG" dirty="0" smtClean="0"/>
              <a:t>адаптер</a:t>
            </a:r>
            <a:endParaRPr lang="en-US" dirty="0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4508985" y="3812973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ESP8266 Wi-Fi</a:t>
            </a:r>
            <a:endParaRPr lang="en-US" dirty="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3300718" y="505774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258095" y="4097903"/>
            <a:ext cx="193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MIFARE Classic 1k </a:t>
            </a:r>
          </a:p>
        </p:txBody>
      </p:sp>
      <p:pic>
        <p:nvPicPr>
          <p:cNvPr id="21" name="Картина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8192" y="5440103"/>
            <a:ext cx="1085850" cy="1057275"/>
          </a:xfrm>
          <a:prstGeom prst="rect">
            <a:avLst/>
          </a:prstGeom>
        </p:spPr>
      </p:pic>
      <p:sp>
        <p:nvSpPr>
          <p:cNvPr id="22" name="Контейнер за номер на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18751" y="294540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Кутия за съхранение</a:t>
            </a:r>
            <a:endParaRPr lang="en-US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152" y="1387763"/>
            <a:ext cx="5092086" cy="294135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60" y="1715235"/>
            <a:ext cx="3556914" cy="1297046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60" y="3451704"/>
            <a:ext cx="3218700" cy="3272672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398" y="4436303"/>
            <a:ext cx="3365925" cy="2288073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09692" y="4797336"/>
            <a:ext cx="2075797" cy="1566006"/>
          </a:xfrm>
          <a:prstGeom prst="rect">
            <a:avLst/>
          </a:prstGeom>
        </p:spPr>
      </p:pic>
      <p:sp>
        <p:nvSpPr>
          <p:cNvPr id="10" name="Текстово поле 9"/>
          <p:cNvSpPr txBox="1"/>
          <p:nvPr/>
        </p:nvSpPr>
        <p:spPr>
          <a:xfrm>
            <a:off x="8830594" y="4805635"/>
            <a:ext cx="345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Кутия принтирана от 3D принтер </a:t>
            </a:r>
            <a:endParaRPr lang="bg-BG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760009" y="4436303"/>
            <a:ext cx="329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Фигура на </a:t>
            </a:r>
            <a:r>
              <a:rPr lang="bg-BG" dirty="0" smtClean="0"/>
              <a:t>3D модел на кутията </a:t>
            </a:r>
            <a:endParaRPr lang="bg-BG" dirty="0"/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357860" y="3119471"/>
            <a:ext cx="479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2D чертеж на </a:t>
            </a:r>
            <a:r>
              <a:rPr lang="bg-BG" dirty="0" smtClean="0"/>
              <a:t>капака на кутията гледан </a:t>
            </a:r>
            <a:r>
              <a:rPr lang="ru-RU" dirty="0" smtClean="0"/>
              <a:t>от </a:t>
            </a:r>
            <a:r>
              <a:rPr lang="ru-RU" dirty="0"/>
              <a:t>горе </a:t>
            </a:r>
            <a:endParaRPr lang="en-US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266675" y="1387763"/>
            <a:ext cx="484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 </a:t>
            </a:r>
            <a:r>
              <a:rPr lang="ru-RU" dirty="0" smtClean="0"/>
              <a:t>чертеж </a:t>
            </a:r>
            <a:r>
              <a:rPr lang="ru-RU" dirty="0"/>
              <a:t>на </a:t>
            </a:r>
            <a:r>
              <a:rPr lang="bg-BG" dirty="0" smtClean="0"/>
              <a:t>капака на кутията гледан </a:t>
            </a:r>
            <a:r>
              <a:rPr lang="ru-RU" dirty="0" smtClean="0"/>
              <a:t>от </a:t>
            </a:r>
            <a:r>
              <a:rPr lang="ru-RU" dirty="0"/>
              <a:t>пред </a:t>
            </a:r>
            <a:endParaRPr lang="en-US" dirty="0"/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6215114" y="1035850"/>
            <a:ext cx="570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2D </a:t>
            </a:r>
            <a:r>
              <a:rPr lang="bg-BG" dirty="0" smtClean="0"/>
              <a:t>чертеж на кутията от пред (вляво) и отгоре (в дясно) </a:t>
            </a:r>
            <a:endParaRPr lang="bg-BG" dirty="0"/>
          </a:p>
        </p:txBody>
      </p:sp>
      <p:sp>
        <p:nvSpPr>
          <p:cNvPr id="15" name="Контейнер за номер на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09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REST API</a:t>
            </a:r>
            <a:endParaRPr lang="en-US" sz="3600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282014"/>
            <a:ext cx="10515600" cy="5218113"/>
          </a:xfrm>
        </p:spPr>
        <p:txBody>
          <a:bodyPr/>
          <a:lstStyle/>
          <a:p>
            <a:r>
              <a:rPr lang="bg-BG" dirty="0" smtClean="0"/>
              <a:t>Използвани технологии</a:t>
            </a:r>
            <a:endParaRPr lang="en-US" dirty="0" smtClean="0"/>
          </a:p>
          <a:p>
            <a:pPr lvl="1"/>
            <a:r>
              <a:rPr lang="en-US" dirty="0" smtClean="0"/>
              <a:t>C# 7.3, .NET Core 2.2, ASP NET Core</a:t>
            </a:r>
            <a:r>
              <a:rPr lang="bg-BG" dirty="0" smtClean="0"/>
              <a:t>, </a:t>
            </a:r>
            <a:r>
              <a:rPr lang="en-US" dirty="0" smtClean="0"/>
              <a:t>IIS, JWT</a:t>
            </a:r>
            <a:endParaRPr lang="bg-BG" dirty="0" smtClean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986404" y="5853797"/>
            <a:ext cx="490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Примерна </a:t>
            </a:r>
            <a:r>
              <a:rPr lang="en-US" dirty="0" smtClean="0"/>
              <a:t>HTTP</a:t>
            </a:r>
            <a:r>
              <a:rPr lang="bg-BG" dirty="0" smtClean="0"/>
              <a:t> заявка: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192.168.0.105:443</a:t>
            </a:r>
            <a:r>
              <a:rPr lang="bg-BG" dirty="0" smtClean="0"/>
              <a:t>/</a:t>
            </a:r>
            <a:r>
              <a:rPr lang="en-US" dirty="0" smtClean="0"/>
              <a:t>administration/api/tags/active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01" y="2905562"/>
            <a:ext cx="7248525" cy="3009900"/>
          </a:xfrm>
          <a:prstGeom prst="rect">
            <a:avLst/>
          </a:prstGeom>
        </p:spPr>
      </p:pic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53709" y="88289"/>
            <a:ext cx="10515600" cy="57518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Website </a:t>
            </a:r>
            <a:r>
              <a:rPr lang="bg-BG" sz="3600" b="1" dirty="0" smtClean="0"/>
              <a:t>за администрация</a:t>
            </a:r>
            <a:endParaRPr lang="en-US" sz="3600" b="1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53709" y="757598"/>
            <a:ext cx="10515600" cy="674364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Използвани технологии</a:t>
            </a:r>
            <a:endParaRPr lang="en-US" dirty="0" smtClean="0"/>
          </a:p>
          <a:p>
            <a:pPr lvl="1"/>
            <a:r>
              <a:rPr lang="en-US" dirty="0" smtClean="0"/>
              <a:t>Angular 8, Typescript 3.5.3,  IIS</a:t>
            </a:r>
            <a:endParaRPr lang="bg-BG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66" y="1797087"/>
            <a:ext cx="2632085" cy="1367433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464" y="3610670"/>
            <a:ext cx="3288089" cy="2745680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327" y="3610670"/>
            <a:ext cx="3203293" cy="274568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66" y="3610670"/>
            <a:ext cx="3369126" cy="2745680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511" y="890992"/>
            <a:ext cx="3288089" cy="2323376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620" y="918524"/>
            <a:ext cx="3251295" cy="2342432"/>
          </a:xfrm>
          <a:prstGeom prst="rect">
            <a:avLst/>
          </a:prstGeom>
        </p:spPr>
      </p:pic>
      <p:sp>
        <p:nvSpPr>
          <p:cNvPr id="12" name="Контейнер за номер на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E08B-75FA-4FEC-A9C6-43818C34E176}" type="slidenum">
              <a:rPr lang="en-US" smtClean="0"/>
              <a:t>9</a:t>
            </a:fld>
            <a:endParaRPr lang="en-US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324103" y="1427755"/>
            <a:ext cx="314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Снимка на страницата за </a:t>
            </a:r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324066" y="3260956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Снимка на</a:t>
            </a:r>
            <a:r>
              <a:rPr lang="en-US" dirty="0" smtClean="0"/>
              <a:t> </a:t>
            </a:r>
            <a:r>
              <a:rPr lang="bg-BG" dirty="0" smtClean="0"/>
              <a:t>страницата за статистики </a:t>
            </a:r>
            <a:endParaRPr lang="en-US" dirty="0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4741488" y="3241338"/>
            <a:ext cx="657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Снимки на страниците за точките на достъп и идентификаторите</a:t>
            </a:r>
            <a:endParaRPr lang="en-US" dirty="0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5713735" y="505781"/>
            <a:ext cx="622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Снимки на страниците на статистките разпънати във времето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5533</TotalTime>
  <Words>522</Words>
  <Application>Microsoft Office PowerPoint</Application>
  <PresentationFormat>Широк екран</PresentationFormat>
  <Paragraphs>87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на Office</vt:lpstr>
      <vt:lpstr>Проектиране и изграждане на система за контрол на достъп чрез RFID</vt:lpstr>
      <vt:lpstr>Цел на дипломното задание</vt:lpstr>
      <vt:lpstr>Изходни цифрови данни за изчислителната част/ Функционални изисквания към софтуерната част</vt:lpstr>
      <vt:lpstr>Актуалност на проблема</vt:lpstr>
      <vt:lpstr>Система за контрол на достъп чрез ардуино базиран RFID четец, сървър и безжична комуникация</vt:lpstr>
      <vt:lpstr>Четец</vt:lpstr>
      <vt:lpstr>Кутия за съхранение</vt:lpstr>
      <vt:lpstr>REST API</vt:lpstr>
      <vt:lpstr>Website за администрация</vt:lpstr>
      <vt:lpstr>База данни (SQL Server Express Edition)</vt:lpstr>
      <vt:lpstr>Получени резултати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Проектиране и изграждане на система за контрол на достъп чрез RFID</dc:title>
  <dc:creator>vasil oreshenski</dc:creator>
  <cp:lastModifiedBy>vasil oreshenski</cp:lastModifiedBy>
  <cp:revision>210</cp:revision>
  <dcterms:created xsi:type="dcterms:W3CDTF">2020-02-01T17:20:32Z</dcterms:created>
  <dcterms:modified xsi:type="dcterms:W3CDTF">2020-02-05T13:33:39Z</dcterms:modified>
</cp:coreProperties>
</file>