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60" r:id="rId4"/>
    <p:sldId id="261" r:id="rId5"/>
    <p:sldId id="262" r:id="rId6"/>
    <p:sldId id="280" r:id="rId7"/>
    <p:sldId id="263" r:id="rId8"/>
    <p:sldId id="318" r:id="rId9"/>
    <p:sldId id="319" r:id="rId10"/>
    <p:sldId id="320" r:id="rId11"/>
    <p:sldId id="321" r:id="rId12"/>
    <p:sldId id="322" r:id="rId13"/>
    <p:sldId id="311" r:id="rId14"/>
    <p:sldId id="306" r:id="rId15"/>
    <p:sldId id="305" r:id="rId16"/>
    <p:sldId id="312" r:id="rId17"/>
    <p:sldId id="309" r:id="rId18"/>
    <p:sldId id="310" r:id="rId19"/>
    <p:sldId id="323" r:id="rId20"/>
    <p:sldId id="324" r:id="rId21"/>
    <p:sldId id="325"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436" y="7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4CA58E-7A28-422E-9CE7-C75589A511BE}" type="datetimeFigureOut">
              <a:rPr lang="en-US" smtClean="0"/>
              <a:pPr/>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555402-D70D-42C0-ACE2-6A98E4BB075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CA58E-7A28-422E-9CE7-C75589A511BE}" type="datetimeFigureOut">
              <a:rPr lang="en-US" smtClean="0"/>
              <a:pPr/>
              <a:t>3/13/2018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55402-D70D-42C0-ACE2-6A98E4BB075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http://www.solarbotics.net/starting/200111_dcmotor/pix/dc_motor_pieces.gif" TargetMode="External"/><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7772400" cy="2536825"/>
          </a:xfrm>
        </p:spPr>
        <p:txBody>
          <a:bodyPr>
            <a:normAutofit/>
          </a:bodyPr>
          <a:lstStyle/>
          <a:p>
            <a:r>
              <a:rPr lang="en-US" sz="2800" dirty="0"/>
              <a:t>IOT BASED SMART CAR PARKING SYSTEM</a:t>
            </a:r>
            <a:endParaRPr lang="en-IN" sz="2800" dirty="0"/>
          </a:p>
        </p:txBody>
      </p:sp>
      <p:sp>
        <p:nvSpPr>
          <p:cNvPr id="3" name="Subtitle 2"/>
          <p:cNvSpPr>
            <a:spLocks noGrp="1"/>
          </p:cNvSpPr>
          <p:nvPr>
            <p:ph type="subTitle" idx="1"/>
          </p:nvPr>
        </p:nvSpPr>
        <p:spPr>
          <a:xfrm>
            <a:off x="1295400" y="3124200"/>
            <a:ext cx="6400800" cy="1752600"/>
          </a:xfrm>
        </p:spPr>
        <p:txBody>
          <a:bodyPr/>
          <a:lstStyle/>
          <a:p>
            <a:r>
              <a:rPr lang="en-US" i="1" dirty="0" smtClean="0">
                <a:latin typeface="Times New Roman" pitchFamily="18" charset="0"/>
                <a:cs typeface="Times New Roman" pitchFamily="18" charset="0"/>
              </a:rPr>
              <a:t>SUBMITTED BY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239000" cy="822960"/>
          </a:xfrm>
        </p:spPr>
        <p:txBody>
          <a:bodyPr/>
          <a:lstStyle/>
          <a:p>
            <a:r>
              <a:rPr lang="en-US" dirty="0" smtClean="0"/>
              <a:t>Block diagram of mc</a:t>
            </a:r>
            <a:endParaRPr lang="en-US" dirty="0"/>
          </a:p>
        </p:txBody>
      </p:sp>
      <p:grpSp>
        <p:nvGrpSpPr>
          <p:cNvPr id="3" name="Content Placeholder 71"/>
          <p:cNvGrpSpPr>
            <a:grpSpLocks noGrp="1"/>
          </p:cNvGrpSpPr>
          <p:nvPr/>
        </p:nvGrpSpPr>
        <p:grpSpPr>
          <a:xfrm>
            <a:off x="152400" y="1066800"/>
            <a:ext cx="7924800" cy="5791200"/>
            <a:chOff x="323850" y="1700213"/>
            <a:chExt cx="8591550" cy="4395787"/>
          </a:xfrm>
        </p:grpSpPr>
        <p:sp>
          <p:nvSpPr>
            <p:cNvPr id="73" name="Rectangle 3"/>
            <p:cNvSpPr>
              <a:spLocks noChangeArrowheads="1"/>
            </p:cNvSpPr>
            <p:nvPr/>
          </p:nvSpPr>
          <p:spPr bwMode="auto">
            <a:xfrm>
              <a:off x="827088" y="3284538"/>
              <a:ext cx="1143000" cy="6858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74" name="Text Box 4"/>
            <p:cNvSpPr txBox="1">
              <a:spLocks noChangeArrowheads="1"/>
            </p:cNvSpPr>
            <p:nvPr/>
          </p:nvSpPr>
          <p:spPr bwMode="auto">
            <a:xfrm>
              <a:off x="838200" y="3429000"/>
              <a:ext cx="1143000" cy="366713"/>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a:latin typeface="Times New Roman" pitchFamily="18" charset="0"/>
                  <a:ea typeface="PMingLiU" pitchFamily="18" charset="-120"/>
                </a:rPr>
                <a:t>CPU</a:t>
              </a:r>
            </a:p>
          </p:txBody>
        </p:sp>
        <p:sp>
          <p:nvSpPr>
            <p:cNvPr id="75" name="Rectangle 5"/>
            <p:cNvSpPr>
              <a:spLocks noChangeArrowheads="1"/>
            </p:cNvSpPr>
            <p:nvPr/>
          </p:nvSpPr>
          <p:spPr bwMode="auto">
            <a:xfrm>
              <a:off x="4343400" y="2209800"/>
              <a:ext cx="1066800" cy="9144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76" name="Text Box 6"/>
            <p:cNvSpPr txBox="1">
              <a:spLocks noChangeArrowheads="1"/>
            </p:cNvSpPr>
            <p:nvPr/>
          </p:nvSpPr>
          <p:spPr bwMode="auto">
            <a:xfrm>
              <a:off x="4343400" y="2362200"/>
              <a:ext cx="10668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On-chip RAM</a:t>
              </a:r>
            </a:p>
          </p:txBody>
        </p:sp>
        <p:sp>
          <p:nvSpPr>
            <p:cNvPr id="77" name="Rectangle 7"/>
            <p:cNvSpPr>
              <a:spLocks noChangeArrowheads="1"/>
            </p:cNvSpPr>
            <p:nvPr/>
          </p:nvSpPr>
          <p:spPr bwMode="auto">
            <a:xfrm>
              <a:off x="2667000" y="1905000"/>
              <a:ext cx="1219200" cy="1219200"/>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78" name="Text Box 8"/>
            <p:cNvSpPr txBox="1">
              <a:spLocks noChangeArrowheads="1"/>
            </p:cNvSpPr>
            <p:nvPr/>
          </p:nvSpPr>
          <p:spPr bwMode="auto">
            <a:xfrm>
              <a:off x="2627313" y="1916113"/>
              <a:ext cx="1295400" cy="1200150"/>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On-chip ROM for program code</a:t>
              </a:r>
            </a:p>
          </p:txBody>
        </p:sp>
        <p:sp>
          <p:nvSpPr>
            <p:cNvPr id="79" name="Rectangle 9"/>
            <p:cNvSpPr>
              <a:spLocks noChangeArrowheads="1"/>
            </p:cNvSpPr>
            <p:nvPr/>
          </p:nvSpPr>
          <p:spPr bwMode="auto">
            <a:xfrm>
              <a:off x="4114800" y="4114800"/>
              <a:ext cx="1600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0" name="Text Box 10"/>
            <p:cNvSpPr txBox="1">
              <a:spLocks noChangeArrowheads="1"/>
            </p:cNvSpPr>
            <p:nvPr/>
          </p:nvSpPr>
          <p:spPr bwMode="auto">
            <a:xfrm>
              <a:off x="4267200" y="4343400"/>
              <a:ext cx="13716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4 I/O Ports</a:t>
              </a:r>
            </a:p>
          </p:txBody>
        </p:sp>
        <p:sp>
          <p:nvSpPr>
            <p:cNvPr id="81" name="Rectangle 11"/>
            <p:cNvSpPr>
              <a:spLocks noChangeArrowheads="1"/>
            </p:cNvSpPr>
            <p:nvPr/>
          </p:nvSpPr>
          <p:spPr bwMode="auto">
            <a:xfrm>
              <a:off x="6057900" y="2728913"/>
              <a:ext cx="1295400" cy="381000"/>
            </a:xfrm>
            <a:prstGeom prst="rect">
              <a:avLst/>
            </a:prstGeom>
            <a:solidFill>
              <a:srgbClr val="CC99FF"/>
            </a:solidFill>
            <a:ln w="9525">
              <a:solidFill>
                <a:srgbClr val="000000"/>
              </a:solidFill>
              <a:miter lim="800000"/>
              <a:headEnd/>
              <a:tailEnd/>
            </a:ln>
            <a:effectLst/>
          </p:spPr>
          <p:txBody>
            <a:bodyPr wrap="none" anchor="ctr"/>
            <a:lstStyle/>
            <a:p>
              <a:endParaRPr lang="en-US"/>
            </a:p>
          </p:txBody>
        </p:sp>
        <p:sp>
          <p:nvSpPr>
            <p:cNvPr id="82" name="Text Box 12"/>
            <p:cNvSpPr txBox="1">
              <a:spLocks noChangeArrowheads="1"/>
            </p:cNvSpPr>
            <p:nvPr/>
          </p:nvSpPr>
          <p:spPr bwMode="auto">
            <a:xfrm>
              <a:off x="6057900" y="2743200"/>
              <a:ext cx="1295400" cy="376238"/>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Timer 0</a:t>
              </a:r>
            </a:p>
          </p:txBody>
        </p:sp>
        <p:sp>
          <p:nvSpPr>
            <p:cNvPr id="83" name="Rectangle 13"/>
            <p:cNvSpPr>
              <a:spLocks noChangeArrowheads="1"/>
            </p:cNvSpPr>
            <p:nvPr/>
          </p:nvSpPr>
          <p:spPr bwMode="auto">
            <a:xfrm>
              <a:off x="6096000" y="4114800"/>
              <a:ext cx="1219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4" name="Text Box 14"/>
            <p:cNvSpPr txBox="1">
              <a:spLocks noChangeArrowheads="1"/>
            </p:cNvSpPr>
            <p:nvPr/>
          </p:nvSpPr>
          <p:spPr bwMode="auto">
            <a:xfrm>
              <a:off x="6324600" y="4191000"/>
              <a:ext cx="8382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Serial Port</a:t>
              </a:r>
            </a:p>
          </p:txBody>
        </p:sp>
        <p:sp>
          <p:nvSpPr>
            <p:cNvPr id="85" name="Rectangle 16"/>
            <p:cNvSpPr>
              <a:spLocks noChangeArrowheads="1"/>
            </p:cNvSpPr>
            <p:nvPr/>
          </p:nvSpPr>
          <p:spPr bwMode="auto">
            <a:xfrm>
              <a:off x="838200" y="4267200"/>
              <a:ext cx="1143000" cy="7620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6" name="Text Box 17"/>
            <p:cNvSpPr txBox="1">
              <a:spLocks noChangeArrowheads="1"/>
            </p:cNvSpPr>
            <p:nvPr/>
          </p:nvSpPr>
          <p:spPr bwMode="auto">
            <a:xfrm>
              <a:off x="838200" y="4495800"/>
              <a:ext cx="1143000" cy="366713"/>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a:latin typeface="Times New Roman" pitchFamily="18" charset="0"/>
                  <a:ea typeface="PMingLiU" pitchFamily="18" charset="-120"/>
                </a:rPr>
                <a:t>OSC</a:t>
              </a:r>
            </a:p>
          </p:txBody>
        </p:sp>
        <p:sp>
          <p:nvSpPr>
            <p:cNvPr id="87" name="Line 18"/>
            <p:cNvSpPr>
              <a:spLocks noChangeShapeType="1"/>
            </p:cNvSpPr>
            <p:nvPr/>
          </p:nvSpPr>
          <p:spPr bwMode="auto">
            <a:xfrm flipV="1">
              <a:off x="1219200" y="3962400"/>
              <a:ext cx="0" cy="304800"/>
            </a:xfrm>
            <a:prstGeom prst="line">
              <a:avLst/>
            </a:prstGeom>
            <a:noFill/>
            <a:ln w="9525">
              <a:solidFill>
                <a:srgbClr val="000000"/>
              </a:solidFill>
              <a:round/>
              <a:headEnd/>
              <a:tailEnd type="triangle" w="med" len="med"/>
            </a:ln>
            <a:effectLst/>
          </p:spPr>
          <p:txBody>
            <a:bodyPr/>
            <a:lstStyle/>
            <a:p>
              <a:endParaRPr lang="en-US"/>
            </a:p>
          </p:txBody>
        </p:sp>
        <p:sp>
          <p:nvSpPr>
            <p:cNvPr id="88" name="Line 19"/>
            <p:cNvSpPr>
              <a:spLocks noChangeShapeType="1"/>
            </p:cNvSpPr>
            <p:nvPr/>
          </p:nvSpPr>
          <p:spPr bwMode="auto">
            <a:xfrm flipV="1">
              <a:off x="1524000" y="3962400"/>
              <a:ext cx="0" cy="304800"/>
            </a:xfrm>
            <a:prstGeom prst="line">
              <a:avLst/>
            </a:prstGeom>
            <a:noFill/>
            <a:ln w="9525">
              <a:solidFill>
                <a:srgbClr val="000000"/>
              </a:solidFill>
              <a:round/>
              <a:headEnd/>
              <a:tailEnd type="triangle" w="med" len="med"/>
            </a:ln>
            <a:effectLst/>
          </p:spPr>
          <p:txBody>
            <a:bodyPr/>
            <a:lstStyle/>
            <a:p>
              <a:endParaRPr lang="en-US"/>
            </a:p>
          </p:txBody>
        </p:sp>
        <p:sp>
          <p:nvSpPr>
            <p:cNvPr id="89" name="Rectangle 20"/>
            <p:cNvSpPr>
              <a:spLocks noChangeArrowheads="1"/>
            </p:cNvSpPr>
            <p:nvPr/>
          </p:nvSpPr>
          <p:spPr bwMode="auto">
            <a:xfrm>
              <a:off x="838200" y="2209800"/>
              <a:ext cx="1143000" cy="7620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90" name="Text Box 21"/>
            <p:cNvSpPr txBox="1">
              <a:spLocks noChangeArrowheads="1"/>
            </p:cNvSpPr>
            <p:nvPr/>
          </p:nvSpPr>
          <p:spPr bwMode="auto">
            <a:xfrm>
              <a:off x="838200" y="2286000"/>
              <a:ext cx="1143000" cy="641350"/>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dirty="0">
                  <a:latin typeface="Times New Roman" pitchFamily="18" charset="0"/>
                  <a:ea typeface="PMingLiU" pitchFamily="18" charset="-120"/>
                </a:rPr>
                <a:t>Interrupt Control</a:t>
              </a:r>
            </a:p>
          </p:txBody>
        </p:sp>
        <p:sp>
          <p:nvSpPr>
            <p:cNvPr id="91" name="Line 22"/>
            <p:cNvSpPr>
              <a:spLocks noChangeShapeType="1"/>
            </p:cNvSpPr>
            <p:nvPr/>
          </p:nvSpPr>
          <p:spPr bwMode="auto">
            <a:xfrm>
              <a:off x="1371600" y="2971800"/>
              <a:ext cx="0" cy="304800"/>
            </a:xfrm>
            <a:prstGeom prst="line">
              <a:avLst/>
            </a:prstGeom>
            <a:noFill/>
            <a:ln w="9525">
              <a:solidFill>
                <a:srgbClr val="000000"/>
              </a:solidFill>
              <a:round/>
              <a:headEnd/>
              <a:tailEnd type="triangle" w="med" len="med"/>
            </a:ln>
            <a:effectLst/>
          </p:spPr>
          <p:txBody>
            <a:bodyPr/>
            <a:lstStyle/>
            <a:p>
              <a:endParaRPr lang="en-US"/>
            </a:p>
          </p:txBody>
        </p:sp>
        <p:sp>
          <p:nvSpPr>
            <p:cNvPr id="92" name="Line 23"/>
            <p:cNvSpPr>
              <a:spLocks noChangeShapeType="1"/>
            </p:cNvSpPr>
            <p:nvPr/>
          </p:nvSpPr>
          <p:spPr bwMode="auto">
            <a:xfrm>
              <a:off x="1143000" y="1905000"/>
              <a:ext cx="0" cy="304800"/>
            </a:xfrm>
            <a:prstGeom prst="line">
              <a:avLst/>
            </a:prstGeom>
            <a:noFill/>
            <a:ln w="9525">
              <a:solidFill>
                <a:srgbClr val="000000"/>
              </a:solidFill>
              <a:round/>
              <a:headEnd/>
              <a:tailEnd type="triangle" w="med" len="med"/>
            </a:ln>
            <a:effectLst/>
          </p:spPr>
          <p:txBody>
            <a:bodyPr/>
            <a:lstStyle/>
            <a:p>
              <a:endParaRPr lang="en-US"/>
            </a:p>
          </p:txBody>
        </p:sp>
        <p:sp>
          <p:nvSpPr>
            <p:cNvPr id="93" name="Line 24"/>
            <p:cNvSpPr>
              <a:spLocks noChangeShapeType="1"/>
            </p:cNvSpPr>
            <p:nvPr/>
          </p:nvSpPr>
          <p:spPr bwMode="auto">
            <a:xfrm>
              <a:off x="1600200" y="1905000"/>
              <a:ext cx="0" cy="304800"/>
            </a:xfrm>
            <a:prstGeom prst="line">
              <a:avLst/>
            </a:prstGeom>
            <a:noFill/>
            <a:ln w="9525">
              <a:solidFill>
                <a:srgbClr val="000000"/>
              </a:solidFill>
              <a:round/>
              <a:headEnd/>
              <a:tailEnd type="triangle" w="med" len="med"/>
            </a:ln>
            <a:effectLst/>
          </p:spPr>
          <p:txBody>
            <a:bodyPr/>
            <a:lstStyle/>
            <a:p>
              <a:endParaRPr lang="en-US"/>
            </a:p>
          </p:txBody>
        </p:sp>
        <p:sp>
          <p:nvSpPr>
            <p:cNvPr id="94" name="Text Box 25"/>
            <p:cNvSpPr txBox="1">
              <a:spLocks noChangeArrowheads="1"/>
            </p:cNvSpPr>
            <p:nvPr/>
          </p:nvSpPr>
          <p:spPr bwMode="auto">
            <a:xfrm>
              <a:off x="323850" y="1700213"/>
              <a:ext cx="2603500" cy="280340"/>
            </a:xfrm>
            <a:prstGeom prst="rect">
              <a:avLst/>
            </a:prstGeom>
            <a:noFill/>
            <a:ln w="9525">
              <a:noFill/>
              <a:miter lim="800000"/>
              <a:headEnd/>
              <a:tailEnd/>
            </a:ln>
            <a:effectLst/>
          </p:spPr>
          <p:txBody>
            <a:bodyPr wrap="square">
              <a:spAutoFit/>
            </a:bodyPr>
            <a:lstStyle/>
            <a:p>
              <a:pPr fontAlgn="b">
                <a:spcBef>
                  <a:spcPct val="50000"/>
                </a:spcBef>
              </a:pPr>
              <a:r>
                <a:rPr kumimoji="1" lang="en-US" altLang="zh-TW" sz="1800" b="1" dirty="0">
                  <a:latin typeface="Times New Roman" pitchFamily="18" charset="0"/>
                  <a:ea typeface="PMingLiU" pitchFamily="18" charset="-120"/>
                </a:rPr>
                <a:t>External interrupts</a:t>
              </a:r>
            </a:p>
          </p:txBody>
        </p:sp>
        <p:sp>
          <p:nvSpPr>
            <p:cNvPr id="95" name="Line 26"/>
            <p:cNvSpPr>
              <a:spLocks noChangeShapeType="1"/>
            </p:cNvSpPr>
            <p:nvPr/>
          </p:nvSpPr>
          <p:spPr bwMode="auto">
            <a:xfrm>
              <a:off x="1143000" y="5029200"/>
              <a:ext cx="0" cy="685800"/>
            </a:xfrm>
            <a:prstGeom prst="line">
              <a:avLst/>
            </a:prstGeom>
            <a:noFill/>
            <a:ln w="9525">
              <a:solidFill>
                <a:srgbClr val="000000"/>
              </a:solidFill>
              <a:round/>
              <a:headEnd/>
              <a:tailEnd/>
            </a:ln>
            <a:effectLst/>
          </p:spPr>
          <p:txBody>
            <a:bodyPr/>
            <a:lstStyle/>
            <a:p>
              <a:endParaRPr lang="en-US"/>
            </a:p>
          </p:txBody>
        </p:sp>
        <p:sp>
          <p:nvSpPr>
            <p:cNvPr id="96" name="Rectangle 27"/>
            <p:cNvSpPr>
              <a:spLocks noChangeArrowheads="1"/>
            </p:cNvSpPr>
            <p:nvPr/>
          </p:nvSpPr>
          <p:spPr bwMode="auto">
            <a:xfrm>
              <a:off x="1371600" y="5257800"/>
              <a:ext cx="76200" cy="304800"/>
            </a:xfrm>
            <a:prstGeom prst="rect">
              <a:avLst/>
            </a:prstGeom>
            <a:noFill/>
            <a:ln w="9525">
              <a:solidFill>
                <a:srgbClr val="000000"/>
              </a:solidFill>
              <a:miter lim="800000"/>
              <a:headEnd/>
              <a:tailEnd/>
            </a:ln>
            <a:effectLst/>
          </p:spPr>
          <p:txBody>
            <a:bodyPr wrap="none" anchor="ctr"/>
            <a:lstStyle/>
            <a:p>
              <a:endParaRPr lang="en-US"/>
            </a:p>
          </p:txBody>
        </p:sp>
        <p:sp>
          <p:nvSpPr>
            <p:cNvPr id="97" name="Line 28"/>
            <p:cNvSpPr>
              <a:spLocks noChangeShapeType="1"/>
            </p:cNvSpPr>
            <p:nvPr/>
          </p:nvSpPr>
          <p:spPr bwMode="auto">
            <a:xfrm>
              <a:off x="1295400" y="5334000"/>
              <a:ext cx="0" cy="152400"/>
            </a:xfrm>
            <a:prstGeom prst="line">
              <a:avLst/>
            </a:prstGeom>
            <a:noFill/>
            <a:ln w="9525">
              <a:solidFill>
                <a:srgbClr val="000000"/>
              </a:solidFill>
              <a:round/>
              <a:headEnd/>
              <a:tailEnd/>
            </a:ln>
            <a:effectLst/>
          </p:spPr>
          <p:txBody>
            <a:bodyPr/>
            <a:lstStyle/>
            <a:p>
              <a:endParaRPr lang="en-US"/>
            </a:p>
          </p:txBody>
        </p:sp>
        <p:sp>
          <p:nvSpPr>
            <p:cNvPr id="98" name="Line 29"/>
            <p:cNvSpPr>
              <a:spLocks noChangeShapeType="1"/>
            </p:cNvSpPr>
            <p:nvPr/>
          </p:nvSpPr>
          <p:spPr bwMode="auto">
            <a:xfrm>
              <a:off x="1524000" y="5334000"/>
              <a:ext cx="0" cy="152400"/>
            </a:xfrm>
            <a:prstGeom prst="line">
              <a:avLst/>
            </a:prstGeom>
            <a:noFill/>
            <a:ln w="9525">
              <a:solidFill>
                <a:srgbClr val="000000"/>
              </a:solidFill>
              <a:round/>
              <a:headEnd/>
              <a:tailEnd/>
            </a:ln>
            <a:effectLst/>
          </p:spPr>
          <p:txBody>
            <a:bodyPr/>
            <a:lstStyle/>
            <a:p>
              <a:endParaRPr lang="en-US"/>
            </a:p>
          </p:txBody>
        </p:sp>
        <p:sp>
          <p:nvSpPr>
            <p:cNvPr id="99" name="Line 30"/>
            <p:cNvSpPr>
              <a:spLocks noChangeShapeType="1"/>
            </p:cNvSpPr>
            <p:nvPr/>
          </p:nvSpPr>
          <p:spPr bwMode="auto">
            <a:xfrm>
              <a:off x="1143000" y="5410200"/>
              <a:ext cx="152400" cy="0"/>
            </a:xfrm>
            <a:prstGeom prst="line">
              <a:avLst/>
            </a:prstGeom>
            <a:noFill/>
            <a:ln w="9525">
              <a:solidFill>
                <a:srgbClr val="000000"/>
              </a:solidFill>
              <a:round/>
              <a:headEnd/>
              <a:tailEnd/>
            </a:ln>
            <a:effectLst/>
          </p:spPr>
          <p:txBody>
            <a:bodyPr/>
            <a:lstStyle/>
            <a:p>
              <a:endParaRPr lang="en-US"/>
            </a:p>
          </p:txBody>
        </p:sp>
        <p:sp>
          <p:nvSpPr>
            <p:cNvPr id="100" name="Line 31"/>
            <p:cNvSpPr>
              <a:spLocks noChangeShapeType="1"/>
            </p:cNvSpPr>
            <p:nvPr/>
          </p:nvSpPr>
          <p:spPr bwMode="auto">
            <a:xfrm>
              <a:off x="1524000" y="5410200"/>
              <a:ext cx="152400" cy="0"/>
            </a:xfrm>
            <a:prstGeom prst="line">
              <a:avLst/>
            </a:prstGeom>
            <a:noFill/>
            <a:ln w="9525">
              <a:solidFill>
                <a:srgbClr val="000000"/>
              </a:solidFill>
              <a:round/>
              <a:headEnd/>
              <a:tailEnd/>
            </a:ln>
            <a:effectLst/>
          </p:spPr>
          <p:txBody>
            <a:bodyPr/>
            <a:lstStyle/>
            <a:p>
              <a:endParaRPr lang="en-US"/>
            </a:p>
          </p:txBody>
        </p:sp>
        <p:sp>
          <p:nvSpPr>
            <p:cNvPr id="101" name="Line 32"/>
            <p:cNvSpPr>
              <a:spLocks noChangeShapeType="1"/>
            </p:cNvSpPr>
            <p:nvPr/>
          </p:nvSpPr>
          <p:spPr bwMode="auto">
            <a:xfrm>
              <a:off x="1676400" y="5029200"/>
              <a:ext cx="0" cy="685800"/>
            </a:xfrm>
            <a:prstGeom prst="line">
              <a:avLst/>
            </a:prstGeom>
            <a:noFill/>
            <a:ln w="9525">
              <a:solidFill>
                <a:srgbClr val="000000"/>
              </a:solidFill>
              <a:round/>
              <a:headEnd/>
              <a:tailEnd/>
            </a:ln>
            <a:effectLst/>
          </p:spPr>
          <p:txBody>
            <a:bodyPr/>
            <a:lstStyle/>
            <a:p>
              <a:endParaRPr lang="en-US"/>
            </a:p>
          </p:txBody>
        </p:sp>
        <p:sp>
          <p:nvSpPr>
            <p:cNvPr id="102" name="Line 33"/>
            <p:cNvSpPr>
              <a:spLocks noChangeShapeType="1"/>
            </p:cNvSpPr>
            <p:nvPr/>
          </p:nvSpPr>
          <p:spPr bwMode="auto">
            <a:xfrm>
              <a:off x="1066800" y="5715000"/>
              <a:ext cx="152400" cy="0"/>
            </a:xfrm>
            <a:prstGeom prst="line">
              <a:avLst/>
            </a:prstGeom>
            <a:noFill/>
            <a:ln w="9525">
              <a:solidFill>
                <a:srgbClr val="000000"/>
              </a:solidFill>
              <a:round/>
              <a:headEnd/>
              <a:tailEnd/>
            </a:ln>
            <a:effectLst/>
          </p:spPr>
          <p:txBody>
            <a:bodyPr/>
            <a:lstStyle/>
            <a:p>
              <a:endParaRPr lang="en-US"/>
            </a:p>
          </p:txBody>
        </p:sp>
        <p:sp>
          <p:nvSpPr>
            <p:cNvPr id="103" name="Line 34"/>
            <p:cNvSpPr>
              <a:spLocks noChangeShapeType="1"/>
            </p:cNvSpPr>
            <p:nvPr/>
          </p:nvSpPr>
          <p:spPr bwMode="auto">
            <a:xfrm>
              <a:off x="1066800" y="5791200"/>
              <a:ext cx="152400" cy="0"/>
            </a:xfrm>
            <a:prstGeom prst="line">
              <a:avLst/>
            </a:prstGeom>
            <a:noFill/>
            <a:ln w="9525">
              <a:solidFill>
                <a:srgbClr val="000000"/>
              </a:solidFill>
              <a:round/>
              <a:headEnd/>
              <a:tailEnd/>
            </a:ln>
            <a:effectLst/>
          </p:spPr>
          <p:txBody>
            <a:bodyPr/>
            <a:lstStyle/>
            <a:p>
              <a:endParaRPr lang="en-US"/>
            </a:p>
          </p:txBody>
        </p:sp>
        <p:sp>
          <p:nvSpPr>
            <p:cNvPr id="104" name="Line 35"/>
            <p:cNvSpPr>
              <a:spLocks noChangeShapeType="1"/>
            </p:cNvSpPr>
            <p:nvPr/>
          </p:nvSpPr>
          <p:spPr bwMode="auto">
            <a:xfrm flipV="1">
              <a:off x="1143000" y="5791200"/>
              <a:ext cx="0" cy="152400"/>
            </a:xfrm>
            <a:prstGeom prst="line">
              <a:avLst/>
            </a:prstGeom>
            <a:noFill/>
            <a:ln w="9525">
              <a:solidFill>
                <a:srgbClr val="000000"/>
              </a:solidFill>
              <a:round/>
              <a:headEnd/>
              <a:tailEnd/>
            </a:ln>
            <a:effectLst/>
          </p:spPr>
          <p:txBody>
            <a:bodyPr/>
            <a:lstStyle/>
            <a:p>
              <a:endParaRPr lang="en-US"/>
            </a:p>
          </p:txBody>
        </p:sp>
        <p:sp>
          <p:nvSpPr>
            <p:cNvPr id="105" name="Line 36"/>
            <p:cNvSpPr>
              <a:spLocks noChangeShapeType="1"/>
            </p:cNvSpPr>
            <p:nvPr/>
          </p:nvSpPr>
          <p:spPr bwMode="auto">
            <a:xfrm>
              <a:off x="1600200" y="5715000"/>
              <a:ext cx="152400" cy="0"/>
            </a:xfrm>
            <a:prstGeom prst="line">
              <a:avLst/>
            </a:prstGeom>
            <a:noFill/>
            <a:ln w="9525">
              <a:solidFill>
                <a:srgbClr val="000000"/>
              </a:solidFill>
              <a:round/>
              <a:headEnd/>
              <a:tailEnd/>
            </a:ln>
            <a:effectLst/>
          </p:spPr>
          <p:txBody>
            <a:bodyPr/>
            <a:lstStyle/>
            <a:p>
              <a:endParaRPr lang="en-US"/>
            </a:p>
          </p:txBody>
        </p:sp>
        <p:sp>
          <p:nvSpPr>
            <p:cNvPr id="106" name="Line 37"/>
            <p:cNvSpPr>
              <a:spLocks noChangeShapeType="1"/>
            </p:cNvSpPr>
            <p:nvPr/>
          </p:nvSpPr>
          <p:spPr bwMode="auto">
            <a:xfrm>
              <a:off x="1600200" y="5791200"/>
              <a:ext cx="152400" cy="0"/>
            </a:xfrm>
            <a:prstGeom prst="line">
              <a:avLst/>
            </a:prstGeom>
            <a:noFill/>
            <a:ln w="9525">
              <a:solidFill>
                <a:srgbClr val="000000"/>
              </a:solidFill>
              <a:round/>
              <a:headEnd/>
              <a:tailEnd/>
            </a:ln>
            <a:effectLst/>
          </p:spPr>
          <p:txBody>
            <a:bodyPr/>
            <a:lstStyle/>
            <a:p>
              <a:endParaRPr lang="en-US"/>
            </a:p>
          </p:txBody>
        </p:sp>
        <p:sp>
          <p:nvSpPr>
            <p:cNvPr id="107" name="Line 38"/>
            <p:cNvSpPr>
              <a:spLocks noChangeShapeType="1"/>
            </p:cNvSpPr>
            <p:nvPr/>
          </p:nvSpPr>
          <p:spPr bwMode="auto">
            <a:xfrm flipV="1">
              <a:off x="1676400" y="5791200"/>
              <a:ext cx="0" cy="152400"/>
            </a:xfrm>
            <a:prstGeom prst="line">
              <a:avLst/>
            </a:prstGeom>
            <a:noFill/>
            <a:ln w="9525">
              <a:solidFill>
                <a:srgbClr val="000000"/>
              </a:solidFill>
              <a:round/>
              <a:headEnd/>
              <a:tailEnd/>
            </a:ln>
            <a:effectLst/>
          </p:spPr>
          <p:txBody>
            <a:bodyPr/>
            <a:lstStyle/>
            <a:p>
              <a:endParaRPr lang="en-US"/>
            </a:p>
          </p:txBody>
        </p:sp>
        <p:sp>
          <p:nvSpPr>
            <p:cNvPr id="108" name="Line 39"/>
            <p:cNvSpPr>
              <a:spLocks noChangeShapeType="1"/>
            </p:cNvSpPr>
            <p:nvPr/>
          </p:nvSpPr>
          <p:spPr bwMode="auto">
            <a:xfrm>
              <a:off x="990600" y="5943600"/>
              <a:ext cx="304800" cy="0"/>
            </a:xfrm>
            <a:prstGeom prst="line">
              <a:avLst/>
            </a:prstGeom>
            <a:noFill/>
            <a:ln w="9525">
              <a:solidFill>
                <a:srgbClr val="000000"/>
              </a:solidFill>
              <a:round/>
              <a:headEnd/>
              <a:tailEnd/>
            </a:ln>
            <a:effectLst/>
          </p:spPr>
          <p:txBody>
            <a:bodyPr/>
            <a:lstStyle/>
            <a:p>
              <a:endParaRPr lang="en-US"/>
            </a:p>
          </p:txBody>
        </p:sp>
        <p:sp>
          <p:nvSpPr>
            <p:cNvPr id="109" name="Line 40"/>
            <p:cNvSpPr>
              <a:spLocks noChangeShapeType="1"/>
            </p:cNvSpPr>
            <p:nvPr/>
          </p:nvSpPr>
          <p:spPr bwMode="auto">
            <a:xfrm>
              <a:off x="1066800" y="6096000"/>
              <a:ext cx="152400" cy="0"/>
            </a:xfrm>
            <a:prstGeom prst="line">
              <a:avLst/>
            </a:prstGeom>
            <a:noFill/>
            <a:ln w="9525">
              <a:solidFill>
                <a:srgbClr val="000000"/>
              </a:solidFill>
              <a:round/>
              <a:headEnd/>
              <a:tailEnd/>
            </a:ln>
            <a:effectLst/>
          </p:spPr>
          <p:txBody>
            <a:bodyPr/>
            <a:lstStyle/>
            <a:p>
              <a:endParaRPr lang="en-US"/>
            </a:p>
          </p:txBody>
        </p:sp>
        <p:sp>
          <p:nvSpPr>
            <p:cNvPr id="110" name="Line 41"/>
            <p:cNvSpPr>
              <a:spLocks noChangeShapeType="1"/>
            </p:cNvSpPr>
            <p:nvPr/>
          </p:nvSpPr>
          <p:spPr bwMode="auto">
            <a:xfrm>
              <a:off x="1028700" y="6019800"/>
              <a:ext cx="228600" cy="0"/>
            </a:xfrm>
            <a:prstGeom prst="line">
              <a:avLst/>
            </a:prstGeom>
            <a:noFill/>
            <a:ln w="9525">
              <a:solidFill>
                <a:srgbClr val="000000"/>
              </a:solidFill>
              <a:round/>
              <a:headEnd/>
              <a:tailEnd/>
            </a:ln>
            <a:effectLst/>
          </p:spPr>
          <p:txBody>
            <a:bodyPr/>
            <a:lstStyle/>
            <a:p>
              <a:endParaRPr lang="en-US"/>
            </a:p>
          </p:txBody>
        </p:sp>
        <p:sp>
          <p:nvSpPr>
            <p:cNvPr id="111" name="Line 42"/>
            <p:cNvSpPr>
              <a:spLocks noChangeShapeType="1"/>
            </p:cNvSpPr>
            <p:nvPr/>
          </p:nvSpPr>
          <p:spPr bwMode="auto">
            <a:xfrm>
              <a:off x="1524000" y="5943600"/>
              <a:ext cx="304800" cy="0"/>
            </a:xfrm>
            <a:prstGeom prst="line">
              <a:avLst/>
            </a:prstGeom>
            <a:noFill/>
            <a:ln w="9525">
              <a:solidFill>
                <a:srgbClr val="000000"/>
              </a:solidFill>
              <a:round/>
              <a:headEnd/>
              <a:tailEnd/>
            </a:ln>
            <a:effectLst/>
          </p:spPr>
          <p:txBody>
            <a:bodyPr/>
            <a:lstStyle/>
            <a:p>
              <a:endParaRPr lang="en-US"/>
            </a:p>
          </p:txBody>
        </p:sp>
        <p:sp>
          <p:nvSpPr>
            <p:cNvPr id="112" name="Line 43"/>
            <p:cNvSpPr>
              <a:spLocks noChangeShapeType="1"/>
            </p:cNvSpPr>
            <p:nvPr/>
          </p:nvSpPr>
          <p:spPr bwMode="auto">
            <a:xfrm>
              <a:off x="1600200" y="6096000"/>
              <a:ext cx="152400" cy="0"/>
            </a:xfrm>
            <a:prstGeom prst="line">
              <a:avLst/>
            </a:prstGeom>
            <a:noFill/>
            <a:ln w="9525">
              <a:solidFill>
                <a:srgbClr val="000000"/>
              </a:solidFill>
              <a:round/>
              <a:headEnd/>
              <a:tailEnd/>
            </a:ln>
            <a:effectLst/>
          </p:spPr>
          <p:txBody>
            <a:bodyPr/>
            <a:lstStyle/>
            <a:p>
              <a:endParaRPr lang="en-US"/>
            </a:p>
          </p:txBody>
        </p:sp>
        <p:sp>
          <p:nvSpPr>
            <p:cNvPr id="113" name="Line 44"/>
            <p:cNvSpPr>
              <a:spLocks noChangeShapeType="1"/>
            </p:cNvSpPr>
            <p:nvPr/>
          </p:nvSpPr>
          <p:spPr bwMode="auto">
            <a:xfrm>
              <a:off x="1562100" y="6019800"/>
              <a:ext cx="228600" cy="0"/>
            </a:xfrm>
            <a:prstGeom prst="line">
              <a:avLst/>
            </a:prstGeom>
            <a:noFill/>
            <a:ln w="9525">
              <a:solidFill>
                <a:srgbClr val="000000"/>
              </a:solidFill>
              <a:round/>
              <a:headEnd/>
              <a:tailEnd/>
            </a:ln>
            <a:effectLst/>
          </p:spPr>
          <p:txBody>
            <a:bodyPr/>
            <a:lstStyle/>
            <a:p>
              <a:endParaRPr lang="en-US"/>
            </a:p>
          </p:txBody>
        </p:sp>
        <p:sp>
          <p:nvSpPr>
            <p:cNvPr id="114" name="Rectangle 45"/>
            <p:cNvSpPr>
              <a:spLocks noChangeArrowheads="1"/>
            </p:cNvSpPr>
            <p:nvPr/>
          </p:nvSpPr>
          <p:spPr bwMode="auto">
            <a:xfrm>
              <a:off x="6057900" y="2333625"/>
              <a:ext cx="1295400" cy="381000"/>
            </a:xfrm>
            <a:prstGeom prst="rect">
              <a:avLst/>
            </a:prstGeom>
            <a:solidFill>
              <a:srgbClr val="CC99FF"/>
            </a:solidFill>
            <a:ln w="9525">
              <a:solidFill>
                <a:srgbClr val="000000"/>
              </a:solidFill>
              <a:miter lim="800000"/>
              <a:headEnd/>
              <a:tailEnd/>
            </a:ln>
            <a:effectLst/>
          </p:spPr>
          <p:txBody>
            <a:bodyPr wrap="none" anchor="ctr"/>
            <a:lstStyle/>
            <a:p>
              <a:endParaRPr lang="en-US"/>
            </a:p>
          </p:txBody>
        </p:sp>
        <p:sp>
          <p:nvSpPr>
            <p:cNvPr id="115" name="Text Box 46"/>
            <p:cNvSpPr txBox="1">
              <a:spLocks noChangeArrowheads="1"/>
            </p:cNvSpPr>
            <p:nvPr/>
          </p:nvSpPr>
          <p:spPr bwMode="auto">
            <a:xfrm>
              <a:off x="6057900" y="2347913"/>
              <a:ext cx="1295400" cy="376237"/>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Timer 1</a:t>
              </a:r>
            </a:p>
          </p:txBody>
        </p:sp>
        <p:sp>
          <p:nvSpPr>
            <p:cNvPr id="116" name="Rectangle 47"/>
            <p:cNvSpPr>
              <a:spLocks noChangeArrowheads="1"/>
            </p:cNvSpPr>
            <p:nvPr/>
          </p:nvSpPr>
          <p:spPr bwMode="auto">
            <a:xfrm>
              <a:off x="6057900" y="1952625"/>
              <a:ext cx="1295400" cy="3810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17" name="Text Box 48"/>
            <p:cNvSpPr txBox="1">
              <a:spLocks noChangeArrowheads="1"/>
            </p:cNvSpPr>
            <p:nvPr/>
          </p:nvSpPr>
          <p:spPr bwMode="auto">
            <a:xfrm>
              <a:off x="6057900" y="1966913"/>
              <a:ext cx="1604963" cy="304800"/>
            </a:xfrm>
            <a:prstGeom prst="rect">
              <a:avLst/>
            </a:prstGeom>
            <a:noFill/>
            <a:ln w="9525">
              <a:noFill/>
              <a:miter lim="800000"/>
              <a:headEnd/>
              <a:tailEnd/>
            </a:ln>
            <a:effectLst/>
          </p:spPr>
          <p:txBody>
            <a:bodyPr>
              <a:spAutoFit/>
            </a:bodyPr>
            <a:lstStyle/>
            <a:p>
              <a:pPr fontAlgn="b">
                <a:spcBef>
                  <a:spcPct val="50000"/>
                </a:spcBef>
              </a:pPr>
              <a:r>
                <a:rPr kumimoji="1" lang="en-US" altLang="zh-TW" sz="1400" b="1">
                  <a:latin typeface="Times New Roman" pitchFamily="18" charset="0"/>
                  <a:ea typeface="PMingLiU" pitchFamily="18" charset="-120"/>
                </a:rPr>
                <a:t>Timer/Counter</a:t>
              </a:r>
            </a:p>
          </p:txBody>
        </p:sp>
        <p:sp>
          <p:nvSpPr>
            <p:cNvPr id="118" name="Rectangle 49"/>
            <p:cNvSpPr>
              <a:spLocks noChangeArrowheads="1"/>
            </p:cNvSpPr>
            <p:nvPr/>
          </p:nvSpPr>
          <p:spPr bwMode="auto">
            <a:xfrm>
              <a:off x="2667000" y="4114800"/>
              <a:ext cx="1219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19" name="Text Box 50"/>
            <p:cNvSpPr txBox="1">
              <a:spLocks noChangeArrowheads="1"/>
            </p:cNvSpPr>
            <p:nvPr/>
          </p:nvSpPr>
          <p:spPr bwMode="auto">
            <a:xfrm>
              <a:off x="2667000" y="4267200"/>
              <a:ext cx="1143000" cy="641350"/>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a:latin typeface="Times New Roman" pitchFamily="18" charset="0"/>
                  <a:ea typeface="PMingLiU" pitchFamily="18" charset="-120"/>
                </a:rPr>
                <a:t>Bus Control</a:t>
              </a:r>
            </a:p>
          </p:txBody>
        </p:sp>
        <p:sp>
          <p:nvSpPr>
            <p:cNvPr id="120" name="Line 53"/>
            <p:cNvSpPr>
              <a:spLocks noChangeShapeType="1"/>
            </p:cNvSpPr>
            <p:nvPr/>
          </p:nvSpPr>
          <p:spPr bwMode="auto">
            <a:xfrm>
              <a:off x="44196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1" name="Line 54"/>
            <p:cNvSpPr>
              <a:spLocks noChangeShapeType="1"/>
            </p:cNvSpPr>
            <p:nvPr/>
          </p:nvSpPr>
          <p:spPr bwMode="auto">
            <a:xfrm>
              <a:off x="47244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2" name="Line 55"/>
            <p:cNvSpPr>
              <a:spLocks noChangeShapeType="1"/>
            </p:cNvSpPr>
            <p:nvPr/>
          </p:nvSpPr>
          <p:spPr bwMode="auto">
            <a:xfrm>
              <a:off x="50292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3" name="Line 56"/>
            <p:cNvSpPr>
              <a:spLocks noChangeShapeType="1"/>
            </p:cNvSpPr>
            <p:nvPr/>
          </p:nvSpPr>
          <p:spPr bwMode="auto">
            <a:xfrm>
              <a:off x="53340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4" name="Line 57"/>
            <p:cNvSpPr>
              <a:spLocks noChangeShapeType="1"/>
            </p:cNvSpPr>
            <p:nvPr/>
          </p:nvSpPr>
          <p:spPr bwMode="auto">
            <a:xfrm>
              <a:off x="6477000" y="4953000"/>
              <a:ext cx="0" cy="381000"/>
            </a:xfrm>
            <a:prstGeom prst="line">
              <a:avLst/>
            </a:prstGeom>
            <a:noFill/>
            <a:ln w="9525">
              <a:solidFill>
                <a:srgbClr val="000000"/>
              </a:solidFill>
              <a:round/>
              <a:headEnd/>
              <a:tailEnd type="triangle" w="med" len="med"/>
            </a:ln>
            <a:effectLst/>
          </p:spPr>
          <p:txBody>
            <a:bodyPr/>
            <a:lstStyle/>
            <a:p>
              <a:endParaRPr lang="en-US"/>
            </a:p>
          </p:txBody>
        </p:sp>
        <p:sp>
          <p:nvSpPr>
            <p:cNvPr id="125" name="Line 58"/>
            <p:cNvSpPr>
              <a:spLocks noChangeShapeType="1"/>
            </p:cNvSpPr>
            <p:nvPr/>
          </p:nvSpPr>
          <p:spPr bwMode="auto">
            <a:xfrm flipV="1">
              <a:off x="7010400" y="4953000"/>
              <a:ext cx="0" cy="381000"/>
            </a:xfrm>
            <a:prstGeom prst="line">
              <a:avLst/>
            </a:prstGeom>
            <a:noFill/>
            <a:ln w="9525">
              <a:solidFill>
                <a:srgbClr val="000000"/>
              </a:solidFill>
              <a:round/>
              <a:headEnd/>
              <a:tailEnd type="triangle" w="med" len="med"/>
            </a:ln>
            <a:effectLst/>
          </p:spPr>
          <p:txBody>
            <a:bodyPr/>
            <a:lstStyle/>
            <a:p>
              <a:endParaRPr lang="en-US"/>
            </a:p>
          </p:txBody>
        </p:sp>
        <p:sp>
          <p:nvSpPr>
            <p:cNvPr id="126" name="Text Box 59"/>
            <p:cNvSpPr txBox="1">
              <a:spLocks noChangeArrowheads="1"/>
            </p:cNvSpPr>
            <p:nvPr/>
          </p:nvSpPr>
          <p:spPr bwMode="auto">
            <a:xfrm>
              <a:off x="6172199" y="5334000"/>
              <a:ext cx="1528233" cy="280340"/>
            </a:xfrm>
            <a:prstGeom prst="rect">
              <a:avLst/>
            </a:prstGeom>
            <a:noFill/>
            <a:ln w="9525">
              <a:noFill/>
              <a:miter lim="800000"/>
              <a:headEnd/>
              <a:tailEnd/>
            </a:ln>
            <a:effectLst/>
          </p:spPr>
          <p:txBody>
            <a:bodyPr wrap="square">
              <a:spAutoFit/>
            </a:bodyPr>
            <a:lstStyle/>
            <a:p>
              <a:pPr fontAlgn="b">
                <a:spcBef>
                  <a:spcPct val="50000"/>
                </a:spcBef>
              </a:pPr>
              <a:r>
                <a:rPr kumimoji="1" lang="en-US" altLang="zh-TW" sz="1800" b="1" dirty="0" err="1">
                  <a:latin typeface="Times New Roman" pitchFamily="18" charset="0"/>
                  <a:ea typeface="PMingLiU" pitchFamily="18" charset="-120"/>
                </a:rPr>
                <a:t>TxD</a:t>
              </a:r>
              <a:r>
                <a:rPr kumimoji="1" lang="en-US" altLang="zh-TW" sz="1800" b="1" dirty="0">
                  <a:latin typeface="Times New Roman" pitchFamily="18" charset="0"/>
                  <a:ea typeface="PMingLiU" pitchFamily="18" charset="-120"/>
                </a:rPr>
                <a:t>  RxD</a:t>
              </a:r>
            </a:p>
          </p:txBody>
        </p:sp>
        <p:sp>
          <p:nvSpPr>
            <p:cNvPr id="127" name="Text Box 60"/>
            <p:cNvSpPr txBox="1">
              <a:spLocks noChangeArrowheads="1"/>
            </p:cNvSpPr>
            <p:nvPr/>
          </p:nvSpPr>
          <p:spPr bwMode="auto">
            <a:xfrm>
              <a:off x="4191000" y="5334000"/>
              <a:ext cx="1513417" cy="256978"/>
            </a:xfrm>
            <a:prstGeom prst="rect">
              <a:avLst/>
            </a:prstGeom>
            <a:noFill/>
            <a:ln w="9525">
              <a:noFill/>
              <a:miter lim="800000"/>
              <a:headEnd/>
              <a:tailEnd/>
            </a:ln>
            <a:effectLst/>
          </p:spPr>
          <p:txBody>
            <a:bodyPr wrap="square">
              <a:spAutoFit/>
            </a:bodyPr>
            <a:lstStyle/>
            <a:p>
              <a:pPr fontAlgn="b">
                <a:spcBef>
                  <a:spcPct val="50000"/>
                </a:spcBef>
              </a:pPr>
              <a:r>
                <a:rPr kumimoji="1" lang="en-US" altLang="zh-TW" sz="1600" b="1" dirty="0">
                  <a:latin typeface="Times New Roman" pitchFamily="18" charset="0"/>
                  <a:ea typeface="PMingLiU" pitchFamily="18" charset="-120"/>
                </a:rPr>
                <a:t>P0 P1 P2 P3</a:t>
              </a:r>
            </a:p>
          </p:txBody>
        </p:sp>
        <p:sp>
          <p:nvSpPr>
            <p:cNvPr id="128" name="AutoShape 61"/>
            <p:cNvSpPr>
              <a:spLocks/>
            </p:cNvSpPr>
            <p:nvPr/>
          </p:nvSpPr>
          <p:spPr bwMode="auto">
            <a:xfrm rot="16200000">
              <a:off x="4419600" y="5562600"/>
              <a:ext cx="152400" cy="304800"/>
            </a:xfrm>
            <a:prstGeom prst="leftBrace">
              <a:avLst>
                <a:gd name="adj1" fmla="val 16667"/>
                <a:gd name="adj2" fmla="val 50000"/>
              </a:avLst>
            </a:prstGeom>
            <a:noFill/>
            <a:ln w="9525">
              <a:solidFill>
                <a:srgbClr val="000000"/>
              </a:solidFill>
              <a:round/>
              <a:headEnd/>
              <a:tailEnd/>
            </a:ln>
            <a:effectLst/>
          </p:spPr>
          <p:txBody>
            <a:bodyPr wrap="none" anchor="ctr"/>
            <a:lstStyle/>
            <a:p>
              <a:endParaRPr lang="en-US"/>
            </a:p>
          </p:txBody>
        </p:sp>
        <p:sp>
          <p:nvSpPr>
            <p:cNvPr id="129" name="Text Box 62"/>
            <p:cNvSpPr txBox="1">
              <a:spLocks noChangeArrowheads="1"/>
            </p:cNvSpPr>
            <p:nvPr/>
          </p:nvSpPr>
          <p:spPr bwMode="auto">
            <a:xfrm>
              <a:off x="3733800" y="5715000"/>
              <a:ext cx="18288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dirty="0">
                  <a:latin typeface="Times New Roman" pitchFamily="18" charset="0"/>
                  <a:ea typeface="PMingLiU" pitchFamily="18" charset="-120"/>
                </a:rPr>
                <a:t>Address/Data</a:t>
              </a:r>
            </a:p>
          </p:txBody>
        </p:sp>
        <p:sp>
          <p:nvSpPr>
            <p:cNvPr id="130" name="AutoShape 63"/>
            <p:cNvSpPr>
              <a:spLocks/>
            </p:cNvSpPr>
            <p:nvPr/>
          </p:nvSpPr>
          <p:spPr bwMode="auto">
            <a:xfrm>
              <a:off x="7696200" y="2438400"/>
              <a:ext cx="76200" cy="533400"/>
            </a:xfrm>
            <a:prstGeom prst="rightBrace">
              <a:avLst>
                <a:gd name="adj1" fmla="val 58333"/>
                <a:gd name="adj2" fmla="val 50000"/>
              </a:avLst>
            </a:prstGeom>
            <a:noFill/>
            <a:ln w="9525">
              <a:solidFill>
                <a:srgbClr val="000000"/>
              </a:solidFill>
              <a:round/>
              <a:headEnd/>
              <a:tailEnd/>
            </a:ln>
            <a:effectLst/>
          </p:spPr>
          <p:txBody>
            <a:bodyPr wrap="none" anchor="ctr"/>
            <a:lstStyle/>
            <a:p>
              <a:endParaRPr lang="en-US"/>
            </a:p>
          </p:txBody>
        </p:sp>
        <p:sp>
          <p:nvSpPr>
            <p:cNvPr id="131" name="Line 64"/>
            <p:cNvSpPr>
              <a:spLocks noChangeShapeType="1"/>
            </p:cNvSpPr>
            <p:nvPr/>
          </p:nvSpPr>
          <p:spPr bwMode="auto">
            <a:xfrm flipH="1">
              <a:off x="7391400" y="2514600"/>
              <a:ext cx="228600" cy="0"/>
            </a:xfrm>
            <a:prstGeom prst="line">
              <a:avLst/>
            </a:prstGeom>
            <a:noFill/>
            <a:ln w="9525">
              <a:solidFill>
                <a:srgbClr val="000000"/>
              </a:solidFill>
              <a:round/>
              <a:headEnd/>
              <a:tailEnd type="triangle" w="med" len="med"/>
            </a:ln>
            <a:effectLst/>
          </p:spPr>
          <p:txBody>
            <a:bodyPr/>
            <a:lstStyle/>
            <a:p>
              <a:endParaRPr lang="en-US"/>
            </a:p>
          </p:txBody>
        </p:sp>
        <p:sp>
          <p:nvSpPr>
            <p:cNvPr id="132" name="Line 65"/>
            <p:cNvSpPr>
              <a:spLocks noChangeShapeType="1"/>
            </p:cNvSpPr>
            <p:nvPr/>
          </p:nvSpPr>
          <p:spPr bwMode="auto">
            <a:xfrm flipH="1">
              <a:off x="7391400" y="2971800"/>
              <a:ext cx="228600" cy="0"/>
            </a:xfrm>
            <a:prstGeom prst="line">
              <a:avLst/>
            </a:prstGeom>
            <a:noFill/>
            <a:ln w="9525">
              <a:solidFill>
                <a:srgbClr val="000000"/>
              </a:solidFill>
              <a:round/>
              <a:headEnd/>
              <a:tailEnd type="triangle" w="med" len="med"/>
            </a:ln>
            <a:effectLst/>
          </p:spPr>
          <p:txBody>
            <a:bodyPr/>
            <a:lstStyle/>
            <a:p>
              <a:endParaRPr lang="en-US"/>
            </a:p>
          </p:txBody>
        </p:sp>
        <p:sp>
          <p:nvSpPr>
            <p:cNvPr id="133" name="Text Box 66"/>
            <p:cNvSpPr txBox="1">
              <a:spLocks noChangeArrowheads="1"/>
            </p:cNvSpPr>
            <p:nvPr/>
          </p:nvSpPr>
          <p:spPr bwMode="auto">
            <a:xfrm>
              <a:off x="7772400" y="2362200"/>
              <a:ext cx="11430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Counter Inputs</a:t>
              </a:r>
            </a:p>
          </p:txBody>
        </p:sp>
        <p:sp>
          <p:nvSpPr>
            <p:cNvPr id="134" name="AutoShape 67"/>
            <p:cNvSpPr>
              <a:spLocks noChangeArrowheads="1"/>
            </p:cNvSpPr>
            <p:nvPr/>
          </p:nvSpPr>
          <p:spPr bwMode="auto">
            <a:xfrm>
              <a:off x="1981200" y="3429000"/>
              <a:ext cx="4876800" cy="381000"/>
            </a:xfrm>
            <a:prstGeom prst="leftArrow">
              <a:avLst>
                <a:gd name="adj1" fmla="val 68333"/>
                <a:gd name="adj2" fmla="val 68207"/>
              </a:avLst>
            </a:prstGeom>
            <a:solidFill>
              <a:srgbClr val="CC99FF"/>
            </a:solidFill>
            <a:ln w="9525">
              <a:solidFill>
                <a:srgbClr val="000000"/>
              </a:solidFill>
              <a:miter lim="800000"/>
              <a:headEnd/>
              <a:tailEnd/>
            </a:ln>
            <a:effectLst/>
          </p:spPr>
          <p:txBody>
            <a:bodyPr wrap="none" anchor="ctr"/>
            <a:lstStyle/>
            <a:p>
              <a:endParaRPr lang="en-US"/>
            </a:p>
          </p:txBody>
        </p:sp>
        <p:sp>
          <p:nvSpPr>
            <p:cNvPr id="135" name="AutoShape 68"/>
            <p:cNvSpPr>
              <a:spLocks noChangeArrowheads="1"/>
            </p:cNvSpPr>
            <p:nvPr/>
          </p:nvSpPr>
          <p:spPr bwMode="auto">
            <a:xfrm>
              <a:off x="4648200" y="3124200"/>
              <a:ext cx="457200" cy="990600"/>
            </a:xfrm>
            <a:prstGeom prst="upDownArrow">
              <a:avLst>
                <a:gd name="adj1" fmla="val 50000"/>
                <a:gd name="adj2" fmla="val 43333"/>
              </a:avLst>
            </a:prstGeom>
            <a:solidFill>
              <a:srgbClr val="CC99FF"/>
            </a:solidFill>
            <a:ln w="9525">
              <a:solidFill>
                <a:srgbClr val="000000"/>
              </a:solidFill>
              <a:miter lim="800000"/>
              <a:headEnd/>
              <a:tailEnd/>
            </a:ln>
            <a:effectLst/>
          </p:spPr>
          <p:txBody>
            <a:bodyPr wrap="none" anchor="ctr"/>
            <a:lstStyle/>
            <a:p>
              <a:endParaRPr lang="en-US"/>
            </a:p>
          </p:txBody>
        </p:sp>
        <p:sp>
          <p:nvSpPr>
            <p:cNvPr id="136" name="AutoShape 69"/>
            <p:cNvSpPr>
              <a:spLocks noChangeArrowheads="1"/>
            </p:cNvSpPr>
            <p:nvPr/>
          </p:nvSpPr>
          <p:spPr bwMode="auto">
            <a:xfrm>
              <a:off x="6629400" y="3124200"/>
              <a:ext cx="457200" cy="990600"/>
            </a:xfrm>
            <a:prstGeom prst="upDownArrow">
              <a:avLst>
                <a:gd name="adj1" fmla="val 50000"/>
                <a:gd name="adj2" fmla="val 43333"/>
              </a:avLst>
            </a:prstGeom>
            <a:solidFill>
              <a:srgbClr val="CC99FF"/>
            </a:solidFill>
            <a:ln w="9525">
              <a:solidFill>
                <a:srgbClr val="000000"/>
              </a:solidFill>
              <a:miter lim="800000"/>
              <a:headEnd/>
              <a:tailEnd/>
            </a:ln>
            <a:effectLst/>
          </p:spPr>
          <p:txBody>
            <a:bodyPr wrap="none" anchor="ctr"/>
            <a:lstStyle/>
            <a:p>
              <a:endParaRPr lang="en-US"/>
            </a:p>
          </p:txBody>
        </p:sp>
        <p:sp>
          <p:nvSpPr>
            <p:cNvPr id="137" name="AutoShape 70"/>
            <p:cNvSpPr>
              <a:spLocks noChangeArrowheads="1"/>
            </p:cNvSpPr>
            <p:nvPr/>
          </p:nvSpPr>
          <p:spPr bwMode="auto">
            <a:xfrm>
              <a:off x="3048000" y="3124200"/>
              <a:ext cx="381000" cy="990600"/>
            </a:xfrm>
            <a:prstGeom prst="downArrow">
              <a:avLst>
                <a:gd name="adj1" fmla="val 50000"/>
                <a:gd name="adj2" fmla="val 65000"/>
              </a:avLst>
            </a:prstGeom>
            <a:solidFill>
              <a:srgbClr val="CC99FF"/>
            </a:solidFill>
            <a:ln w="9525">
              <a:solidFill>
                <a:srgbClr val="000000"/>
              </a:solidFill>
              <a:miter lim="800000"/>
              <a:headEnd/>
              <a:tailEnd/>
            </a:ln>
            <a:effectLst/>
          </p:spPr>
          <p:txBody>
            <a:bodyPr wrap="none" anchor="ctr"/>
            <a:lstStyle/>
            <a:p>
              <a:endParaRPr lang="en-US"/>
            </a:p>
          </p:txBody>
        </p:sp>
        <p:sp>
          <p:nvSpPr>
            <p:cNvPr id="138" name="Rectangle 71"/>
            <p:cNvSpPr>
              <a:spLocks noChangeArrowheads="1"/>
            </p:cNvSpPr>
            <p:nvPr/>
          </p:nvSpPr>
          <p:spPr bwMode="auto">
            <a:xfrm>
              <a:off x="2514600" y="3505200"/>
              <a:ext cx="4419600" cy="228600"/>
            </a:xfrm>
            <a:prstGeom prst="rect">
              <a:avLst/>
            </a:prstGeom>
            <a:solidFill>
              <a:srgbClr val="CC99FF"/>
            </a:solidFill>
            <a:ln w="9525">
              <a:solidFill>
                <a:srgbClr val="000000"/>
              </a:solidFill>
              <a:miter lim="800000"/>
              <a:headEnd/>
              <a:tailEnd/>
            </a:ln>
            <a:effectLst/>
          </p:spPr>
          <p:txBody>
            <a:bodyPr wrap="none" anchor="ctr"/>
            <a:lstStyle/>
            <a:p>
              <a:endParaRPr lang="en-US"/>
            </a:p>
          </p:txBody>
        </p:sp>
        <p:sp>
          <p:nvSpPr>
            <p:cNvPr id="139" name="AutoShape 72"/>
            <p:cNvSpPr>
              <a:spLocks noChangeArrowheads="1"/>
            </p:cNvSpPr>
            <p:nvPr/>
          </p:nvSpPr>
          <p:spPr bwMode="auto">
            <a:xfrm>
              <a:off x="3048000" y="3124200"/>
              <a:ext cx="381000" cy="304800"/>
            </a:xfrm>
            <a:prstGeom prst="downArrow">
              <a:avLst>
                <a:gd name="adj1" fmla="val 57500"/>
                <a:gd name="adj2" fmla="val 48435"/>
              </a:avLst>
            </a:prstGeom>
            <a:solidFill>
              <a:srgbClr val="CC99FF"/>
            </a:solidFill>
            <a:ln w="9525">
              <a:solidFill>
                <a:srgbClr val="000000"/>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2639725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239000" cy="6303336"/>
          </a:xfrm>
        </p:spPr>
        <p:txBody>
          <a:bodyPr>
            <a:noAutofit/>
          </a:bodyPr>
          <a:lstStyle/>
          <a:p>
            <a:pPr fontAlgn="base"/>
            <a:r>
              <a:rPr lang="en-US" sz="1800" b="1" dirty="0" smtClean="0"/>
              <a:t>PIN count:</a:t>
            </a:r>
            <a:r>
              <a:rPr lang="en-US" sz="1800" dirty="0" smtClean="0"/>
              <a:t> Atmega32 has got 40 pins. Two for Power (pin no.10: +5v, pin no. 11: ground), two for oscillator (pin 12, 13), one for reset (pin 9), three for providing necessary power and reference voltage to its internal ADC, and 32 (4×8) I/O pins.</a:t>
            </a:r>
          </a:p>
          <a:p>
            <a:pPr fontAlgn="base"/>
            <a:r>
              <a:rPr lang="en-US" sz="1800" b="1" dirty="0" smtClean="0"/>
              <a:t>About I/O pins:</a:t>
            </a:r>
            <a:r>
              <a:rPr lang="en-US" sz="1800" dirty="0" smtClean="0"/>
              <a:t> ATmega32 is capable of handling analogue inputs. Port A can be used as either DIGITAL I/O Lines or each individual pin can be used as a single input channel to the internal ADC of ATmega32, plus a pair of pins AREF, AVCC &amp; GND together can make an ADC channel.</a:t>
            </a:r>
          </a:p>
          <a:p>
            <a:pPr fontAlgn="base"/>
            <a:r>
              <a:rPr lang="en-US" sz="1800" dirty="0" smtClean="0"/>
              <a:t>No pins can perform and serve for two purposes (for an example: Port A pins cannot work as a Digital I/O pin while the Internal ADC is activated) at the same time. It’s the programmers responsibility to resolve the conflict in the circuitry and the program. Programmers are advised to have a look to the priority tables and the internal configuration from the datasheet.</a:t>
            </a:r>
          </a:p>
          <a:p>
            <a:pPr fontAlgn="base"/>
            <a:r>
              <a:rPr lang="en-US" sz="1800" b="1" dirty="0" smtClean="0"/>
              <a:t>Digital I/O pins:</a:t>
            </a:r>
            <a:r>
              <a:rPr lang="en-US" sz="1800" dirty="0" smtClean="0"/>
              <a:t> ATmega32 has 32 pins (4portsx8pins) configurable as Digital I/O pins.</a:t>
            </a:r>
          </a:p>
          <a:p>
            <a:pPr fontAlgn="base"/>
            <a:endParaRPr lang="en-US" sz="1800" dirty="0" smtClean="0"/>
          </a:p>
          <a:p>
            <a:endParaRPr lang="en-US" sz="1800" dirty="0"/>
          </a:p>
        </p:txBody>
      </p:sp>
    </p:spTree>
    <p:extLst>
      <p:ext uri="{BB962C8B-B14F-4D97-AF65-F5344CB8AC3E}">
        <p14:creationId xmlns:p14="http://schemas.microsoft.com/office/powerpoint/2010/main" val="118134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sz="2800" b="1" dirty="0" smtClean="0"/>
              <a:t>Timers:</a:t>
            </a:r>
            <a:r>
              <a:rPr lang="en-US" sz="2800" dirty="0" smtClean="0"/>
              <a:t> 3 Inbuilt timer/counters, two 8 bit (timer0, timer2) and one 16 bit (timer1).</a:t>
            </a:r>
          </a:p>
          <a:p>
            <a:pPr fontAlgn="base"/>
            <a:r>
              <a:rPr lang="en-US" sz="2800" b="1" dirty="0" smtClean="0"/>
              <a:t>ADC:</a:t>
            </a:r>
            <a:r>
              <a:rPr lang="en-US" sz="2800" dirty="0" smtClean="0"/>
              <a:t> It has one successive approximation type ADC in which total 8 single channels are selectable. They can also be used as 7 (for TQFP packages) or 2 (for DIP packages) differential channels. Reference is selectable, either an external reference can be used or the internal 2.56V reference can be brought into action.  There external reference can be connected to the AREF pin.</a:t>
            </a:r>
          </a:p>
          <a:p>
            <a:pPr fontAlgn="base"/>
            <a:r>
              <a:rPr lang="en-US" sz="2800" b="1" dirty="0" smtClean="0"/>
              <a:t>Communication Options:</a:t>
            </a:r>
            <a:r>
              <a:rPr lang="en-US" sz="2800" dirty="0" smtClean="0"/>
              <a:t>  ATmega32 has three data transfer modules embedded in it. They are</a:t>
            </a:r>
          </a:p>
          <a:p>
            <a:pPr fontAlgn="base"/>
            <a:r>
              <a:rPr lang="en-US" sz="2800" dirty="0" smtClean="0"/>
              <a:t>Two  Wire Interface</a:t>
            </a:r>
          </a:p>
          <a:p>
            <a:pPr fontAlgn="base"/>
            <a:r>
              <a:rPr lang="en-US" sz="2800" dirty="0" smtClean="0"/>
              <a:t>USART</a:t>
            </a:r>
          </a:p>
          <a:p>
            <a:pPr fontAlgn="base"/>
            <a:r>
              <a:rPr lang="en-US" sz="2800" dirty="0" smtClean="0"/>
              <a:t>Serial Peripheral Interface</a:t>
            </a:r>
            <a:endParaRPr lang="en-US" dirty="0"/>
          </a:p>
        </p:txBody>
      </p:sp>
    </p:spTree>
    <p:extLst>
      <p:ext uri="{BB962C8B-B14F-4D97-AF65-F5344CB8AC3E}">
        <p14:creationId xmlns:p14="http://schemas.microsoft.com/office/powerpoint/2010/main" val="383247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086600" cy="685800"/>
          </a:xfrm>
        </p:spPr>
        <p:txBody>
          <a:bodyPr>
            <a:normAutofit/>
          </a:bodyPr>
          <a:lstStyle/>
          <a:p>
            <a:r>
              <a:rPr lang="en-US" sz="3600" dirty="0" smtClean="0">
                <a:latin typeface="Times New Roman" pitchFamily="18" charset="0"/>
                <a:cs typeface="Times New Roman" pitchFamily="18" charset="0"/>
              </a:rPr>
              <a:t>LED</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181600"/>
          </a:xfrm>
        </p:spPr>
        <p:txBody>
          <a:bodyPr>
            <a:normAutofit/>
          </a:bodyPr>
          <a:lstStyle/>
          <a:p>
            <a:pPr>
              <a:lnSpc>
                <a:spcPct val="150000"/>
              </a:lnSpc>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LEDs are semiconductor devices are made out of silicon</a:t>
            </a:r>
          </a:p>
          <a:p>
            <a:pPr>
              <a:lnSpc>
                <a:spcPct val="150000"/>
              </a:lnSpc>
              <a:buNone/>
            </a:pPr>
            <a:r>
              <a:rPr lang="en-US" sz="2400" dirty="0" smtClean="0">
                <a:latin typeface="Times New Roman" pitchFamily="18" charset="0"/>
                <a:cs typeface="Times New Roman" pitchFamily="18" charset="0"/>
              </a:rPr>
              <a:t>   When current passes through the LED, it emits photons as a byproduct. Normal light bulbs produce light by heating a metal filament until its white hot</a:t>
            </a:r>
          </a:p>
          <a:p>
            <a:pPr>
              <a:lnSpc>
                <a:spcPct val="150000"/>
              </a:lnSpc>
              <a:buNone/>
            </a:pPr>
            <a:r>
              <a:rPr lang="en-US" sz="2400" dirty="0" smtClean="0">
                <a:latin typeface="Times New Roman" pitchFamily="18" charset="0"/>
                <a:cs typeface="Times New Roman" pitchFamily="18" charset="0"/>
              </a:rPr>
              <a:t>    LEDs present many advantages over traditional light sources including lower energy consumption, longer lifetime, improved robustness, smaller size and faster switching</a:t>
            </a:r>
          </a:p>
          <a:p>
            <a:pPr>
              <a:lnSpc>
                <a:spcPct val="150000"/>
              </a:lnSpc>
              <a:buNone/>
            </a:pPr>
            <a:endParaRPr lang="en-US" sz="2400" dirty="0" smtClean="0"/>
          </a:p>
          <a:p>
            <a:pPr>
              <a:lnSpc>
                <a:spcPct val="150000"/>
              </a:lnSpc>
            </a:pPr>
            <a:endParaRPr lang="en-US" sz="2400" dirty="0"/>
          </a:p>
        </p:txBody>
      </p:sp>
      <p:pic>
        <p:nvPicPr>
          <p:cNvPr id="4" name="Picture 3"/>
          <p:cNvPicPr/>
          <p:nvPr/>
        </p:nvPicPr>
        <p:blipFill>
          <a:blip r:embed="rId2" cstate="print"/>
          <a:srcRect/>
          <a:stretch>
            <a:fillRect/>
          </a:stretch>
        </p:blipFill>
        <p:spPr bwMode="auto">
          <a:xfrm>
            <a:off x="6715125" y="5181600"/>
            <a:ext cx="1971675" cy="14573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0" y="152400"/>
            <a:ext cx="9144000" cy="461963"/>
          </a:xfrm>
          <a:prstGeom prst="rect">
            <a:avLst/>
          </a:prstGeom>
          <a:noFill/>
          <a:ln w="9525">
            <a:noFill/>
            <a:miter lim="800000"/>
            <a:headEnd/>
            <a:tailEnd/>
          </a:ln>
        </p:spPr>
        <p:txBody>
          <a:bodyPr anchor="ctr">
            <a:spAutoFit/>
          </a:bodyPr>
          <a:lstStyle/>
          <a:p>
            <a:pPr algn="ctr"/>
            <a:r>
              <a:rPr lang="en-US" sz="2400" b="1" u="sng">
                <a:solidFill>
                  <a:srgbClr val="7030A0"/>
                </a:solidFill>
                <a:latin typeface="Times New Roman" pitchFamily="18" charset="0"/>
                <a:ea typeface="Calibri" pitchFamily="34" charset="0"/>
                <a:cs typeface="Times New Roman" pitchFamily="18" charset="0"/>
              </a:rPr>
              <a:t>DC- MOTOR</a:t>
            </a:r>
            <a:endParaRPr lang="en-US" sz="2400">
              <a:solidFill>
                <a:srgbClr val="7030A0"/>
              </a:solidFill>
              <a:latin typeface="Calibri" pitchFamily="34" charset="0"/>
              <a:ea typeface="Calibri" pitchFamily="34" charset="0"/>
              <a:cs typeface="Times New Roman" pitchFamily="18" charset="0"/>
            </a:endParaRPr>
          </a:p>
        </p:txBody>
      </p:sp>
      <p:sp>
        <p:nvSpPr>
          <p:cNvPr id="16387" name="Rectangle 2"/>
          <p:cNvSpPr>
            <a:spLocks noChangeArrowheads="1"/>
          </p:cNvSpPr>
          <p:nvPr/>
        </p:nvSpPr>
        <p:spPr bwMode="auto">
          <a:xfrm>
            <a:off x="228600" y="685800"/>
            <a:ext cx="5715000" cy="6017032"/>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US" sz="2200" dirty="0">
                <a:latin typeface="Times New Roman" pitchFamily="18" charset="0"/>
                <a:cs typeface="Times New Roman" pitchFamily="18" charset="0"/>
              </a:rPr>
              <a:t>A DC motor is an electric motor that runs on direct current (DC) electricity. In any electric motor, operation is based on simple electromagnetism.</a:t>
            </a:r>
          </a:p>
          <a:p>
            <a:pPr algn="just">
              <a:lnSpc>
                <a:spcPct val="150000"/>
              </a:lnSpc>
              <a:buFont typeface="Wingdings" pitchFamily="2" charset="2"/>
              <a:buChar char="Ø"/>
            </a:pPr>
            <a:r>
              <a:rPr lang="en-IN" sz="2200" dirty="0">
                <a:latin typeface="Times New Roman" pitchFamily="18" charset="0"/>
                <a:cs typeface="Times New Roman" pitchFamily="18" charset="0"/>
              </a:rPr>
              <a:t>A simple 2-pole DC electric motor (here red represents a magnet or winding with a "North" polarization, while green represents a magnet or winding with a "South" polarization).</a:t>
            </a:r>
          </a:p>
          <a:p>
            <a:pPr algn="just">
              <a:lnSpc>
                <a:spcPct val="150000"/>
              </a:lnSpc>
              <a:buFont typeface="Wingdings" pitchFamily="2" charset="2"/>
              <a:buChar char="Ø"/>
            </a:pPr>
            <a:r>
              <a:rPr lang="en-US" sz="2200" dirty="0">
                <a:latin typeface="Times New Roman" pitchFamily="18" charset="0"/>
                <a:cs typeface="Times New Roman" pitchFamily="18" charset="0"/>
              </a:rPr>
              <a:t>Every DC motor has six basic parts -- axle, rotor (a.k.a., armature), stator, commutator, field magnet(s), and brushes.</a:t>
            </a:r>
          </a:p>
          <a:p>
            <a:endParaRPr lang="en-US" sz="2200" dirty="0"/>
          </a:p>
        </p:txBody>
      </p:sp>
      <p:pic>
        <p:nvPicPr>
          <p:cNvPr id="5" name="Picture 4" descr="Image"/>
          <p:cNvPicPr>
            <a:picLocks noChangeAspect="1" noChangeArrowheads="1"/>
          </p:cNvPicPr>
          <p:nvPr/>
        </p:nvPicPr>
        <p:blipFill>
          <a:blip r:embed="rId2" r:link="rId3" cstate="print"/>
          <a:srcRect/>
          <a:stretch>
            <a:fillRect/>
          </a:stretch>
        </p:blipFill>
        <p:spPr bwMode="auto">
          <a:xfrm>
            <a:off x="6400800" y="914400"/>
            <a:ext cx="2362200" cy="3200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PHOTO DIODE</a:t>
            </a:r>
            <a:endParaRPr lang="en-US" dirty="0"/>
          </a:p>
        </p:txBody>
      </p:sp>
      <p:sp>
        <p:nvSpPr>
          <p:cNvPr id="6" name="Content Placeholder 5"/>
          <p:cNvSpPr>
            <a:spLocks noGrp="1"/>
          </p:cNvSpPr>
          <p:nvPr>
            <p:ph idx="1"/>
          </p:nvPr>
        </p:nvSpPr>
        <p:spPr>
          <a:xfrm>
            <a:off x="457200" y="1600200"/>
            <a:ext cx="5943600" cy="4525963"/>
          </a:xfrm>
        </p:spPr>
        <p:txBody>
          <a:bodyPr>
            <a:normAutofit fontScale="70000" lnSpcReduction="20000"/>
          </a:bodyPr>
          <a:lstStyle/>
          <a:p>
            <a:pPr>
              <a:lnSpc>
                <a:spcPct val="150000"/>
              </a:lnSpc>
              <a:buFont typeface="Wingdings" pitchFamily="2" charset="2"/>
              <a:buChar char="v"/>
            </a:pPr>
            <a:r>
              <a:rPr lang="en-US" dirty="0" smtClean="0">
                <a:latin typeface="Century Schoolbook" pitchFamily="18" charset="0"/>
              </a:rPr>
              <a:t>A photodiode is a type of photo detector capable of converting light into either current or voltage, depending upon the mode of operation.</a:t>
            </a:r>
          </a:p>
          <a:p>
            <a:pPr>
              <a:lnSpc>
                <a:spcPct val="150000"/>
              </a:lnSpc>
              <a:buFont typeface="Wingdings" pitchFamily="2" charset="2"/>
              <a:buChar char="v"/>
            </a:pPr>
            <a:r>
              <a:rPr lang="en-US" dirty="0" smtClean="0">
                <a:latin typeface="Century Schoolbook" pitchFamily="18" charset="0"/>
              </a:rPr>
              <a:t>Photodiodes are similar to regular semiconductor diodes except that they may be either exposed (to detect vacuum UV or X-rays) or packaged with a window or optical </a:t>
            </a:r>
            <a:r>
              <a:rPr lang="en-US" dirty="0" err="1" smtClean="0">
                <a:latin typeface="Century Schoolbook" pitchFamily="18" charset="0"/>
              </a:rPr>
              <a:t>fibre</a:t>
            </a:r>
            <a:r>
              <a:rPr lang="en-US" dirty="0" smtClean="0">
                <a:latin typeface="Century Schoolbook" pitchFamily="18" charset="0"/>
              </a:rPr>
              <a:t> connection to allow light to reach the sensitive part of the device. </a:t>
            </a:r>
          </a:p>
          <a:p>
            <a:endParaRPr lang="en-US" dirty="0"/>
          </a:p>
        </p:txBody>
      </p:sp>
      <p:pic>
        <p:nvPicPr>
          <p:cNvPr id="7" name="il_fi" descr="http://4.bp.blogspot.com/_RA2btAL9GeE/SL1ReSw_DjI/AAAAAAAAAPA/hmpVOR-h0eA/s400/Photodiode.jpg"/>
          <p:cNvPicPr>
            <a:picLocks/>
          </p:cNvPicPr>
          <p:nvPr/>
        </p:nvPicPr>
        <p:blipFill>
          <a:blip r:embed="rId2" cstate="print"/>
          <a:srcRect/>
          <a:stretch>
            <a:fillRect/>
          </a:stretch>
        </p:blipFill>
        <p:spPr>
          <a:xfrm>
            <a:off x="6248400" y="1524000"/>
            <a:ext cx="2292350" cy="2749550"/>
          </a:xfrm>
          <a:prstGeom prst="rect">
            <a:avLst/>
          </a:prstGeom>
        </p:spPr>
      </p:pic>
      <p:pic>
        <p:nvPicPr>
          <p:cNvPr id="8" name="il_fi" descr="http://www.takeoutrecordsny.com/SEAI/ElectronicsSymbols_files/image039.gif"/>
          <p:cNvPicPr>
            <a:picLocks noChangeAspect="1" noChangeArrowheads="1"/>
          </p:cNvPicPr>
          <p:nvPr/>
        </p:nvPicPr>
        <p:blipFill>
          <a:blip r:embed="rId3" cstate="print"/>
          <a:srcRect/>
          <a:stretch>
            <a:fillRect/>
          </a:stretch>
        </p:blipFill>
        <p:spPr bwMode="auto">
          <a:xfrm>
            <a:off x="6324600" y="4648200"/>
            <a:ext cx="173355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 LED</a:t>
            </a:r>
            <a:endParaRPr lang="en-US" dirty="0"/>
          </a:p>
        </p:txBody>
      </p:sp>
      <p:sp>
        <p:nvSpPr>
          <p:cNvPr id="3" name="Content Placeholder 2"/>
          <p:cNvSpPr>
            <a:spLocks noGrp="1"/>
          </p:cNvSpPr>
          <p:nvPr>
            <p:ph idx="1"/>
          </p:nvPr>
        </p:nvSpPr>
        <p:spPr>
          <a:xfrm>
            <a:off x="457200" y="1600200"/>
            <a:ext cx="6096000" cy="4572000"/>
          </a:xfrm>
        </p:spPr>
        <p:txBody>
          <a:bodyPr>
            <a:normAutofit fontScale="70000" lnSpcReduction="20000"/>
          </a:bodyPr>
          <a:lstStyle/>
          <a:p>
            <a:pPr marL="274320" indent="-274320" algn="just">
              <a:buFont typeface="Wingdings"/>
              <a:buChar char=""/>
              <a:defRPr/>
            </a:pPr>
            <a:r>
              <a:rPr lang="en-US" dirty="0" smtClean="0"/>
              <a:t>An IR LED, also known as IR transmitter, is a special purpose LED that transmits infrared rays in the range of 760 nm wavelength.</a:t>
            </a:r>
          </a:p>
          <a:p>
            <a:pPr marL="274320" indent="-274320" algn="just">
              <a:buFont typeface="Wingdings"/>
              <a:buChar char=""/>
              <a:defRPr/>
            </a:pPr>
            <a:r>
              <a:rPr lang="en-US" dirty="0" smtClean="0"/>
              <a:t>Such LEDs are usually made of gallium arsenide or aluminum gallium arsenide. They, along with IR receivers, are commonly used as sensors.</a:t>
            </a:r>
          </a:p>
          <a:p>
            <a:pPr marL="274320" indent="-274320" algn="just">
              <a:buFont typeface="Wingdings"/>
              <a:buChar char=""/>
              <a:defRPr/>
            </a:pPr>
            <a:r>
              <a:rPr lang="en-US" dirty="0" smtClean="0"/>
              <a:t>The appearance is same as a common LED. Since the human eye cannot see the infrared radiations, it is not possible for a person to identify whether the IR LED is working or not, unlike a common LED. </a:t>
            </a:r>
          </a:p>
          <a:p>
            <a:pPr marL="274320" indent="-274320" algn="just">
              <a:buFont typeface="Wingdings"/>
              <a:buChar char=""/>
              <a:defRPr/>
            </a:pPr>
            <a:r>
              <a:rPr lang="en-US" dirty="0" smtClean="0"/>
              <a:t>To overcome this problem, the camera on a cell phone can be used. The camera can show us the IR rays being emanated from the IR LED in a circuit.</a:t>
            </a:r>
          </a:p>
          <a:p>
            <a:pPr marL="274320" indent="-274320">
              <a:buFont typeface="Wingdings"/>
              <a:buChar char=""/>
              <a:defRPr/>
            </a:pPr>
            <a:endParaRPr lang="en-US" dirty="0" smtClean="0"/>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6553200" y="2057400"/>
            <a:ext cx="2085975" cy="3200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1066800" y="223837"/>
            <a:ext cx="6781800" cy="523220"/>
          </a:xfrm>
          <a:prstGeom prst="rect">
            <a:avLst/>
          </a:prstGeom>
          <a:noFill/>
          <a:ln w="9525">
            <a:noFill/>
            <a:miter lim="800000"/>
            <a:headEnd/>
            <a:tailEnd/>
          </a:ln>
        </p:spPr>
        <p:txBody>
          <a:bodyPr>
            <a:spAutoFit/>
          </a:bodyPr>
          <a:lstStyle/>
          <a:p>
            <a:pPr algn="ctr"/>
            <a:r>
              <a:rPr lang="en-US" sz="2800" dirty="0">
                <a:latin typeface="Times New Roman" pitchFamily="18" charset="0"/>
                <a:cs typeface="Times New Roman" pitchFamily="18" charset="0"/>
              </a:rPr>
              <a:t>LIQUID CRYSTAL DISPLAY (LCD)</a:t>
            </a:r>
          </a:p>
        </p:txBody>
      </p:sp>
      <p:sp>
        <p:nvSpPr>
          <p:cNvPr id="21507" name="TextBox 3"/>
          <p:cNvSpPr txBox="1">
            <a:spLocks noChangeArrowheads="1"/>
          </p:cNvSpPr>
          <p:nvPr/>
        </p:nvSpPr>
        <p:spPr bwMode="auto">
          <a:xfrm>
            <a:off x="228600" y="838200"/>
            <a:ext cx="8458200" cy="4493538"/>
          </a:xfrm>
          <a:prstGeom prst="rect">
            <a:avLst/>
          </a:prstGeom>
          <a:noFill/>
          <a:ln w="9525">
            <a:noFill/>
            <a:miter lim="800000"/>
            <a:headEnd/>
            <a:tailEnd/>
          </a:ln>
        </p:spPr>
        <p:txBody>
          <a:bodyPr wrap="square">
            <a:spAutoFit/>
          </a:bodyPr>
          <a:lstStyle/>
          <a:p>
            <a:pPr algn="just">
              <a:lnSpc>
                <a:spcPct val="150000"/>
              </a:lnSpc>
              <a:buFont typeface="Wingdings" pitchFamily="2" charset="2"/>
              <a:buChar char="Ø"/>
            </a:pPr>
            <a:r>
              <a:rPr lang="en-US" sz="2200" dirty="0" smtClean="0">
                <a:latin typeface="Times New Roman" pitchFamily="18" charset="0"/>
                <a:cs typeface="Times New Roman" pitchFamily="18" charset="0"/>
              </a:rPr>
              <a:t>Most common LCDs connected to the microcontrollers are 16x2 and</a:t>
            </a:r>
          </a:p>
          <a:p>
            <a:pPr algn="just">
              <a:lnSpc>
                <a:spcPct val="150000"/>
              </a:lnSpc>
            </a:pPr>
            <a:r>
              <a:rPr lang="en-US" sz="2200" dirty="0" smtClean="0">
                <a:latin typeface="Times New Roman" pitchFamily="18" charset="0"/>
                <a:cs typeface="Times New Roman" pitchFamily="18" charset="0"/>
              </a:rPr>
              <a:t>    20x2 displays. </a:t>
            </a:r>
          </a:p>
          <a:p>
            <a:pPr algn="just">
              <a:lnSpc>
                <a:spcPct val="150000"/>
              </a:lnSpc>
              <a:buFont typeface="Wingdings" pitchFamily="2" charset="2"/>
              <a:buChar char="Ø"/>
            </a:pPr>
            <a:r>
              <a:rPr lang="en-US" sz="2200" dirty="0" smtClean="0">
                <a:latin typeface="Times New Roman" pitchFamily="18" charset="0"/>
                <a:cs typeface="Times New Roman" pitchFamily="18" charset="0"/>
              </a:rPr>
              <a:t>This means 16 characters per line by 2 lines and 20 characters per line </a:t>
            </a:r>
          </a:p>
          <a:p>
            <a:pPr algn="just">
              <a:lnSpc>
                <a:spcPct val="150000"/>
              </a:lnSpc>
            </a:pPr>
            <a:r>
              <a:rPr lang="en-US" sz="2200" dirty="0" smtClean="0">
                <a:latin typeface="Times New Roman" pitchFamily="18" charset="0"/>
                <a:cs typeface="Times New Roman" pitchFamily="18" charset="0"/>
              </a:rPr>
              <a:t>    by 2 lines, respectively. </a:t>
            </a:r>
          </a:p>
          <a:p>
            <a:pPr algn="just">
              <a:lnSpc>
                <a:spcPct val="150000"/>
              </a:lnSpc>
              <a:buFont typeface="Wingdings" pitchFamily="2" charset="2"/>
              <a:buChar char="Ø"/>
            </a:pPr>
            <a:r>
              <a:rPr lang="en-US" sz="2200" dirty="0" smtClean="0">
                <a:latin typeface="Times New Roman" pitchFamily="18" charset="0"/>
                <a:cs typeface="Times New Roman" pitchFamily="18" charset="0"/>
              </a:rPr>
              <a:t>The standard is referred to as HD44780U, which refers to the controller  </a:t>
            </a:r>
          </a:p>
          <a:p>
            <a:pPr algn="just">
              <a:lnSpc>
                <a:spcPct val="150000"/>
              </a:lnSpc>
            </a:pPr>
            <a:r>
              <a:rPr lang="en-US" sz="2200" dirty="0" smtClean="0">
                <a:latin typeface="Times New Roman" pitchFamily="18" charset="0"/>
                <a:cs typeface="Times New Roman" pitchFamily="18" charset="0"/>
              </a:rPr>
              <a:t>    chip which receives data from an external source (and communicates </a:t>
            </a:r>
          </a:p>
          <a:p>
            <a:pPr algn="just">
              <a:lnSpc>
                <a:spcPct val="150000"/>
              </a:lnSpc>
            </a:pPr>
            <a:r>
              <a:rPr lang="en-US" sz="2200" dirty="0" smtClean="0">
                <a:latin typeface="Times New Roman" pitchFamily="18" charset="0"/>
                <a:cs typeface="Times New Roman" pitchFamily="18" charset="0"/>
              </a:rPr>
              <a:t>    directly with the LCD.</a:t>
            </a:r>
          </a:p>
          <a:p>
            <a:pPr algn="just">
              <a:lnSpc>
                <a:spcPct val="150000"/>
              </a:lnSpc>
              <a:buFont typeface="Wingdings" pitchFamily="2" charset="2"/>
              <a:buChar char="Ø"/>
            </a:pPr>
            <a:endParaRPr lang="en-US" sz="2200" b="1"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pic>
        <p:nvPicPr>
          <p:cNvPr id="21508" name="Picture 3" descr="http://1.bp.blogspot.com/_B8Dh2WXNvg0/S2h5mD9Sc8I/AAAAAAAAEIQ/KUgaAJ6952A/s400/LCD+2+x+16+HD44780U.jpg"/>
          <p:cNvPicPr>
            <a:picLocks noChangeAspect="1" noChangeArrowheads="1"/>
          </p:cNvPicPr>
          <p:nvPr/>
        </p:nvPicPr>
        <p:blipFill>
          <a:blip r:embed="rId2" cstate="print"/>
          <a:srcRect/>
          <a:stretch>
            <a:fillRect/>
          </a:stretch>
        </p:blipFill>
        <p:spPr bwMode="auto">
          <a:xfrm>
            <a:off x="2438400" y="4876800"/>
            <a:ext cx="3810000" cy="18192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0"/>
            <a:ext cx="3666388" cy="523220"/>
          </a:xfrm>
          <a:prstGeom prst="rect">
            <a:avLst/>
          </a:prstGeom>
        </p:spPr>
        <p:txBody>
          <a:bodyPr wrap="none">
            <a:spAutoFit/>
          </a:bodyPr>
          <a:lstStyle/>
          <a:p>
            <a:pPr algn="ctr" fontAlgn="auto">
              <a:spcBef>
                <a:spcPts val="0"/>
              </a:spcBef>
              <a:spcAft>
                <a:spcPts val="0"/>
              </a:spcAft>
              <a:defRPr/>
            </a:pPr>
            <a:r>
              <a:rPr lang="en-US" sz="2800" b="1" dirty="0">
                <a:solidFill>
                  <a:schemeClr val="tx2">
                    <a:lumMod val="60000"/>
                    <a:lumOff val="40000"/>
                  </a:schemeClr>
                </a:solidFill>
                <a:latin typeface="Times New Roman" pitchFamily="18" charset="0"/>
                <a:cs typeface="Times New Roman" pitchFamily="18" charset="0"/>
              </a:rPr>
              <a:t>LCD BACKGROUND</a:t>
            </a:r>
            <a:endParaRPr lang="en-US" sz="2800" dirty="0">
              <a:solidFill>
                <a:schemeClr val="tx2">
                  <a:lumMod val="60000"/>
                  <a:lumOff val="40000"/>
                </a:schemeClr>
              </a:solidFill>
              <a:latin typeface="Times New Roman" pitchFamily="18" charset="0"/>
              <a:cs typeface="Times New Roman" pitchFamily="18" charset="0"/>
            </a:endParaRPr>
          </a:p>
        </p:txBody>
      </p:sp>
      <p:sp>
        <p:nvSpPr>
          <p:cNvPr id="22531" name="Rectangle 2"/>
          <p:cNvSpPr>
            <a:spLocks noChangeArrowheads="1"/>
          </p:cNvSpPr>
          <p:nvPr/>
        </p:nvSpPr>
        <p:spPr bwMode="auto">
          <a:xfrm>
            <a:off x="0" y="533400"/>
            <a:ext cx="9144000" cy="3785652"/>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  If </a:t>
            </a:r>
            <a:r>
              <a:rPr lang="en-US" sz="2000" dirty="0">
                <a:latin typeface="Times New Roman" pitchFamily="18" charset="0"/>
                <a:cs typeface="Times New Roman" pitchFamily="18" charset="0"/>
              </a:rPr>
              <a:t>an 8-bit data bus is used the LCD will require 11 data lines </a:t>
            </a:r>
          </a:p>
          <a:p>
            <a:pPr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3 control lines plus the 8 lines for the data bus)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three control lines are referred to as EN, RS, and RW</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EN=Enable </a:t>
            </a:r>
            <a:r>
              <a:rPr lang="en-US" sz="2000" dirty="0">
                <a:latin typeface="Times New Roman" pitchFamily="18" charset="0"/>
                <a:cs typeface="Times New Roman" pitchFamily="18" charset="0"/>
              </a:rPr>
              <a:t>(used to tell the LCD that you are sending it data)</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RS=Register </a:t>
            </a:r>
            <a:r>
              <a:rPr lang="en-US" sz="2000" dirty="0">
                <a:latin typeface="Times New Roman" pitchFamily="18" charset="0"/>
                <a:cs typeface="Times New Roman" pitchFamily="18" charset="0"/>
              </a:rPr>
              <a:t>Select (When RS is low (0), data is treated as a command)</a:t>
            </a:r>
          </a:p>
          <a:p>
            <a:pPr algn="just">
              <a:lnSpc>
                <a:spcPct val="150000"/>
              </a:lnSpc>
            </a:pPr>
            <a:r>
              <a:rPr lang="en-US" sz="2000" dirty="0">
                <a:latin typeface="Times New Roman" pitchFamily="18" charset="0"/>
                <a:cs typeface="Times New Roman" pitchFamily="18" charset="0"/>
              </a:rPr>
              <a:t>                                     (When RS is High(1), data being sent is text data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R/W=Read/Write   </a:t>
            </a:r>
            <a:r>
              <a:rPr lang="en-US" sz="2000" dirty="0">
                <a:latin typeface="Times New Roman" pitchFamily="18" charset="0"/>
                <a:cs typeface="Times New Roman" pitchFamily="18" charset="0"/>
              </a:rPr>
              <a:t>(When RW is low (0), the data  written to the LCD)</a:t>
            </a:r>
          </a:p>
          <a:p>
            <a:pPr algn="just">
              <a:lnSpc>
                <a:spcPct val="150000"/>
              </a:lnSpc>
            </a:pPr>
            <a:r>
              <a:rPr lang="en-US" sz="2000" dirty="0">
                <a:latin typeface="Times New Roman" pitchFamily="18" charset="0"/>
                <a:cs typeface="Times New Roman" pitchFamily="18" charset="0"/>
              </a:rPr>
              <a:t>                                     (When RW is low (0), the data  reading to the LCD)</a:t>
            </a:r>
          </a:p>
        </p:txBody>
      </p:sp>
      <p:pic>
        <p:nvPicPr>
          <p:cNvPr id="22532" name="il_fi" descr="http://www.8051projects.net/lcd-interfacing/lcd.png"/>
          <p:cNvPicPr>
            <a:picLocks noChangeAspect="1" noChangeArrowheads="1"/>
          </p:cNvPicPr>
          <p:nvPr/>
        </p:nvPicPr>
        <p:blipFill>
          <a:blip r:embed="rId2" cstate="print"/>
          <a:srcRect/>
          <a:stretch>
            <a:fillRect/>
          </a:stretch>
        </p:blipFill>
        <p:spPr bwMode="auto">
          <a:xfrm>
            <a:off x="1524000" y="4343400"/>
            <a:ext cx="5791200" cy="2514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609600"/>
            <a:ext cx="5248248" cy="523220"/>
          </a:xfrm>
          <a:prstGeom prst="rect">
            <a:avLst/>
          </a:prstGeom>
        </p:spPr>
        <p:txBody>
          <a:bodyPr wrap="square">
            <a:spAutoFit/>
          </a:bodyPr>
          <a:lstStyle/>
          <a:p>
            <a:r>
              <a:rPr lang="en-US" sz="2800" u="sng" dirty="0">
                <a:solidFill>
                  <a:srgbClr val="FF0000"/>
                </a:solidFill>
                <a:latin typeface="Times New Roman" pitchFamily="18" charset="0"/>
                <a:cs typeface="Times New Roman" pitchFamily="18" charset="0"/>
              </a:rPr>
              <a:t>Software Requirements</a:t>
            </a:r>
            <a:endParaRPr lang="en-US" sz="2800" dirty="0"/>
          </a:p>
        </p:txBody>
      </p:sp>
      <p:sp>
        <p:nvSpPr>
          <p:cNvPr id="5" name="Rectangle 4"/>
          <p:cNvSpPr/>
          <p:nvPr/>
        </p:nvSpPr>
        <p:spPr>
          <a:xfrm>
            <a:off x="910107" y="1132820"/>
            <a:ext cx="6557493" cy="5355312"/>
          </a:xfrm>
          <a:prstGeom prst="rect">
            <a:avLst/>
          </a:prstGeom>
        </p:spPr>
        <p:txBody>
          <a:bodyPr wrap="square">
            <a:spAutoFit/>
          </a:bodyPr>
          <a:lstStyle/>
          <a:p>
            <a:r>
              <a:rPr lang="en-US" dirty="0">
                <a:solidFill>
                  <a:srgbClr val="000000"/>
                </a:solidFill>
                <a:latin typeface="TyponineSans Light 17"/>
              </a:rPr>
              <a:t>The </a:t>
            </a:r>
            <a:r>
              <a:rPr lang="en-US" dirty="0" err="1">
                <a:solidFill>
                  <a:srgbClr val="000000"/>
                </a:solidFill>
                <a:latin typeface="TyponineSans Light 17"/>
              </a:rPr>
              <a:t>Arduino</a:t>
            </a:r>
            <a:r>
              <a:rPr lang="en-US" dirty="0">
                <a:solidFill>
                  <a:srgbClr val="000000"/>
                </a:solidFill>
                <a:latin typeface="TyponineSans Light 17"/>
              </a:rPr>
              <a:t> project provides the </a:t>
            </a:r>
            <a:r>
              <a:rPr lang="en-US" dirty="0" err="1">
                <a:solidFill>
                  <a:srgbClr val="000000"/>
                </a:solidFill>
                <a:latin typeface="TyponineSans Light 17"/>
              </a:rPr>
              <a:t>Arduino</a:t>
            </a:r>
            <a:r>
              <a:rPr lang="en-US" dirty="0">
                <a:solidFill>
                  <a:srgbClr val="000000"/>
                </a:solidFill>
                <a:latin typeface="TyponineSans Light 17"/>
              </a:rPr>
              <a:t> integrated development environment (IDE), which is a cross-platform application written in the programming language Java. It originated from the IDE for the languages Processing and Wiring. It is designed to introduce programming to artists and other newcomers unfamiliar with software development. It includes a code editor with features such as syntax highlighting, brace matching, and automatic indentation, and provides simple one-click mechanism to compile and load programs to an </a:t>
            </a:r>
            <a:r>
              <a:rPr lang="en-US" dirty="0" err="1">
                <a:solidFill>
                  <a:srgbClr val="000000"/>
                </a:solidFill>
                <a:latin typeface="TyponineSans Light 17"/>
              </a:rPr>
              <a:t>Arduino</a:t>
            </a:r>
            <a:r>
              <a:rPr lang="en-US" dirty="0">
                <a:solidFill>
                  <a:srgbClr val="000000"/>
                </a:solidFill>
                <a:latin typeface="TyponineSans Light 17"/>
              </a:rPr>
              <a:t> board. A program written with the IDE for </a:t>
            </a:r>
            <a:r>
              <a:rPr lang="en-US" dirty="0" err="1">
                <a:solidFill>
                  <a:srgbClr val="000000"/>
                </a:solidFill>
                <a:latin typeface="TyponineSans Light 17"/>
              </a:rPr>
              <a:t>Arduino</a:t>
            </a:r>
            <a:r>
              <a:rPr lang="en-US" dirty="0">
                <a:solidFill>
                  <a:srgbClr val="000000"/>
                </a:solidFill>
                <a:latin typeface="TyponineSans Light 17"/>
              </a:rPr>
              <a:t> is called a "sketch".</a:t>
            </a:r>
          </a:p>
          <a:p>
            <a:endParaRPr lang="en-US" dirty="0">
              <a:solidFill>
                <a:srgbClr val="000000"/>
              </a:solidFill>
              <a:latin typeface="TyponineSans Light 17"/>
            </a:endParaRPr>
          </a:p>
          <a:p>
            <a:r>
              <a:rPr lang="en-US" dirty="0">
                <a:solidFill>
                  <a:srgbClr val="000000"/>
                </a:solidFill>
                <a:latin typeface="TyponineSans Light 17"/>
              </a:rPr>
              <a:t>The </a:t>
            </a:r>
            <a:r>
              <a:rPr lang="en-US" dirty="0" err="1">
                <a:solidFill>
                  <a:srgbClr val="000000"/>
                </a:solidFill>
                <a:latin typeface="TyponineSans Light 17"/>
              </a:rPr>
              <a:t>Arduino</a:t>
            </a:r>
            <a:r>
              <a:rPr lang="en-US" dirty="0">
                <a:solidFill>
                  <a:srgbClr val="000000"/>
                </a:solidFill>
                <a:latin typeface="TyponineSans Light 17"/>
              </a:rPr>
              <a:t> IDE supports the languages C and C++ using special rules to organize code. The </a:t>
            </a:r>
            <a:r>
              <a:rPr lang="en-US" dirty="0" err="1">
                <a:solidFill>
                  <a:srgbClr val="000000"/>
                </a:solidFill>
                <a:latin typeface="TyponineSans Light 17"/>
              </a:rPr>
              <a:t>Arduino</a:t>
            </a:r>
            <a:r>
              <a:rPr lang="en-US" dirty="0">
                <a:solidFill>
                  <a:srgbClr val="000000"/>
                </a:solidFill>
                <a:latin typeface="TyponineSans Light 17"/>
              </a:rPr>
              <a:t> IDE supplies a software library called Wiring from the Wiring project, which provides many common input and output procedures. A typical </a:t>
            </a:r>
            <a:r>
              <a:rPr lang="en-US" dirty="0" err="1">
                <a:solidFill>
                  <a:srgbClr val="000000"/>
                </a:solidFill>
                <a:latin typeface="TyponineSans Light 17"/>
              </a:rPr>
              <a:t>Arduino</a:t>
            </a:r>
            <a:r>
              <a:rPr lang="en-US" dirty="0">
                <a:solidFill>
                  <a:srgbClr val="000000"/>
                </a:solidFill>
                <a:latin typeface="TyponineSans Light 17"/>
              </a:rPr>
              <a:t> C/C++ sketch consist of two functions that are compiled and linked with a program stub main() into an executable cyclic executive program:</a:t>
            </a:r>
            <a:endParaRPr lang="en-US" dirty="0"/>
          </a:p>
        </p:txBody>
      </p:sp>
    </p:spTree>
    <p:extLst>
      <p:ext uri="{BB962C8B-B14F-4D97-AF65-F5344CB8AC3E}">
        <p14:creationId xmlns:p14="http://schemas.microsoft.com/office/powerpoint/2010/main" val="216272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14400"/>
          </a:xfrm>
        </p:spPr>
        <p:txBody>
          <a:bodyPr>
            <a:normAutofit/>
          </a:bodyPr>
          <a:lstStyle/>
          <a:p>
            <a:r>
              <a:rPr lang="en-US" sz="3600" dirty="0" smtClean="0">
                <a:latin typeface="Times New Roman" pitchFamily="18" charset="0"/>
                <a:cs typeface="Times New Roman" pitchFamily="18" charset="0"/>
              </a:rPr>
              <a:t>ABSTRACT</a:t>
            </a:r>
            <a:endParaRPr lang="en-US" sz="3600" dirty="0">
              <a:latin typeface="Times New Roman" pitchFamily="18" charset="0"/>
              <a:cs typeface="Times New Roman" pitchFamily="18" charset="0"/>
            </a:endParaRPr>
          </a:p>
        </p:txBody>
      </p:sp>
      <p:sp>
        <p:nvSpPr>
          <p:cNvPr id="4" name="Content Placeholder 3"/>
          <p:cNvSpPr>
            <a:spLocks noGrp="1"/>
          </p:cNvSpPr>
          <p:nvPr>
            <p:ph idx="1"/>
          </p:nvPr>
        </p:nvSpPr>
        <p:spPr>
          <a:xfrm>
            <a:off x="457200" y="1066800"/>
            <a:ext cx="8229600" cy="5059363"/>
          </a:xfrm>
        </p:spPr>
        <p:txBody>
          <a:bodyPr>
            <a:normAutofit fontScale="77500" lnSpcReduction="20000"/>
          </a:bodyPr>
          <a:lstStyle/>
          <a:p>
            <a:r>
              <a:rPr lang="en-US" sz="2400" dirty="0"/>
              <a:t>System demonstrates a fully automated car parking system that also gives an update regarding parking availability on IOT Gecko website through internet. For this purpose we use IR sensors along with motors, LCD display and microcontroller for controlling the system working. Our system consists of an LCD display that is used to demonstrate as a parking gate entrance display. The display displays empty slots to new car arriving at gate of parking area. If no parking space is available the system does not open the gate and displays parking full. If slot is empty system allows car to enter the lot and displays empty slots where user can park. To detect vehicle slot occupancy the system uses IR sensors. Also system uses IR sensors to detect vehicles arriving at parking gates, to open the gates automatically on vehicle arrival. The microcontroller is used to facilitate the working of the entire system. </a:t>
            </a:r>
            <a:endParaRPr lang="en-IN" sz="2400" dirty="0"/>
          </a:p>
          <a:p>
            <a:r>
              <a:rPr lang="en-US" sz="2400" dirty="0"/>
              <a:t> </a:t>
            </a:r>
            <a:endParaRPr lang="en-IN" sz="2400" dirty="0"/>
          </a:p>
          <a:p>
            <a:r>
              <a:rPr lang="en-US" sz="2400" dirty="0"/>
              <a:t>To have more convenience to the drivers as well as the parking area monitoring people, the parking space availability information is in parallel sent to IOT website through Wi-Fi connection to the system. In this way with a live feed on where to go for parking the vehicle, the time and cost involved in searching an available parking slot is thus saved. This is how the IOT Based Smart Car Parking System works.</a:t>
            </a:r>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duinoISP  Arduino 1.0.6 27012015 08544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43" y="3467062"/>
            <a:ext cx="2419315" cy="29031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icture of Setting up the Arduino IDE to use the program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461162"/>
            <a:ext cx="2419315" cy="29031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838200"/>
            <a:ext cx="6248400" cy="2762295"/>
          </a:xfrm>
          <a:prstGeom prst="rect">
            <a:avLst/>
          </a:prstGeom>
        </p:spPr>
        <p:txBody>
          <a:bodyPr wrap="square">
            <a:spAutoFit/>
          </a:bodyPr>
          <a:lstStyle/>
          <a:p>
            <a:r>
              <a:rPr lang="en-US" sz="1600" dirty="0"/>
              <a:t>After compiling and linking with the GNU </a:t>
            </a:r>
            <a:r>
              <a:rPr lang="en-US" sz="1600" dirty="0" err="1"/>
              <a:t>toolchain</a:t>
            </a:r>
            <a:r>
              <a:rPr lang="en-US" sz="1600" dirty="0"/>
              <a:t>, also included with the IDE distribution, the </a:t>
            </a:r>
            <a:r>
              <a:rPr lang="en-US" sz="1600" dirty="0" err="1"/>
              <a:t>Arduino</a:t>
            </a:r>
            <a:r>
              <a:rPr lang="en-US" sz="1600" dirty="0"/>
              <a:t> IDE employs the </a:t>
            </a:r>
            <a:r>
              <a:rPr lang="en-US" sz="1600" dirty="0" err="1"/>
              <a:t>programavrdude</a:t>
            </a:r>
            <a:r>
              <a:rPr lang="en-US" sz="1600" dirty="0"/>
              <a:t> to convert the executable code into a text file in hexadecimal coding that is loaded into the </a:t>
            </a:r>
            <a:r>
              <a:rPr lang="en-US" sz="1600" dirty="0" err="1"/>
              <a:t>Arduino</a:t>
            </a:r>
            <a:r>
              <a:rPr lang="en-US" sz="1600" dirty="0"/>
              <a:t> board by a loader program in the board's firmware.</a:t>
            </a:r>
          </a:p>
          <a:p>
            <a:r>
              <a:rPr lang="en-US" sz="1600" dirty="0" err="1"/>
              <a:t>Arduino</a:t>
            </a:r>
            <a:r>
              <a:rPr lang="en-US" sz="1600" dirty="0"/>
              <a:t> programs may be written in any programming language with a compiler that produces binary machine code. Atmel provides a development environment for their microcontrollers, AVR Studio and the newer Atmel Studio, which can be used for programming </a:t>
            </a:r>
            <a:r>
              <a:rPr lang="en-US" sz="1600" dirty="0" err="1"/>
              <a:t>Arduino</a:t>
            </a:r>
            <a:r>
              <a:rPr lang="en-US" sz="1600" dirty="0"/>
              <a:t>.</a:t>
            </a:r>
          </a:p>
          <a:p>
            <a:endParaRPr lang="en-US" sz="1350" dirty="0"/>
          </a:p>
        </p:txBody>
      </p:sp>
    </p:spTree>
    <p:extLst>
      <p:ext uri="{BB962C8B-B14F-4D97-AF65-F5344CB8AC3E}">
        <p14:creationId xmlns:p14="http://schemas.microsoft.com/office/powerpoint/2010/main" val="19332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971550"/>
            <a:ext cx="6172200" cy="685800"/>
          </a:xfrm>
        </p:spPr>
        <p:txBody>
          <a:bodyPr>
            <a:normAutofit fontScale="90000"/>
          </a:bodyPr>
          <a:lstStyle/>
          <a:p>
            <a:pPr fontAlgn="auto">
              <a:spcAft>
                <a:spcPts val="0"/>
              </a:spcAft>
              <a:defRPr/>
            </a:pPr>
            <a:r>
              <a:rPr lang="en-US" u="sng" dirty="0" smtClean="0">
                <a:solidFill>
                  <a:srgbClr val="FF0000"/>
                </a:solidFill>
                <a:latin typeface="Times New Roman" pitchFamily="18" charset="0"/>
                <a:cs typeface="Times New Roman" pitchFamily="18" charset="0"/>
              </a:rPr>
              <a:t>BIBILOGRAPHY</a:t>
            </a:r>
          </a:p>
        </p:txBody>
      </p:sp>
      <p:sp>
        <p:nvSpPr>
          <p:cNvPr id="7" name="Content Placeholder 2"/>
          <p:cNvSpPr txBox="1">
            <a:spLocks/>
          </p:cNvSpPr>
          <p:nvPr/>
        </p:nvSpPr>
        <p:spPr>
          <a:xfrm>
            <a:off x="990600" y="1981200"/>
            <a:ext cx="5772150" cy="474345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ATMEGA 328 Data Sheets.</a:t>
            </a:r>
          </a:p>
          <a:p>
            <a:pPr>
              <a:lnSpc>
                <a:spcPct val="150000"/>
              </a:lnSpc>
            </a:pPr>
            <a:r>
              <a:rPr lang="en-US" sz="1800" b="1" dirty="0">
                <a:latin typeface="Times New Roman" panose="02020603050405020304" pitchFamily="18" charset="0"/>
                <a:cs typeface="Times New Roman" panose="02020603050405020304" pitchFamily="18" charset="0"/>
              </a:rPr>
              <a:t>www.atmel.com</a:t>
            </a:r>
          </a:p>
          <a:p>
            <a:pPr>
              <a:lnSpc>
                <a:spcPct val="150000"/>
              </a:lnSpc>
            </a:pPr>
            <a:r>
              <a:rPr lang="en-US" sz="1800" b="1" dirty="0">
                <a:latin typeface="Times New Roman" panose="02020603050405020304" pitchFamily="18" charset="0"/>
                <a:cs typeface="Times New Roman" panose="02020603050405020304" pitchFamily="18" charset="0"/>
              </a:rPr>
              <a:t>www.beyondlogic.org</a:t>
            </a:r>
          </a:p>
          <a:p>
            <a:pPr>
              <a:lnSpc>
                <a:spcPct val="150000"/>
              </a:lnSpc>
            </a:pPr>
            <a:r>
              <a:rPr lang="en-US" sz="1800" b="1" dirty="0">
                <a:latin typeface="Times New Roman" panose="02020603050405020304" pitchFamily="18" charset="0"/>
                <a:cs typeface="Times New Roman" panose="02020603050405020304" pitchFamily="18" charset="0"/>
              </a:rPr>
              <a:t>www.wikipedia.org</a:t>
            </a:r>
          </a:p>
          <a:p>
            <a:pPr>
              <a:lnSpc>
                <a:spcPct val="150000"/>
              </a:lnSpc>
            </a:pPr>
            <a:r>
              <a:rPr lang="en-US" sz="1800" b="1" dirty="0">
                <a:latin typeface="Times New Roman" panose="02020603050405020304" pitchFamily="18" charset="0"/>
                <a:cs typeface="Times New Roman" panose="02020603050405020304" pitchFamily="18" charset="0"/>
              </a:rPr>
              <a:t>www.howstuffworks.com</a:t>
            </a:r>
          </a:p>
          <a:p>
            <a:pPr>
              <a:lnSpc>
                <a:spcPct val="150000"/>
              </a:lnSpc>
            </a:pPr>
            <a:r>
              <a:rPr lang="en-US" sz="1800" b="1" dirty="0">
                <a:latin typeface="Times New Roman" panose="02020603050405020304" pitchFamily="18" charset="0"/>
                <a:cs typeface="Times New Roman" panose="02020603050405020304" pitchFamily="18" charset="0"/>
              </a:rPr>
              <a:t>www.alldatasheets.com</a:t>
            </a:r>
          </a:p>
        </p:txBody>
      </p:sp>
    </p:spTree>
    <p:extLst>
      <p:ext uri="{BB962C8B-B14F-4D97-AF65-F5344CB8AC3E}">
        <p14:creationId xmlns:p14="http://schemas.microsoft.com/office/powerpoint/2010/main" val="386169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057400"/>
            <a:ext cx="7772400" cy="1107996"/>
          </a:xfrm>
          <a:prstGeom prst="rect">
            <a:avLst/>
          </a:prstGeom>
          <a:noFill/>
        </p:spPr>
        <p:txBody>
          <a:bodyPr wrap="square" rtlCol="0">
            <a:spAutoFit/>
          </a:bodyPr>
          <a:lstStyle/>
          <a:p>
            <a:pPr algn="ctr"/>
            <a:r>
              <a:rPr lang="en-US" sz="6600" dirty="0" smtClean="0">
                <a:latin typeface="Times New Roman" pitchFamily="18" charset="0"/>
                <a:cs typeface="Times New Roman" pitchFamily="18" charset="0"/>
              </a:rPr>
              <a:t>THANK ‘Q’</a:t>
            </a:r>
            <a:endParaRPr lang="en-US" sz="6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sz="2800" dirty="0" smtClean="0">
                <a:latin typeface="Times New Roman" pitchFamily="18" charset="0"/>
                <a:cs typeface="Times New Roman" pitchFamily="18" charset="0"/>
              </a:rPr>
              <a:t>BLOCK DIAGRAM</a:t>
            </a:r>
            <a:endParaRPr lang="en-US" sz="2800" dirty="0">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496731" y="990600"/>
            <a:ext cx="8113869" cy="528161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latin typeface="Times New Roman" pitchFamily="18" charset="0"/>
                <a:cs typeface="Times New Roman" pitchFamily="18" charset="0"/>
              </a:rPr>
              <a:t>HARD WARE EQUIPMENTS</a:t>
            </a:r>
            <a:endParaRPr lang="en-US" sz="3200" dirty="0">
              <a:latin typeface="Times New Roman" pitchFamily="18" charset="0"/>
              <a:cs typeface="Times New Roman" pitchFamily="18" charset="0"/>
            </a:endParaRPr>
          </a:p>
        </p:txBody>
      </p:sp>
      <p:sp>
        <p:nvSpPr>
          <p:cNvPr id="4" name="Content Placeholder 3"/>
          <p:cNvSpPr>
            <a:spLocks noGrp="1"/>
          </p:cNvSpPr>
          <p:nvPr>
            <p:ph idx="1"/>
          </p:nvPr>
        </p:nvSpPr>
        <p:spPr>
          <a:xfrm>
            <a:off x="304800" y="990600"/>
            <a:ext cx="8382000" cy="5638800"/>
          </a:xfrm>
        </p:spPr>
        <p:txBody>
          <a:bodyPr>
            <a:normAutofit/>
          </a:bodyPr>
          <a:lstStyle/>
          <a:p>
            <a:pPr lvl="0"/>
            <a:r>
              <a:rPr lang="en-US" sz="2400" dirty="0" err="1"/>
              <a:t>Atmega</a:t>
            </a:r>
            <a:r>
              <a:rPr lang="en-US" sz="2400" dirty="0"/>
              <a:t> 328 Microcontroller</a:t>
            </a:r>
            <a:endParaRPr lang="en-IN" sz="2400" dirty="0"/>
          </a:p>
          <a:p>
            <a:pPr lvl="0"/>
            <a:r>
              <a:rPr lang="en-US" sz="2400" dirty="0"/>
              <a:t>WIFI MODULE</a:t>
            </a:r>
            <a:endParaRPr lang="en-IN" sz="2400" dirty="0"/>
          </a:p>
          <a:p>
            <a:pPr lvl="0"/>
            <a:r>
              <a:rPr lang="en-US" sz="2400" dirty="0"/>
              <a:t>LCD Display</a:t>
            </a:r>
            <a:endParaRPr lang="en-IN" sz="2400" dirty="0"/>
          </a:p>
          <a:p>
            <a:pPr lvl="0"/>
            <a:r>
              <a:rPr lang="en-US" sz="2400" dirty="0"/>
              <a:t>IR Sensors</a:t>
            </a:r>
            <a:endParaRPr lang="en-IN" sz="2400" dirty="0"/>
          </a:p>
          <a:p>
            <a:pPr lvl="0"/>
            <a:r>
              <a:rPr lang="en-US" sz="2400" dirty="0"/>
              <a:t>Motors</a:t>
            </a:r>
            <a:endParaRPr lang="en-IN" sz="2400" dirty="0"/>
          </a:p>
          <a:p>
            <a:pPr lvl="0"/>
            <a:r>
              <a:rPr lang="en-US" sz="2400" dirty="0"/>
              <a:t>Transformer</a:t>
            </a:r>
            <a:endParaRPr lang="en-IN" sz="2400" dirty="0"/>
          </a:p>
          <a:p>
            <a:pPr lvl="0"/>
            <a:r>
              <a:rPr lang="en-US" sz="2400" dirty="0"/>
              <a:t>Resistors</a:t>
            </a:r>
            <a:endParaRPr lang="en-IN" sz="2400" dirty="0"/>
          </a:p>
          <a:p>
            <a:pPr lvl="0"/>
            <a:r>
              <a:rPr lang="en-US" sz="2400" dirty="0"/>
              <a:t>Capacitors</a:t>
            </a:r>
            <a:endParaRPr lang="en-IN" sz="2400" dirty="0"/>
          </a:p>
          <a:p>
            <a:pPr lvl="0"/>
            <a:r>
              <a:rPr lang="en-US" sz="2400" dirty="0"/>
              <a:t>Diodes</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Grp="1" noChangeAspect="1" noChangeArrowheads="1"/>
          </p:cNvPicPr>
          <p:nvPr>
            <p:ph idx="1"/>
          </p:nvPr>
        </p:nvPicPr>
        <p:blipFill>
          <a:blip r:embed="rId2" cstate="print"/>
          <a:srcRect/>
          <a:stretch>
            <a:fillRect/>
          </a:stretch>
        </p:blipFill>
        <p:spPr bwMode="auto">
          <a:xfrm>
            <a:off x="381000" y="457200"/>
            <a:ext cx="7924799" cy="6273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229600" cy="715963"/>
          </a:xfrm>
        </p:spPr>
        <p:txBody>
          <a:bodyPr/>
          <a:lstStyle/>
          <a:p>
            <a:pPr algn="ctr" eaLnBrk="1" fontAlgn="auto" hangingPunct="1">
              <a:spcAft>
                <a:spcPts val="0"/>
              </a:spcAft>
              <a:defRPr/>
            </a:pPr>
            <a:r>
              <a:rPr lang="en-US" sz="4000" dirty="0" smtClean="0">
                <a:solidFill>
                  <a:schemeClr val="tx2">
                    <a:satMod val="130000"/>
                  </a:schemeClr>
                </a:solidFill>
              </a:rPr>
              <a:t>        </a:t>
            </a:r>
            <a:r>
              <a:rPr lang="en-US" sz="3600" dirty="0" smtClean="0">
                <a:solidFill>
                  <a:schemeClr val="accent3">
                    <a:lumMod val="75000"/>
                  </a:schemeClr>
                </a:solidFill>
                <a:effectLst/>
                <a:latin typeface="Times New Roman" pitchFamily="18" charset="0"/>
                <a:cs typeface="Times New Roman" pitchFamily="18" charset="0"/>
              </a:rPr>
              <a:t>EMBEDDED SYSTEMS</a:t>
            </a:r>
          </a:p>
        </p:txBody>
      </p:sp>
      <p:sp>
        <p:nvSpPr>
          <p:cNvPr id="8195" name="Rectangle 3"/>
          <p:cNvSpPr>
            <a:spLocks noGrp="1" noChangeArrowheads="1"/>
          </p:cNvSpPr>
          <p:nvPr>
            <p:ph idx="1"/>
          </p:nvPr>
        </p:nvSpPr>
        <p:spPr>
          <a:xfrm>
            <a:off x="381000" y="1219200"/>
            <a:ext cx="8229600" cy="4876800"/>
          </a:xfrm>
        </p:spPr>
        <p:txBody>
          <a:bodyPr>
            <a:normAutofit lnSpcReduction="10000"/>
          </a:bodyPr>
          <a:lstStyle/>
          <a:p>
            <a:pPr marL="365760" indent="-283464" eaLnBrk="1" fontAlgn="auto" hangingPunct="1">
              <a:lnSpc>
                <a:spcPct val="80000"/>
              </a:lnSpc>
              <a:spcAft>
                <a:spcPts val="0"/>
              </a:spcAft>
              <a:buFont typeface="Wingdings 2"/>
              <a:buNone/>
              <a:defRPr/>
            </a:pP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Definition for </a:t>
            </a:r>
            <a:r>
              <a:rPr lang="en-US" sz="3600" dirty="0" smtClean="0">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EMBEDDED SYSTEMS</a:t>
            </a:r>
          </a:p>
          <a:p>
            <a:pPr marL="365760" indent="-283464" eaLnBrk="1" fontAlgn="auto" hangingPunct="1">
              <a:lnSpc>
                <a:spcPct val="80000"/>
              </a:lnSpc>
              <a:spcAft>
                <a:spcPts val="0"/>
              </a:spcAft>
              <a:buFont typeface="Wingdings 2"/>
              <a:buNone/>
              <a:defRPr/>
            </a:pPr>
            <a:endParaRPr lang="en-US" sz="2400" i="1" dirty="0" smtClean="0">
              <a:latin typeface="Times New Roman" pitchFamily="18" charset="0"/>
              <a:cs typeface="Times New Roman" pitchFamily="18" charset="0"/>
            </a:endParaRPr>
          </a:p>
          <a:p>
            <a:pPr marL="365760" indent="-283464" eaLnBrk="1" fontAlgn="auto" hangingPunct="1">
              <a:lnSpc>
                <a:spcPct val="110000"/>
              </a:lnSpc>
              <a:spcAft>
                <a:spcPts val="0"/>
              </a:spcAft>
              <a:buFont typeface="Wingdings" pitchFamily="2" charset="2"/>
              <a:buChar char="Ø"/>
              <a:defRPr/>
            </a:pPr>
            <a:r>
              <a:rPr lang="en-US" sz="2400" dirty="0" smtClean="0">
                <a:latin typeface="Times New Roman" pitchFamily="18" charset="0"/>
                <a:cs typeface="Times New Roman" pitchFamily="18" charset="0"/>
              </a:rPr>
              <a:t>   A combination of hardware and software which together </a:t>
            </a:r>
          </a:p>
          <a:p>
            <a:pPr marL="365760" indent="-283464" eaLnBrk="1" fontAlgn="auto" hangingPunct="1">
              <a:lnSpc>
                <a:spcPct val="110000"/>
              </a:lnSpc>
              <a:spcAft>
                <a:spcPts val="0"/>
              </a:spcAft>
              <a:buFont typeface="Wingdings 2"/>
              <a:buNone/>
              <a:defRPr/>
            </a:pPr>
            <a:r>
              <a:rPr lang="en-US" sz="2400" dirty="0" smtClean="0">
                <a:latin typeface="Times New Roman" pitchFamily="18" charset="0"/>
                <a:cs typeface="Times New Roman" pitchFamily="18" charset="0"/>
              </a:rPr>
              <a:t>      form a component of a larger machine.</a:t>
            </a:r>
          </a:p>
          <a:p>
            <a:pPr marL="365760" indent="-283464" eaLnBrk="1" fontAlgn="auto" hangingPunct="1">
              <a:lnSpc>
                <a:spcPct val="110000"/>
              </a:lnSpc>
              <a:spcAft>
                <a:spcPts val="0"/>
              </a:spcAft>
              <a:buFont typeface="Wingdings 2"/>
              <a:buNone/>
              <a:defRPr/>
            </a:pPr>
            <a:endParaRPr lang="en-US" sz="2400" dirty="0" smtClean="0">
              <a:latin typeface="Times New Roman" pitchFamily="18" charset="0"/>
              <a:cs typeface="Times New Roman" pitchFamily="18" charset="0"/>
            </a:endParaRPr>
          </a:p>
          <a:p>
            <a:pPr marL="365760" indent="-283464" eaLnBrk="1" fontAlgn="auto" hangingPunct="1">
              <a:lnSpc>
                <a:spcPct val="110000"/>
              </a:lnSpc>
              <a:spcAft>
                <a:spcPts val="0"/>
              </a:spcAft>
              <a:buFont typeface="Wingdings" pitchFamily="2" charset="2"/>
              <a:buChar char="Ø"/>
              <a:defRPr/>
            </a:pPr>
            <a:r>
              <a:rPr lang="en-US" sz="2400" dirty="0" smtClean="0">
                <a:latin typeface="Times New Roman" pitchFamily="18" charset="0"/>
                <a:cs typeface="Times New Roman" pitchFamily="18" charset="0"/>
              </a:rPr>
              <a:t>   An example of an embedded system is a microprocessor that   </a:t>
            </a:r>
          </a:p>
          <a:p>
            <a:pPr marL="365760" indent="-283464" eaLnBrk="1" fontAlgn="auto" hangingPunct="1">
              <a:lnSpc>
                <a:spcPct val="110000"/>
              </a:lnSpc>
              <a:spcAft>
                <a:spcPts val="0"/>
              </a:spcAft>
              <a:buFont typeface="Wingdings 2"/>
              <a:buNone/>
              <a:defRPr/>
            </a:pPr>
            <a:r>
              <a:rPr lang="en-US" sz="2400" dirty="0" smtClean="0">
                <a:latin typeface="Times New Roman" pitchFamily="18" charset="0"/>
                <a:cs typeface="Times New Roman" pitchFamily="18" charset="0"/>
              </a:rPr>
              <a:t>      controls an automobile engine. </a:t>
            </a:r>
          </a:p>
          <a:p>
            <a:pPr marL="365760" indent="-283464" eaLnBrk="1" fontAlgn="auto" hangingPunct="1">
              <a:lnSpc>
                <a:spcPct val="110000"/>
              </a:lnSpc>
              <a:spcAft>
                <a:spcPts val="0"/>
              </a:spcAft>
              <a:buFont typeface="Wingdings 2"/>
              <a:buNone/>
              <a:defRPr/>
            </a:pPr>
            <a:endParaRPr lang="en-US" sz="2400" dirty="0" smtClean="0">
              <a:latin typeface="Times New Roman" pitchFamily="18" charset="0"/>
              <a:cs typeface="Times New Roman" pitchFamily="18" charset="0"/>
            </a:endParaRPr>
          </a:p>
          <a:p>
            <a:pPr marL="365760" indent="-283464" eaLnBrk="1" fontAlgn="auto" hangingPunct="1">
              <a:lnSpc>
                <a:spcPct val="150000"/>
              </a:lnSpc>
              <a:spcAft>
                <a:spcPts val="0"/>
              </a:spcAft>
              <a:buFont typeface="Wingdings" pitchFamily="2" charset="2"/>
              <a:buChar char="Ø"/>
              <a:defRPr/>
            </a:pPr>
            <a:r>
              <a:rPr lang="en-US" sz="2400" dirty="0" smtClean="0">
                <a:latin typeface="Times New Roman" pitchFamily="18" charset="0"/>
                <a:cs typeface="Times New Roman" pitchFamily="18" charset="0"/>
              </a:rPr>
              <a:t>   An embedded system is designed to run on its own without</a:t>
            </a:r>
          </a:p>
          <a:p>
            <a:pPr marL="365760" indent="-283464" eaLnBrk="1" fontAlgn="auto" hangingPunct="1">
              <a:spcAft>
                <a:spcPts val="0"/>
              </a:spcAft>
              <a:buFont typeface="Wingdings 2"/>
              <a:buNone/>
              <a:defRPr/>
            </a:pPr>
            <a:r>
              <a:rPr lang="en-US" sz="2400" dirty="0" smtClean="0">
                <a:latin typeface="Times New Roman" pitchFamily="18" charset="0"/>
                <a:cs typeface="Times New Roman" pitchFamily="18" charset="0"/>
              </a:rPr>
              <a:t>      human intervention, and may be required to respond to          </a:t>
            </a:r>
          </a:p>
          <a:p>
            <a:pPr marL="365760" indent="-283464" eaLnBrk="1" fontAlgn="auto" hangingPunct="1">
              <a:spcAft>
                <a:spcPts val="0"/>
              </a:spcAft>
              <a:buFont typeface="Wingdings 2"/>
              <a:buNone/>
              <a:defRPr/>
            </a:pPr>
            <a:r>
              <a:rPr lang="en-US" sz="2400" dirty="0" smtClean="0">
                <a:latin typeface="Times New Roman" pitchFamily="18" charset="0"/>
                <a:cs typeface="Times New Roman" pitchFamily="18" charset="0"/>
              </a:rPr>
              <a:t>      events in real time.</a:t>
            </a:r>
          </a:p>
          <a:p>
            <a:pPr marL="365760" indent="-283464" eaLnBrk="1" fontAlgn="auto" hangingPunct="1">
              <a:lnSpc>
                <a:spcPct val="80000"/>
              </a:lnSpc>
              <a:spcAft>
                <a:spcPts val="0"/>
              </a:spcAft>
              <a:buFont typeface="Wingdings 2"/>
              <a:buNone/>
              <a:defRPr/>
            </a:pPr>
            <a:endParaRPr lang="en-US" sz="2400" dirty="0" smtClean="0">
              <a:latin typeface="Times New Roman" pitchFamily="18" charset="0"/>
              <a:cs typeface="Times New Roman" pitchFamily="18" charset="0"/>
            </a:endParaRPr>
          </a:p>
          <a:p>
            <a:pPr marL="365760" indent="-283464" eaLnBrk="1" fontAlgn="auto" hangingPunct="1">
              <a:lnSpc>
                <a:spcPct val="80000"/>
              </a:lnSpc>
              <a:spcAft>
                <a:spcPts val="0"/>
              </a:spcAft>
              <a:buFont typeface="Wingdings 2"/>
              <a:buNone/>
              <a:defRP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EMBEDDED SYSTEMS</a:t>
            </a:r>
            <a:endParaRPr lang="en-US" sz="3600" dirty="0">
              <a:latin typeface="Times New Roman" pitchFamily="18" charset="0"/>
              <a:cs typeface="Times New Roman" pitchFamily="18" charset="0"/>
            </a:endParaRPr>
          </a:p>
        </p:txBody>
      </p:sp>
      <p:pic>
        <p:nvPicPr>
          <p:cNvPr id="3075" name="Picture 3"/>
          <p:cNvPicPr>
            <a:picLocks noGrp="1" noChangeAspect="1" noChangeArrowheads="1"/>
          </p:cNvPicPr>
          <p:nvPr>
            <p:ph idx="1"/>
          </p:nvPr>
        </p:nvPicPr>
        <p:blipFill>
          <a:blip r:embed="rId2" cstate="print"/>
          <a:srcRect/>
          <a:stretch>
            <a:fillRect/>
          </a:stretch>
        </p:blipFill>
        <p:spPr bwMode="auto">
          <a:xfrm>
            <a:off x="1295400" y="1295400"/>
            <a:ext cx="6172200" cy="51654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Microcontroller</a:t>
            </a:r>
            <a:endParaRPr lang="en-US" dirty="0"/>
          </a:p>
        </p:txBody>
      </p:sp>
      <p:sp>
        <p:nvSpPr>
          <p:cNvPr id="3" name="Content Placeholder 2"/>
          <p:cNvSpPr>
            <a:spLocks noGrp="1"/>
          </p:cNvSpPr>
          <p:nvPr>
            <p:ph idx="1"/>
          </p:nvPr>
        </p:nvSpPr>
        <p:spPr/>
        <p:txBody>
          <a:bodyPr/>
          <a:lstStyle/>
          <a:p>
            <a:r>
              <a:rPr lang="en-US" altLang="zh-TW" sz="2800" dirty="0" smtClean="0">
                <a:solidFill>
                  <a:srgbClr val="000000"/>
                </a:solidFill>
                <a:latin typeface="Times New Roman" pitchFamily="18" charset="0"/>
                <a:ea typeface="PMingLiU" pitchFamily="18" charset="-120"/>
              </a:rPr>
              <a:t>It is a smaller computer</a:t>
            </a:r>
          </a:p>
          <a:p>
            <a:r>
              <a:rPr lang="en-US" altLang="zh-TW" sz="2800" dirty="0" smtClean="0">
                <a:solidFill>
                  <a:srgbClr val="000000"/>
                </a:solidFill>
                <a:latin typeface="Times New Roman" pitchFamily="18" charset="0"/>
                <a:ea typeface="PMingLiU" pitchFamily="18" charset="-120"/>
              </a:rPr>
              <a:t>Has on-chip RAM, ROM, I/O ports...</a:t>
            </a:r>
          </a:p>
          <a:p>
            <a:endParaRPr lang="en-US" altLang="zh-TW" sz="2800" dirty="0" smtClean="0">
              <a:solidFill>
                <a:srgbClr val="000000"/>
              </a:solidFill>
              <a:latin typeface="Times New Roman" pitchFamily="18" charset="0"/>
              <a:ea typeface="PMingLiU" pitchFamily="18" charset="-120"/>
            </a:endParaRPr>
          </a:p>
        </p:txBody>
      </p:sp>
      <p:grpSp>
        <p:nvGrpSpPr>
          <p:cNvPr id="4" name="Group 3"/>
          <p:cNvGrpSpPr/>
          <p:nvPr/>
        </p:nvGrpSpPr>
        <p:grpSpPr>
          <a:xfrm>
            <a:off x="1524000" y="3886200"/>
            <a:ext cx="5867400" cy="1981200"/>
            <a:chOff x="1524000" y="3886200"/>
            <a:chExt cx="5867400" cy="1981200"/>
          </a:xfrm>
        </p:grpSpPr>
        <p:sp>
          <p:nvSpPr>
            <p:cNvPr id="5" name="Rectangle 3"/>
            <p:cNvSpPr>
              <a:spLocks noChangeArrowheads="1"/>
            </p:cNvSpPr>
            <p:nvPr/>
          </p:nvSpPr>
          <p:spPr bwMode="auto">
            <a:xfrm>
              <a:off x="2362200" y="3962400"/>
              <a:ext cx="7620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6" name="Text Box 4"/>
            <p:cNvSpPr txBox="1">
              <a:spLocks noChangeArrowheads="1"/>
            </p:cNvSpPr>
            <p:nvPr/>
          </p:nvSpPr>
          <p:spPr bwMode="auto">
            <a:xfrm>
              <a:off x="2362200" y="4191000"/>
              <a:ext cx="9144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tx1"/>
                  </a:solidFill>
                  <a:latin typeface="Times New Roman" pitchFamily="18" charset="0"/>
                  <a:ea typeface="PMingLiU" pitchFamily="18" charset="-120"/>
                </a:rPr>
                <a:t> </a:t>
              </a:r>
              <a:r>
                <a:rPr kumimoji="1" lang="en-US" altLang="zh-TW" sz="1800" b="1">
                  <a:latin typeface="Times New Roman" pitchFamily="18" charset="0"/>
                  <a:ea typeface="PMingLiU" pitchFamily="18" charset="-120"/>
                </a:rPr>
                <a:t>RAM</a:t>
              </a:r>
            </a:p>
          </p:txBody>
        </p:sp>
        <p:sp>
          <p:nvSpPr>
            <p:cNvPr id="7" name="Rectangle 5"/>
            <p:cNvSpPr>
              <a:spLocks noChangeArrowheads="1"/>
            </p:cNvSpPr>
            <p:nvPr/>
          </p:nvSpPr>
          <p:spPr bwMode="auto">
            <a:xfrm>
              <a:off x="3124200" y="3962400"/>
              <a:ext cx="838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 name="Text Box 6"/>
            <p:cNvSpPr txBox="1">
              <a:spLocks noChangeArrowheads="1"/>
            </p:cNvSpPr>
            <p:nvPr/>
          </p:nvSpPr>
          <p:spPr bwMode="auto">
            <a:xfrm>
              <a:off x="3124200" y="41910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dirty="0">
                  <a:solidFill>
                    <a:schemeClr val="tx1"/>
                  </a:solidFill>
                  <a:latin typeface="Times New Roman" pitchFamily="18" charset="0"/>
                  <a:ea typeface="PMingLiU" pitchFamily="18" charset="-120"/>
                </a:rPr>
                <a:t> </a:t>
              </a:r>
              <a:r>
                <a:rPr kumimoji="1" lang="en-US" altLang="zh-TW" sz="1800" b="1" dirty="0">
                  <a:latin typeface="Times New Roman" pitchFamily="18" charset="0"/>
                  <a:ea typeface="PMingLiU" pitchFamily="18" charset="-120"/>
                </a:rPr>
                <a:t>ROM</a:t>
              </a:r>
            </a:p>
          </p:txBody>
        </p:sp>
        <p:sp>
          <p:nvSpPr>
            <p:cNvPr id="9" name="Rectangle 7"/>
            <p:cNvSpPr>
              <a:spLocks noChangeArrowheads="1"/>
            </p:cNvSpPr>
            <p:nvPr/>
          </p:nvSpPr>
          <p:spPr bwMode="auto">
            <a:xfrm>
              <a:off x="1600200" y="4800600"/>
              <a:ext cx="762000" cy="9144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0" name="Text Box 8"/>
            <p:cNvSpPr txBox="1">
              <a:spLocks noChangeArrowheads="1"/>
            </p:cNvSpPr>
            <p:nvPr/>
          </p:nvSpPr>
          <p:spPr bwMode="auto">
            <a:xfrm>
              <a:off x="1676400" y="4953000"/>
              <a:ext cx="838200" cy="646331"/>
            </a:xfrm>
            <a:prstGeom prst="rect">
              <a:avLst/>
            </a:prstGeom>
            <a:noFill/>
            <a:ln w="9525">
              <a:noFill/>
              <a:miter lim="800000"/>
              <a:headEnd/>
              <a:tailEnd/>
            </a:ln>
            <a:effectLst/>
          </p:spPr>
          <p:txBody>
            <a:bodyPr wrap="square">
              <a:spAutoFit/>
            </a:bodyPr>
            <a:lstStyle/>
            <a:p>
              <a:pPr fontAlgn="b">
                <a:spcBef>
                  <a:spcPct val="50000"/>
                </a:spcBef>
              </a:pPr>
              <a:r>
                <a:rPr kumimoji="1" lang="en-US" altLang="zh-TW" sz="1800" b="1" dirty="0">
                  <a:latin typeface="Times New Roman" pitchFamily="18" charset="0"/>
                  <a:ea typeface="PMingLiU" pitchFamily="18" charset="-120"/>
                </a:rPr>
                <a:t>I/O Port</a:t>
              </a:r>
            </a:p>
          </p:txBody>
        </p:sp>
        <p:sp>
          <p:nvSpPr>
            <p:cNvPr id="11" name="Rectangle 9"/>
            <p:cNvSpPr>
              <a:spLocks noChangeArrowheads="1"/>
            </p:cNvSpPr>
            <p:nvPr/>
          </p:nvSpPr>
          <p:spPr bwMode="auto">
            <a:xfrm>
              <a:off x="2362200" y="4800600"/>
              <a:ext cx="762000" cy="9144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2" name="Text Box 10"/>
            <p:cNvSpPr txBox="1">
              <a:spLocks noChangeArrowheads="1"/>
            </p:cNvSpPr>
            <p:nvPr/>
          </p:nvSpPr>
          <p:spPr bwMode="auto">
            <a:xfrm>
              <a:off x="2362200" y="50292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dirty="0">
                  <a:latin typeface="Times New Roman" pitchFamily="18" charset="0"/>
                  <a:ea typeface="PMingLiU" pitchFamily="18" charset="-120"/>
                </a:rPr>
                <a:t>Timer</a:t>
              </a:r>
            </a:p>
          </p:txBody>
        </p:sp>
        <p:sp>
          <p:nvSpPr>
            <p:cNvPr id="13" name="Rectangle 11"/>
            <p:cNvSpPr>
              <a:spLocks noChangeArrowheads="1"/>
            </p:cNvSpPr>
            <p:nvPr/>
          </p:nvSpPr>
          <p:spPr bwMode="auto">
            <a:xfrm>
              <a:off x="3124200" y="4800600"/>
              <a:ext cx="8382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Text Box 12"/>
            <p:cNvSpPr txBox="1">
              <a:spLocks noChangeArrowheads="1"/>
            </p:cNvSpPr>
            <p:nvPr/>
          </p:nvSpPr>
          <p:spPr bwMode="auto">
            <a:xfrm>
              <a:off x="3124200" y="4797425"/>
              <a:ext cx="838200" cy="923330"/>
            </a:xfrm>
            <a:prstGeom prst="rect">
              <a:avLst/>
            </a:prstGeom>
            <a:solidFill>
              <a:srgbClr val="CCFF99"/>
            </a:solidFill>
            <a:ln w="9525">
              <a:solidFill>
                <a:srgbClr val="000000"/>
              </a:solidFill>
              <a:miter lim="800000"/>
              <a:headEnd/>
              <a:tailEnd/>
            </a:ln>
            <a:effectLst/>
          </p:spPr>
          <p:txBody>
            <a:bodyPr wrap="square">
              <a:spAutoFit/>
            </a:bodyPr>
            <a:lstStyle/>
            <a:p>
              <a:pPr fontAlgn="b">
                <a:spcBef>
                  <a:spcPct val="50000"/>
                </a:spcBef>
              </a:pPr>
              <a:r>
                <a:rPr kumimoji="1" lang="en-US" altLang="zh-TW" sz="1800" b="1" dirty="0">
                  <a:latin typeface="Times New Roman" pitchFamily="18" charset="0"/>
                  <a:ea typeface="PMingLiU" pitchFamily="18" charset="-120"/>
                </a:rPr>
                <a:t>Serial COM Port</a:t>
              </a:r>
            </a:p>
          </p:txBody>
        </p:sp>
        <p:sp>
          <p:nvSpPr>
            <p:cNvPr id="15" name="Text Box 13"/>
            <p:cNvSpPr txBox="1">
              <a:spLocks noChangeArrowheads="1"/>
            </p:cNvSpPr>
            <p:nvPr/>
          </p:nvSpPr>
          <p:spPr bwMode="auto">
            <a:xfrm>
              <a:off x="5105400" y="4953000"/>
              <a:ext cx="2255837" cy="461665"/>
            </a:xfrm>
            <a:prstGeom prst="rect">
              <a:avLst/>
            </a:prstGeom>
            <a:noFill/>
            <a:ln w="9525">
              <a:noFill/>
              <a:miter lim="800000"/>
              <a:headEnd/>
              <a:tailEnd/>
            </a:ln>
            <a:effectLst/>
          </p:spPr>
          <p:txBody>
            <a:bodyPr>
              <a:spAutoFit/>
            </a:bodyPr>
            <a:lstStyle/>
            <a:p>
              <a:pPr fontAlgn="b">
                <a:spcBef>
                  <a:spcPct val="50000"/>
                </a:spcBef>
              </a:pPr>
              <a:r>
                <a:rPr kumimoji="1" lang="en-US" altLang="zh-TW" sz="2400" dirty="0">
                  <a:latin typeface="Times New Roman" pitchFamily="18" charset="0"/>
                  <a:ea typeface="PMingLiU" pitchFamily="18" charset="-120"/>
                </a:rPr>
                <a:t>Microcontroller</a:t>
              </a:r>
            </a:p>
          </p:txBody>
        </p:sp>
        <p:sp>
          <p:nvSpPr>
            <p:cNvPr id="16" name="Rectangle 14"/>
            <p:cNvSpPr>
              <a:spLocks noChangeArrowheads="1"/>
            </p:cNvSpPr>
            <p:nvPr/>
          </p:nvSpPr>
          <p:spPr bwMode="auto">
            <a:xfrm>
              <a:off x="1600200" y="3962400"/>
              <a:ext cx="7620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7" name="Text Box 15"/>
            <p:cNvSpPr txBox="1">
              <a:spLocks noChangeArrowheads="1"/>
            </p:cNvSpPr>
            <p:nvPr/>
          </p:nvSpPr>
          <p:spPr bwMode="auto">
            <a:xfrm>
              <a:off x="1676400" y="4114801"/>
              <a:ext cx="685800" cy="369332"/>
            </a:xfrm>
            <a:prstGeom prst="rect">
              <a:avLst/>
            </a:prstGeom>
            <a:solidFill>
              <a:srgbClr val="CCFF99"/>
            </a:solidFill>
            <a:ln w="9525">
              <a:noFill/>
              <a:miter lim="800000"/>
              <a:headEnd/>
              <a:tailEnd/>
            </a:ln>
            <a:effectLst/>
          </p:spPr>
          <p:txBody>
            <a:bodyPr wrap="square">
              <a:spAutoFit/>
            </a:bodyPr>
            <a:lstStyle/>
            <a:p>
              <a:pPr fontAlgn="b">
                <a:spcBef>
                  <a:spcPct val="50000"/>
                </a:spcBef>
              </a:pPr>
              <a:r>
                <a:rPr kumimoji="1" lang="en-US" altLang="zh-TW" sz="1800" b="1" dirty="0">
                  <a:latin typeface="Times New Roman" pitchFamily="18" charset="0"/>
                  <a:ea typeface="PMingLiU" pitchFamily="18" charset="-120"/>
                </a:rPr>
                <a:t>CPU</a:t>
              </a:r>
            </a:p>
          </p:txBody>
        </p:sp>
        <p:sp>
          <p:nvSpPr>
            <p:cNvPr id="18" name="Line 17"/>
            <p:cNvSpPr>
              <a:spLocks noChangeShapeType="1"/>
            </p:cNvSpPr>
            <p:nvPr/>
          </p:nvSpPr>
          <p:spPr bwMode="auto">
            <a:xfrm flipH="1">
              <a:off x="4267200" y="4724400"/>
              <a:ext cx="838200" cy="0"/>
            </a:xfrm>
            <a:prstGeom prst="line">
              <a:avLst/>
            </a:prstGeom>
            <a:noFill/>
            <a:ln w="9525">
              <a:solidFill>
                <a:srgbClr val="000000"/>
              </a:solidFill>
              <a:round/>
              <a:headEnd/>
              <a:tailEnd type="triangle" w="med" len="med"/>
            </a:ln>
            <a:effectLst/>
          </p:spPr>
          <p:txBody>
            <a:bodyPr/>
            <a:lstStyle/>
            <a:p>
              <a:endParaRPr lang="en-US"/>
            </a:p>
          </p:txBody>
        </p:sp>
        <p:sp>
          <p:nvSpPr>
            <p:cNvPr id="19" name="Text Box 18"/>
            <p:cNvSpPr txBox="1">
              <a:spLocks noChangeArrowheads="1"/>
            </p:cNvSpPr>
            <p:nvPr/>
          </p:nvSpPr>
          <p:spPr bwMode="auto">
            <a:xfrm>
              <a:off x="5257800" y="4495800"/>
              <a:ext cx="2133600" cy="457200"/>
            </a:xfrm>
            <a:prstGeom prst="rect">
              <a:avLst/>
            </a:prstGeom>
            <a:noFill/>
            <a:ln w="9525">
              <a:noFill/>
              <a:miter lim="800000"/>
              <a:headEnd/>
              <a:tailEnd/>
            </a:ln>
            <a:effectLst/>
          </p:spPr>
          <p:txBody>
            <a:bodyPr>
              <a:spAutoFit/>
            </a:bodyPr>
            <a:lstStyle/>
            <a:p>
              <a:pPr fontAlgn="b">
                <a:spcBef>
                  <a:spcPct val="50000"/>
                </a:spcBef>
              </a:pPr>
              <a:r>
                <a:rPr kumimoji="1" lang="en-US" altLang="zh-TW" sz="2400" dirty="0">
                  <a:latin typeface="Times New Roman" pitchFamily="18" charset="0"/>
                  <a:ea typeface="PMingLiU" pitchFamily="18" charset="-120"/>
                </a:rPr>
                <a:t>A single chip</a:t>
              </a:r>
            </a:p>
          </p:txBody>
        </p:sp>
        <p:sp>
          <p:nvSpPr>
            <p:cNvPr id="20" name="Rectangle 19"/>
            <p:cNvSpPr>
              <a:spLocks noChangeArrowheads="1"/>
            </p:cNvSpPr>
            <p:nvPr/>
          </p:nvSpPr>
          <p:spPr bwMode="auto">
            <a:xfrm>
              <a:off x="1524000" y="3886200"/>
              <a:ext cx="2590800" cy="1981200"/>
            </a:xfrm>
            <a:prstGeom prst="rect">
              <a:avLst/>
            </a:prstGeom>
            <a:noFill/>
            <a:ln w="9525">
              <a:solidFill>
                <a:srgbClr val="000000"/>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2604318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Features of Atmega328</a:t>
            </a:r>
            <a:endParaRPr lang="en-US" dirty="0"/>
          </a:p>
        </p:txBody>
      </p:sp>
      <p:sp>
        <p:nvSpPr>
          <p:cNvPr id="3" name="Content Placeholder 2"/>
          <p:cNvSpPr>
            <a:spLocks noGrp="1"/>
          </p:cNvSpPr>
          <p:nvPr>
            <p:ph idx="1"/>
          </p:nvPr>
        </p:nvSpPr>
        <p:spPr>
          <a:xfrm>
            <a:off x="457200" y="1295400"/>
            <a:ext cx="7239000" cy="5019984"/>
          </a:xfrm>
        </p:spPr>
        <p:txBody>
          <a:bodyPr>
            <a:noAutofit/>
          </a:bodyPr>
          <a:lstStyle/>
          <a:p>
            <a:pPr lvl="0"/>
            <a:r>
              <a:rPr lang="en-IN" sz="1400" dirty="0" smtClean="0"/>
              <a:t>High Performance, Low Power AVR® 8-Bit Microcontroller </a:t>
            </a:r>
            <a:endParaRPr lang="en-US" sz="1400" dirty="0" smtClean="0"/>
          </a:p>
          <a:p>
            <a:r>
              <a:rPr lang="en-IN" sz="1400" dirty="0" smtClean="0"/>
              <a:t>– Advanced RISC Architecture </a:t>
            </a:r>
            <a:endParaRPr lang="en-US" sz="1400" dirty="0" smtClean="0"/>
          </a:p>
          <a:p>
            <a:r>
              <a:rPr lang="en-IN" sz="1400" dirty="0" smtClean="0"/>
              <a:t>– 131 Powerful Instructions </a:t>
            </a:r>
            <a:endParaRPr lang="en-US" sz="1400" dirty="0" smtClean="0"/>
          </a:p>
          <a:p>
            <a:r>
              <a:rPr lang="en-IN" sz="1400" dirty="0" smtClean="0"/>
              <a:t>– Most Single Clock Cycle Execution </a:t>
            </a:r>
            <a:endParaRPr lang="en-US" sz="1400" dirty="0" smtClean="0"/>
          </a:p>
          <a:p>
            <a:r>
              <a:rPr lang="en-IN" sz="1400" dirty="0" smtClean="0"/>
              <a:t>– 32 x 8 General Purpose Working Registers </a:t>
            </a:r>
            <a:endParaRPr lang="en-US" sz="1400" dirty="0" smtClean="0"/>
          </a:p>
          <a:p>
            <a:r>
              <a:rPr lang="en-IN" sz="1400" dirty="0" smtClean="0"/>
              <a:t>– Fully Static Operation </a:t>
            </a:r>
            <a:endParaRPr lang="en-US" sz="1400" dirty="0" smtClean="0"/>
          </a:p>
          <a:p>
            <a:r>
              <a:rPr lang="en-IN" sz="1400" dirty="0" smtClean="0"/>
              <a:t>– Up to 20 MIPS Throughput at 20 MHz </a:t>
            </a:r>
            <a:endParaRPr lang="en-US" sz="1400" dirty="0" smtClean="0"/>
          </a:p>
          <a:p>
            <a:r>
              <a:rPr lang="en-IN" sz="1400" dirty="0" smtClean="0"/>
              <a:t>– On-chip 2-cycle Multiplier</a:t>
            </a:r>
            <a:endParaRPr lang="en-US" sz="1400" dirty="0" smtClean="0"/>
          </a:p>
          <a:p>
            <a:pPr lvl="0"/>
            <a:r>
              <a:rPr lang="en-IN" sz="1400" dirty="0" smtClean="0"/>
              <a:t>Flash Program Memory: 32 </a:t>
            </a:r>
            <a:r>
              <a:rPr lang="en-IN" sz="1400" dirty="0" err="1" smtClean="0"/>
              <a:t>kbytes</a:t>
            </a:r>
            <a:endParaRPr lang="en-US" sz="1400" dirty="0" smtClean="0"/>
          </a:p>
          <a:p>
            <a:pPr lvl="0"/>
            <a:r>
              <a:rPr lang="en-IN" sz="1400" dirty="0" smtClean="0"/>
              <a:t>EEPROM Data Memory: 1 </a:t>
            </a:r>
            <a:r>
              <a:rPr lang="en-IN" sz="1400" dirty="0" err="1" smtClean="0"/>
              <a:t>kbytes</a:t>
            </a:r>
            <a:endParaRPr lang="en-US" sz="1400" dirty="0" smtClean="0"/>
          </a:p>
          <a:p>
            <a:pPr lvl="0"/>
            <a:r>
              <a:rPr lang="en-IN" sz="1400" dirty="0" smtClean="0"/>
              <a:t>SRAM Data Memory: 2 </a:t>
            </a:r>
            <a:r>
              <a:rPr lang="en-IN" sz="1400" dirty="0" err="1" smtClean="0"/>
              <a:t>kbytes</a:t>
            </a:r>
            <a:endParaRPr lang="en-US" sz="1400" dirty="0" smtClean="0"/>
          </a:p>
          <a:p>
            <a:pPr lvl="0"/>
            <a:r>
              <a:rPr lang="en-IN" sz="1400" dirty="0" smtClean="0"/>
              <a:t>I/O Pins: 23</a:t>
            </a:r>
            <a:endParaRPr lang="en-US" sz="1400" dirty="0" smtClean="0"/>
          </a:p>
          <a:p>
            <a:pPr lvl="0"/>
            <a:r>
              <a:rPr lang="en-IN" sz="1400" dirty="0" smtClean="0"/>
              <a:t>Timers: Two 8-bit / One 16-bit</a:t>
            </a:r>
            <a:endParaRPr lang="en-US" sz="1400" dirty="0" smtClean="0"/>
          </a:p>
          <a:p>
            <a:pPr lvl="0"/>
            <a:r>
              <a:rPr lang="en-IN" sz="1400" dirty="0" smtClean="0"/>
              <a:t>A/D Converter: 10-bit Six Channel</a:t>
            </a:r>
            <a:endParaRPr lang="en-US" sz="1400" dirty="0" smtClean="0"/>
          </a:p>
          <a:p>
            <a:pPr lvl="0"/>
            <a:r>
              <a:rPr lang="en-IN" sz="1400" dirty="0" smtClean="0"/>
              <a:t>PWM: Six Channels</a:t>
            </a:r>
            <a:endParaRPr lang="en-US" sz="1400" dirty="0" smtClean="0"/>
          </a:p>
          <a:p>
            <a:pPr lvl="0"/>
            <a:r>
              <a:rPr lang="en-IN" sz="1400" dirty="0" smtClean="0"/>
              <a:t>RTC: Yes with Separate Oscillator</a:t>
            </a:r>
            <a:endParaRPr lang="en-US" sz="1400" dirty="0" smtClean="0"/>
          </a:p>
          <a:p>
            <a:pPr lvl="0"/>
            <a:r>
              <a:rPr lang="en-IN" sz="1400" dirty="0" smtClean="0"/>
              <a:t>MSSP: SPI and I²C Master and Slave Support</a:t>
            </a:r>
            <a:endParaRPr lang="en-US" sz="1400" dirty="0" smtClean="0"/>
          </a:p>
          <a:p>
            <a:pPr lvl="0"/>
            <a:r>
              <a:rPr lang="en-IN" sz="1400" dirty="0" smtClean="0"/>
              <a:t>USART: Yes</a:t>
            </a:r>
            <a:endParaRPr lang="en-US" sz="1400" dirty="0" smtClean="0"/>
          </a:p>
          <a:p>
            <a:pPr lvl="0"/>
            <a:r>
              <a:rPr lang="en-IN" sz="1400" dirty="0" smtClean="0"/>
              <a:t>External Oscillator: up to 20MHz</a:t>
            </a:r>
            <a:endParaRPr lang="en-US" sz="1400" dirty="0"/>
          </a:p>
        </p:txBody>
      </p:sp>
    </p:spTree>
    <p:extLst>
      <p:ext uri="{BB962C8B-B14F-4D97-AF65-F5344CB8AC3E}">
        <p14:creationId xmlns:p14="http://schemas.microsoft.com/office/powerpoint/2010/main" val="282923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574</TotalTime>
  <Words>1200</Words>
  <Application>Microsoft Office PowerPoint</Application>
  <PresentationFormat>On-screen Show (4:3)</PresentationFormat>
  <Paragraphs>136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Schoolbook</vt:lpstr>
      <vt:lpstr>PMingLiU</vt:lpstr>
      <vt:lpstr>Times New Roman</vt:lpstr>
      <vt:lpstr>TyponineSans Light 17</vt:lpstr>
      <vt:lpstr>Wingdings</vt:lpstr>
      <vt:lpstr>Wingdings 2</vt:lpstr>
      <vt:lpstr>Office Theme</vt:lpstr>
      <vt:lpstr>IOT BASED SMART CAR PARKING SYSTEM</vt:lpstr>
      <vt:lpstr>ABSTRACT</vt:lpstr>
      <vt:lpstr>BLOCK DIAGRAM</vt:lpstr>
      <vt:lpstr>HARD WARE EQUIPMENTS</vt:lpstr>
      <vt:lpstr>PowerPoint Presentation</vt:lpstr>
      <vt:lpstr>        EMBEDDED SYSTEMS</vt:lpstr>
      <vt:lpstr>EMBEDDED SYSTEMS</vt:lpstr>
      <vt:lpstr>Microcontroller</vt:lpstr>
      <vt:lpstr>Features of Atmega328</vt:lpstr>
      <vt:lpstr>Block diagram of mc</vt:lpstr>
      <vt:lpstr>PowerPoint Presentation</vt:lpstr>
      <vt:lpstr>Cont..</vt:lpstr>
      <vt:lpstr>LED</vt:lpstr>
      <vt:lpstr>PowerPoint Presentation</vt:lpstr>
      <vt:lpstr>PHOTO DIODE</vt:lpstr>
      <vt:lpstr>IR LED</vt:lpstr>
      <vt:lpstr>PowerPoint Presentation</vt:lpstr>
      <vt:lpstr>PowerPoint Presentation</vt:lpstr>
      <vt:lpstr>PowerPoint Presentation</vt:lpstr>
      <vt:lpstr>PowerPoint Presentation</vt:lpstr>
      <vt:lpstr>BIBILOGRAPHY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SPEED CONTROL BY THYRISTOR TRIGGER ANGLE CHANGE WITH DISPLAY OF DELAYED FIRING ANGLE </dc:title>
  <dc:creator>Administrator</dc:creator>
  <cp:lastModifiedBy>Rohit</cp:lastModifiedBy>
  <cp:revision>98</cp:revision>
  <dcterms:created xsi:type="dcterms:W3CDTF">2011-07-12T05:01:29Z</dcterms:created>
  <dcterms:modified xsi:type="dcterms:W3CDTF">2018-03-13T10:24:14Z</dcterms:modified>
</cp:coreProperties>
</file>