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1490598781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6"/>
  </p:notesMasterIdLst>
  <p:sldIdLst>
    <p:sldId id="256" r:id="rId2"/>
    <p:sldId id="259" r:id="rId3"/>
    <p:sldId id="287" r:id="rId4"/>
    <p:sldId id="285" r:id="rId5"/>
    <p:sldId id="286" r:id="rId6"/>
    <p:sldId id="290" r:id="rId7"/>
    <p:sldId id="292" r:id="rId8"/>
    <p:sldId id="331" r:id="rId9"/>
    <p:sldId id="293" r:id="rId10"/>
    <p:sldId id="294" r:id="rId11"/>
    <p:sldId id="295" r:id="rId12"/>
    <p:sldId id="297" r:id="rId13"/>
    <p:sldId id="298" r:id="rId14"/>
    <p:sldId id="333" r:id="rId15"/>
    <p:sldId id="334" r:id="rId16"/>
    <p:sldId id="335" r:id="rId17"/>
    <p:sldId id="303" r:id="rId18"/>
    <p:sldId id="301" r:id="rId19"/>
    <p:sldId id="299" r:id="rId20"/>
    <p:sldId id="300" r:id="rId21"/>
    <p:sldId id="344" r:id="rId22"/>
    <p:sldId id="339" r:id="rId23"/>
    <p:sldId id="342" r:id="rId24"/>
    <p:sldId id="343" r:id="rId25"/>
    <p:sldId id="304" r:id="rId26"/>
    <p:sldId id="336" r:id="rId27"/>
    <p:sldId id="337" r:id="rId28"/>
    <p:sldId id="340" r:id="rId29"/>
    <p:sldId id="338" r:id="rId30"/>
    <p:sldId id="306" r:id="rId31"/>
    <p:sldId id="312" r:id="rId32"/>
    <p:sldId id="308" r:id="rId33"/>
    <p:sldId id="313" r:id="rId34"/>
    <p:sldId id="341" r:id="rId35"/>
    <p:sldId id="310" r:id="rId36"/>
    <p:sldId id="316" r:id="rId37"/>
    <p:sldId id="320" r:id="rId38"/>
    <p:sldId id="311" r:id="rId39"/>
    <p:sldId id="317" r:id="rId40"/>
    <p:sldId id="327" r:id="rId41"/>
    <p:sldId id="328" r:id="rId42"/>
    <p:sldId id="318" r:id="rId43"/>
    <p:sldId id="322" r:id="rId44"/>
    <p:sldId id="324" r:id="rId45"/>
    <p:sldId id="323" r:id="rId46"/>
    <p:sldId id="325" r:id="rId47"/>
    <p:sldId id="329" r:id="rId48"/>
    <p:sldId id="330" r:id="rId49"/>
    <p:sldId id="257" r:id="rId50"/>
    <p:sldId id="258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</p:sldIdLst>
  <p:sldSz cx="9144000" cy="6858000" type="screen4x3"/>
  <p:notesSz cx="6858000" cy="9144000"/>
  <p:embeddedFontLst>
    <p:embeddedFont>
      <p:font typeface="Lato" panose="020B0604020202020204" charset="0"/>
      <p:regular r:id="rId77"/>
      <p:bold r:id="rId78"/>
      <p:italic r:id="rId79"/>
      <p:boldItalic r:id="rId80"/>
    </p:embeddedFont>
    <p:embeddedFont>
      <p:font typeface="Raleway" panose="020B060402020202020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F6F1537-DBD0-4BC5-BA39-78A7AC67BD67}">
  <a:tblStyle styleId="{DF6F1537-DBD0-4BC5-BA39-78A7AC67BD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2253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(cars)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2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1490598781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%7CRaleway:400,700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3012" y="1556792"/>
            <a:ext cx="8352928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/>
              <a:t>Shiny Dashboard in </a:t>
            </a:r>
            <a:r>
              <a:rPr lang="en-GB" dirty="0" smtClean="0"/>
              <a:t>R</a:t>
            </a:r>
            <a:br>
              <a:rPr lang="en-GB" dirty="0" smtClean="0"/>
            </a:br>
            <a:r>
              <a:rPr lang="en-GB" sz="3200" dirty="0" smtClean="0"/>
              <a:t>Day 1</a:t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dirty="0"/>
              <a:t/>
            </a:r>
            <a:br>
              <a:rPr lang="en-GB" dirty="0"/>
            </a:br>
            <a:r>
              <a:rPr lang="en-GB" sz="3200" dirty="0"/>
              <a:t>Rave </a:t>
            </a:r>
            <a:r>
              <a:rPr lang="en-GB" sz="3200" dirty="0" smtClean="0"/>
              <a:t>Technologies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>Vasim Shaikh</a:t>
            </a:r>
            <a:r>
              <a:rPr lang="en-GB" dirty="0"/>
              <a:t/>
            </a:r>
            <a:br>
              <a:rPr lang="en-GB" dirty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Basic Chart types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8" name="Shape 228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2" name="Shape 24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5" name="Shape 24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8" name="Shape 2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3" name="Shape 25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2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Some Advance Chart types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8" name="Shape 228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2" name="Shape 24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5" name="Shape 24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8" name="Shape 2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3" name="Shape 25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1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86"/>
            <a:ext cx="9144000" cy="64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SEC 2 – R Basics</a:t>
            </a:r>
            <a:endParaRPr lang="en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51520" y="1916832"/>
            <a:ext cx="4176464" cy="4736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 Define variables </a:t>
            </a:r>
          </a:p>
          <a:p>
            <a:pPr lvl="0"/>
            <a:r>
              <a:rPr lang="en-US" dirty="0" smtClean="0"/>
              <a:t> Basic </a:t>
            </a:r>
            <a:r>
              <a:rPr lang="en-US" dirty="0"/>
              <a:t>R data </a:t>
            </a:r>
            <a:r>
              <a:rPr lang="en-US" dirty="0" smtClean="0"/>
              <a:t>types</a:t>
            </a:r>
            <a:endParaRPr lang="en-GB" dirty="0"/>
          </a:p>
          <a:p>
            <a:pPr lvl="0"/>
            <a:r>
              <a:rPr lang="en-US" dirty="0" smtClean="0"/>
              <a:t> Data </a:t>
            </a:r>
            <a:r>
              <a:rPr lang="en-US" dirty="0"/>
              <a:t>classes in </a:t>
            </a:r>
            <a:r>
              <a:rPr lang="en-US" dirty="0" smtClean="0"/>
              <a:t>R</a:t>
            </a:r>
          </a:p>
          <a:p>
            <a:r>
              <a:rPr lang="en-US" dirty="0"/>
              <a:t>Data structure in </a:t>
            </a:r>
            <a:r>
              <a:rPr lang="en-US" dirty="0" smtClean="0"/>
              <a:t>R</a:t>
            </a:r>
            <a:endParaRPr lang="en-GB" dirty="0"/>
          </a:p>
          <a:p>
            <a:pPr lvl="0"/>
            <a:r>
              <a:rPr lang="en-US" dirty="0" smtClean="0"/>
              <a:t> Overview </a:t>
            </a:r>
            <a:r>
              <a:rPr lang="en-US" dirty="0"/>
              <a:t>of R Studio</a:t>
            </a:r>
            <a:endParaRPr lang="en-GB" dirty="0"/>
          </a:p>
          <a:p>
            <a:pPr lvl="0"/>
            <a:r>
              <a:rPr lang="en-US" dirty="0" smtClean="0"/>
              <a:t> R Packages</a:t>
            </a:r>
            <a:endParaRPr lang="en-GB" dirty="0"/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4967536" y="1909330"/>
            <a:ext cx="4176464" cy="473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 smtClean="0"/>
              <a:t> Basic operations</a:t>
            </a:r>
            <a:endParaRPr lang="en-GB" dirty="0" smtClean="0"/>
          </a:p>
          <a:p>
            <a:r>
              <a:rPr lang="en-US" dirty="0" smtClean="0"/>
              <a:t> If Else statement</a:t>
            </a:r>
            <a:endParaRPr lang="en-GB" dirty="0" smtClean="0"/>
          </a:p>
          <a:p>
            <a:r>
              <a:rPr lang="en-US" dirty="0" smtClean="0"/>
              <a:t> Looooooop</a:t>
            </a:r>
            <a:endParaRPr lang="en-GB" dirty="0" smtClean="0"/>
          </a:p>
          <a:p>
            <a:r>
              <a:rPr lang="en-US" dirty="0" smtClean="0"/>
              <a:t> Piping %&gt;%</a:t>
            </a:r>
            <a:endParaRPr lang="en-GB" dirty="0" smtClean="0"/>
          </a:p>
          <a:p>
            <a:r>
              <a:rPr lang="en-US" dirty="0" smtClean="0"/>
              <a:t> Save and Source</a:t>
            </a:r>
            <a:endParaRPr lang="en-GB" dirty="0" smtClean="0"/>
          </a:p>
          <a:p>
            <a:r>
              <a:rPr lang="en-US" dirty="0" smtClean="0"/>
              <a:t> Need help?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3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315416"/>
            <a:ext cx="6462600" cy="1143000"/>
          </a:xfrm>
        </p:spPr>
        <p:txBody>
          <a:bodyPr/>
          <a:lstStyle/>
          <a:p>
            <a:r>
              <a:rPr lang="en-US" dirty="0" smtClean="0"/>
              <a:t>Overview of RStudio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7"/>
          <a:stretch/>
        </p:blipFill>
        <p:spPr bwMode="auto">
          <a:xfrm>
            <a:off x="179512" y="908720"/>
            <a:ext cx="878858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 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Shortcuts</a:t>
            </a:r>
          </a:p>
          <a:p>
            <a:r>
              <a:rPr lang="en-US" dirty="0"/>
              <a:t> </a:t>
            </a:r>
            <a:r>
              <a:rPr lang="en-US" dirty="0" smtClean="0"/>
              <a:t>Recommended settings</a:t>
            </a:r>
          </a:p>
          <a:p>
            <a:r>
              <a:rPr lang="en-US" dirty="0" smtClean="0"/>
              <a:t> Project</a:t>
            </a:r>
          </a:p>
          <a:p>
            <a:r>
              <a:rPr lang="en-US" dirty="0" smtClean="0"/>
              <a:t> Working directory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Install R package</a:t>
            </a:r>
          </a:p>
          <a:p>
            <a:r>
              <a:rPr lang="en-US" dirty="0"/>
              <a:t> </a:t>
            </a:r>
            <a:r>
              <a:rPr lang="en-US" dirty="0" smtClean="0"/>
              <a:t>Load R package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libraries are installed at .</a:t>
            </a:r>
            <a:r>
              <a:rPr lang="en-GB" dirty="0"/>
              <a:t> </a:t>
            </a:r>
            <a:r>
              <a:rPr lang="en-GB" dirty="0" err="1"/>
              <a:t>libPaths</a:t>
            </a:r>
            <a:r>
              <a:rPr lang="en-GB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Define Variables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831450"/>
            <a:ext cx="8568952" cy="4736399"/>
          </a:xfrm>
        </p:spPr>
        <p:txBody>
          <a:bodyPr/>
          <a:lstStyle/>
          <a:p>
            <a:r>
              <a:rPr lang="en-US" dirty="0" smtClean="0"/>
              <a:t> Variables can be defined with &lt;- or = </a:t>
            </a:r>
          </a:p>
          <a:p>
            <a:r>
              <a:rPr lang="en-US" dirty="0"/>
              <a:t> </a:t>
            </a:r>
            <a:r>
              <a:rPr lang="en-US" dirty="0" smtClean="0"/>
              <a:t>Use of &lt;- is recommended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Remember - R is case sensitive</a:t>
            </a:r>
            <a:endParaRPr lang="en-US" dirty="0"/>
          </a:p>
          <a:p>
            <a:r>
              <a:rPr lang="en-US" dirty="0" smtClean="0"/>
              <a:t> Recommended “</a:t>
            </a:r>
            <a:r>
              <a:rPr lang="en-US" dirty="0" err="1" smtClean="0"/>
              <a:t>snake_case</a:t>
            </a:r>
            <a:r>
              <a:rPr lang="en-US" dirty="0" smtClean="0"/>
              <a:t>”</a:t>
            </a:r>
          </a:p>
          <a:p>
            <a:r>
              <a:rPr lang="en-US" sz="3200" dirty="0" smtClean="0"/>
              <a:t> It </a:t>
            </a:r>
            <a:r>
              <a:rPr lang="en-US" sz="3200" dirty="0"/>
              <a:t>cannot be just any </a:t>
            </a:r>
            <a:r>
              <a:rPr lang="en-US" sz="3200" dirty="0" smtClean="0"/>
              <a:t>number</a:t>
            </a:r>
            <a:endParaRPr lang="en-US" dirty="0" smtClean="0"/>
          </a:p>
          <a:p>
            <a:r>
              <a:rPr lang="en-US" sz="2800" dirty="0" smtClean="0"/>
              <a:t> Variable name should </a:t>
            </a:r>
            <a:r>
              <a:rPr lang="en-US" sz="2800" b="1" dirty="0" smtClean="0"/>
              <a:t>not</a:t>
            </a:r>
            <a:r>
              <a:rPr lang="en-US" sz="2800" dirty="0" smtClean="0"/>
              <a:t> begin with a number or special character</a:t>
            </a:r>
          </a:p>
        </p:txBody>
      </p:sp>
    </p:spTree>
    <p:extLst>
      <p:ext uri="{BB962C8B-B14F-4D97-AF65-F5344CB8AC3E}">
        <p14:creationId xmlns:p14="http://schemas.microsoft.com/office/powerpoint/2010/main" val="1530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Class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6846652" cy="4736399"/>
          </a:xfrm>
        </p:spPr>
        <p:txBody>
          <a:bodyPr/>
          <a:lstStyle/>
          <a:p>
            <a:r>
              <a:rPr lang="en-US" dirty="0" smtClean="0"/>
              <a:t> Numeric</a:t>
            </a:r>
          </a:p>
          <a:p>
            <a:r>
              <a:rPr lang="en-US" dirty="0"/>
              <a:t> </a:t>
            </a:r>
            <a:r>
              <a:rPr lang="en-US" dirty="0" smtClean="0"/>
              <a:t>Integer</a:t>
            </a:r>
          </a:p>
          <a:p>
            <a:r>
              <a:rPr lang="en-US" dirty="0"/>
              <a:t> </a:t>
            </a:r>
            <a:r>
              <a:rPr lang="en-US" dirty="0" smtClean="0"/>
              <a:t>Logical</a:t>
            </a:r>
          </a:p>
          <a:p>
            <a:r>
              <a:rPr lang="en-US" dirty="0"/>
              <a:t> </a:t>
            </a:r>
            <a:r>
              <a:rPr lang="en-US" dirty="0" smtClean="0"/>
              <a:t>Character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Complex</a:t>
            </a:r>
          </a:p>
          <a:p>
            <a:r>
              <a:rPr lang="en-US" dirty="0"/>
              <a:t> </a:t>
            </a:r>
            <a:r>
              <a:rPr lang="en-US" dirty="0" smtClean="0"/>
              <a:t>Raw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Use Class to identify data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5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772816"/>
            <a:ext cx="7926772" cy="4736399"/>
          </a:xfrm>
        </p:spPr>
        <p:txBody>
          <a:bodyPr/>
          <a:lstStyle/>
          <a:p>
            <a:r>
              <a:rPr lang="en-US" dirty="0" smtClean="0"/>
              <a:t> Vector</a:t>
            </a:r>
          </a:p>
          <a:p>
            <a:r>
              <a:rPr lang="en-US" dirty="0" smtClean="0"/>
              <a:t> Matrix</a:t>
            </a:r>
          </a:p>
          <a:p>
            <a:r>
              <a:rPr lang="en-US" dirty="0" smtClean="0"/>
              <a:t> Data Frame</a:t>
            </a:r>
          </a:p>
          <a:p>
            <a:r>
              <a:rPr lang="en-US" dirty="0" smtClean="0"/>
              <a:t> List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, head, tail or glimpse</a:t>
            </a:r>
          </a:p>
          <a:p>
            <a:r>
              <a:rPr lang="en-US" sz="3200" dirty="0" smtClean="0"/>
              <a:t>Observation and variable</a:t>
            </a:r>
            <a:endParaRPr lang="en-GB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Dashboard Basics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323528" y="3786737"/>
            <a:ext cx="8496944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0" i="1" dirty="0"/>
              <a:t>Everything should be made as simple as possible, but no simpler</a:t>
            </a:r>
            <a:endParaRPr lang="en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 Types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782756" cy="4736399"/>
          </a:xfrm>
        </p:spPr>
        <p:txBody>
          <a:bodyPr/>
          <a:lstStyle/>
          <a:p>
            <a:r>
              <a:rPr lang="en-US" dirty="0" smtClean="0"/>
              <a:t> Tibble</a:t>
            </a:r>
          </a:p>
          <a:p>
            <a:r>
              <a:rPr lang="en-US" dirty="0"/>
              <a:t> </a:t>
            </a:r>
            <a:r>
              <a:rPr lang="en-US" dirty="0" err="1" smtClean="0"/>
              <a:t>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xts</a:t>
            </a:r>
          </a:p>
          <a:p>
            <a:r>
              <a:rPr lang="en-US" dirty="0"/>
              <a:t> </a:t>
            </a:r>
            <a:r>
              <a:rPr lang="en-US" dirty="0" smtClean="0"/>
              <a:t>zoo</a:t>
            </a:r>
          </a:p>
          <a:p>
            <a:r>
              <a:rPr lang="en-US" dirty="0"/>
              <a:t> </a:t>
            </a:r>
            <a:r>
              <a:rPr lang="en-US" dirty="0" smtClean="0"/>
              <a:t>transactions</a:t>
            </a:r>
          </a:p>
          <a:p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84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1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</a:t>
            </a:r>
          </a:p>
          <a:p>
            <a:r>
              <a:rPr lang="en-US" dirty="0" err="1" smtClean="0"/>
              <a:t>Nrow</a:t>
            </a:r>
            <a:endParaRPr lang="en-US" dirty="0" smtClean="0"/>
          </a:p>
          <a:p>
            <a:r>
              <a:rPr lang="en-US" dirty="0" err="1" smtClean="0"/>
              <a:t>Ncol</a:t>
            </a:r>
            <a:endParaRPr lang="en-US" dirty="0" smtClean="0"/>
          </a:p>
          <a:p>
            <a:r>
              <a:rPr lang="en-US" dirty="0" err="1" smtClean="0"/>
              <a:t>Colnames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49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Arithmetic Operations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“+”, “-”, “/”, “*”, “%%”</a:t>
            </a:r>
          </a:p>
          <a:p>
            <a:r>
              <a:rPr lang="en-US" dirty="0" smtClean="0"/>
              <a:t> Logical Operations</a:t>
            </a:r>
          </a:p>
          <a:p>
            <a:pPr lvl="1">
              <a:buNone/>
            </a:pPr>
            <a:r>
              <a:rPr lang="en-US" dirty="0" smtClean="0"/>
              <a:t> “&amp;”, “|”, “&amp;&amp;”, “||”</a:t>
            </a:r>
          </a:p>
          <a:p>
            <a:r>
              <a:rPr lang="en-US" dirty="0"/>
              <a:t> </a:t>
            </a:r>
            <a:r>
              <a:rPr lang="en-US" dirty="0" smtClean="0"/>
              <a:t>Relational Operation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“==“, “!=“, “&lt;“, “&gt;”, “&lt;=“, “&gt;=“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9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pipe operator (</a:t>
            </a:r>
            <a:r>
              <a:rPr lang="en-US" dirty="0" err="1"/>
              <a:t>magrittr</a:t>
            </a:r>
            <a:r>
              <a:rPr lang="en-US" dirty="0"/>
              <a:t>)</a:t>
            </a:r>
            <a:endParaRPr lang="en" dirty="0"/>
          </a:p>
        </p:txBody>
      </p:sp>
      <p:cxnSp>
        <p:nvCxnSpPr>
          <p:cNvPr id="210" name="Shape 210"/>
          <p:cNvCxnSpPr/>
          <p:nvPr/>
        </p:nvCxnSpPr>
        <p:spPr>
          <a:xfrm>
            <a:off x="-228600" y="2097066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258754" y="2097066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92080" y="2093041"/>
            <a:ext cx="1152128" cy="4025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2097066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041052" y="1752698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635896" y="1772816"/>
            <a:ext cx="1689720" cy="6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Operation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348810" y="1772816"/>
            <a:ext cx="1679574" cy="6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Operation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4304" y="3140968"/>
            <a:ext cx="3094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/>
              <a:t>%&gt;%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0927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8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and source file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SEC 1 - Topics covered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3568" y="1556792"/>
            <a:ext cx="7920880" cy="4736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 Types </a:t>
            </a:r>
            <a:r>
              <a:rPr lang="en-US" dirty="0"/>
              <a:t>of data</a:t>
            </a:r>
          </a:p>
          <a:p>
            <a:pPr marL="457200" lvl="0" indent="-228600"/>
            <a:r>
              <a:rPr lang="en-US" dirty="0" smtClean="0"/>
              <a:t> Basic </a:t>
            </a:r>
            <a:r>
              <a:rPr lang="en-US" dirty="0"/>
              <a:t>types of data</a:t>
            </a:r>
          </a:p>
          <a:p>
            <a:pPr marL="457200" lvl="0" indent="-228600"/>
            <a:r>
              <a:rPr lang="en-US" dirty="0" smtClean="0"/>
              <a:t> Types </a:t>
            </a:r>
            <a:r>
              <a:rPr lang="en-US" dirty="0"/>
              <a:t>of Dashboard</a:t>
            </a:r>
          </a:p>
          <a:p>
            <a:pPr marL="457200" lvl="0" indent="-228600"/>
            <a:r>
              <a:rPr lang="en-US" dirty="0" smtClean="0"/>
              <a:t> Client-side </a:t>
            </a:r>
            <a:r>
              <a:rPr lang="en-US" dirty="0"/>
              <a:t>and server-side dashboard</a:t>
            </a:r>
          </a:p>
          <a:p>
            <a:pPr marL="457200" lvl="0" indent="-228600"/>
            <a:r>
              <a:rPr lang="en-US" dirty="0" smtClean="0"/>
              <a:t> Basic </a:t>
            </a:r>
            <a:r>
              <a:rPr lang="en-US" dirty="0"/>
              <a:t>chart types</a:t>
            </a:r>
          </a:p>
          <a:p>
            <a:pPr marL="457200" lvl="0" indent="-228600"/>
            <a:r>
              <a:rPr lang="en-US" dirty="0" smtClean="0"/>
              <a:t> Advanced </a:t>
            </a:r>
            <a:r>
              <a:rPr lang="en-US" dirty="0"/>
              <a:t>chart types</a:t>
            </a:r>
          </a:p>
          <a:p>
            <a:pPr marL="457200" lvl="0" indent="-228600"/>
            <a:r>
              <a:rPr lang="en-US" dirty="0" smtClean="0"/>
              <a:t> When </a:t>
            </a:r>
            <a:r>
              <a:rPr lang="en-US" dirty="0"/>
              <a:t>to use which chart?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Your audience will listen to you or read the content, but won’t do both. </a:t>
            </a:r>
          </a:p>
        </p:txBody>
      </p:sp>
    </p:spTree>
    <p:extLst>
      <p:ext uri="{BB962C8B-B14F-4D97-AF65-F5344CB8AC3E}">
        <p14:creationId xmlns:p14="http://schemas.microsoft.com/office/powerpoint/2010/main" val="26573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IF ELSE STATEMENT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Ifelse</a:t>
            </a:r>
            <a:r>
              <a:rPr lang="en-US" dirty="0" smtClean="0"/>
              <a:t>(logic, </a:t>
            </a:r>
            <a:r>
              <a:rPr lang="en-US" dirty="0"/>
              <a:t>if true, if false)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if ( logic ) {</a:t>
            </a:r>
          </a:p>
          <a:p>
            <a:pPr>
              <a:buNone/>
            </a:pPr>
            <a:r>
              <a:rPr lang="en-US" dirty="0" smtClean="0"/>
              <a:t>     expression</a:t>
            </a:r>
            <a:endParaRPr lang="en-US" dirty="0"/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>
              <a:buNone/>
            </a:pPr>
            <a:r>
              <a:rPr lang="en-US" dirty="0" smtClean="0"/>
              <a:t>     expression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ELSE </a:t>
            </a:r>
            <a:r>
              <a:rPr lang="en-US" b="1" dirty="0" smtClean="0"/>
              <a:t>…. (Continue)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if ( </a:t>
            </a:r>
            <a:r>
              <a:rPr lang="en-US" dirty="0" smtClean="0"/>
              <a:t>logic 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expression</a:t>
            </a:r>
            <a:endParaRPr lang="en-US" dirty="0"/>
          </a:p>
          <a:p>
            <a:pPr>
              <a:buNone/>
            </a:pPr>
            <a:r>
              <a:rPr lang="en-US" dirty="0"/>
              <a:t>} </a:t>
            </a:r>
            <a:r>
              <a:rPr lang="en-US" dirty="0" smtClean="0"/>
              <a:t>else if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expression </a:t>
            </a:r>
            <a:endParaRPr lang="en-US" dirty="0"/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>
              <a:buNone/>
            </a:pPr>
            <a:r>
              <a:rPr lang="en-US" dirty="0" smtClean="0"/>
              <a:t>      expression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form a Loop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( variable in sequence ) {</a:t>
            </a:r>
          </a:p>
          <a:p>
            <a:pPr>
              <a:buNone/>
            </a:pPr>
            <a:r>
              <a:rPr lang="en-US" dirty="0" smtClean="0"/>
              <a:t>       expression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loop over a list</a:t>
            </a:r>
          </a:p>
          <a:p>
            <a:pPr>
              <a:buNone/>
            </a:pPr>
            <a:r>
              <a:rPr lang="en-US" dirty="0" smtClean="0"/>
              <a:t>#break with if</a:t>
            </a:r>
          </a:p>
          <a:p>
            <a:pPr>
              <a:buNone/>
            </a:pPr>
            <a:r>
              <a:rPr lang="en-US" dirty="0" smtClean="0"/>
              <a:t>#next with 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4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Loop…continue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 ( condition ) {</a:t>
            </a:r>
          </a:p>
          <a:p>
            <a:pPr>
              <a:buNone/>
            </a:pPr>
            <a:r>
              <a:rPr lang="en-US" dirty="0" smtClean="0"/>
              <a:t>     expression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#usually increase the condition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# use break to break the loop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Loop Exercise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5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SEC 3 – R Base Charts in R</a:t>
            </a:r>
            <a:endParaRPr lang="en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9592" y="1772816"/>
            <a:ext cx="7344816" cy="4736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Basic </a:t>
            </a:r>
            <a:r>
              <a:rPr lang="en-US" dirty="0"/>
              <a:t>charts in R</a:t>
            </a:r>
          </a:p>
          <a:p>
            <a:r>
              <a:rPr lang="en-US" dirty="0" smtClean="0"/>
              <a:t> Multiple </a:t>
            </a:r>
            <a:r>
              <a:rPr lang="en-US" dirty="0"/>
              <a:t>plots on one chart</a:t>
            </a:r>
          </a:p>
          <a:p>
            <a:r>
              <a:rPr lang="en-US" dirty="0" smtClean="0"/>
              <a:t> Chart </a:t>
            </a:r>
            <a:r>
              <a:rPr lang="en-US" dirty="0"/>
              <a:t>parameters - line width, line type, </a:t>
            </a:r>
            <a:r>
              <a:rPr lang="en-US" dirty="0" smtClean="0"/>
              <a:t>   color</a:t>
            </a:r>
            <a:r>
              <a:rPr lang="en-US" dirty="0"/>
              <a:t>, shape </a:t>
            </a:r>
            <a:r>
              <a:rPr lang="en-US" dirty="0" err="1"/>
              <a:t>etc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151736" y="3413221"/>
            <a:ext cx="6444600" cy="1095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Basic Charts in R</a:t>
            </a:r>
            <a:br>
              <a:rPr lang="en" sz="4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4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9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library(MASS)</a:t>
            </a:r>
          </a:p>
          <a:p>
            <a:pPr>
              <a:buNone/>
            </a:pPr>
            <a:r>
              <a:rPr lang="en-GB" dirty="0" smtClean="0"/>
              <a:t>plot(</a:t>
            </a:r>
            <a:r>
              <a:rPr lang="en-GB" dirty="0" err="1" smtClean="0"/>
              <a:t>medv</a:t>
            </a:r>
            <a:r>
              <a:rPr lang="en-GB" dirty="0" smtClean="0"/>
              <a:t> </a:t>
            </a:r>
            <a:r>
              <a:rPr lang="en-GB" dirty="0"/>
              <a:t>~ </a:t>
            </a:r>
            <a:r>
              <a:rPr lang="en-GB" dirty="0" err="1"/>
              <a:t>rm</a:t>
            </a:r>
            <a:r>
              <a:rPr lang="en-GB" dirty="0"/>
              <a:t>, data = Boston)</a:t>
            </a:r>
          </a:p>
        </p:txBody>
      </p:sp>
    </p:spTree>
    <p:extLst>
      <p:ext uri="{BB962C8B-B14F-4D97-AF65-F5344CB8AC3E}">
        <p14:creationId xmlns:p14="http://schemas.microsoft.com/office/powerpoint/2010/main" val="3252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Sunflower Plot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/>
              <a:t>sunflowerplot</a:t>
            </a:r>
            <a:r>
              <a:rPr lang="en-GB" dirty="0"/>
              <a:t>(</a:t>
            </a:r>
            <a:r>
              <a:rPr lang="en-GB" dirty="0" err="1"/>
              <a:t>Petal.Width</a:t>
            </a:r>
            <a:r>
              <a:rPr lang="en-GB" dirty="0"/>
              <a:t> ~ </a:t>
            </a:r>
            <a:r>
              <a:rPr lang="en-GB" dirty="0" err="1"/>
              <a:t>Petal.Length</a:t>
            </a:r>
            <a:r>
              <a:rPr lang="en-GB" dirty="0"/>
              <a:t>, data = iris, </a:t>
            </a:r>
            <a:r>
              <a:rPr lang="en-GB" dirty="0" err="1"/>
              <a:t>cex</a:t>
            </a:r>
            <a:r>
              <a:rPr lang="en-GB" dirty="0"/>
              <a:t> = .2, </a:t>
            </a:r>
            <a:r>
              <a:rPr lang="en-GB" dirty="0" err="1"/>
              <a:t>cex.fact</a:t>
            </a:r>
            <a:r>
              <a:rPr lang="en-GB" dirty="0"/>
              <a:t> = 1, size = .035, </a:t>
            </a:r>
            <a:r>
              <a:rPr lang="en-GB" dirty="0" err="1"/>
              <a:t>seg.lwd</a:t>
            </a:r>
            <a:r>
              <a:rPr lang="en-GB" dirty="0"/>
              <a:t> = .8)</a:t>
            </a:r>
          </a:p>
        </p:txBody>
      </p:sp>
    </p:spTree>
    <p:extLst>
      <p:ext uri="{BB962C8B-B14F-4D97-AF65-F5344CB8AC3E}">
        <p14:creationId xmlns:p14="http://schemas.microsoft.com/office/powerpoint/2010/main" val="35068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b="1" dirty="0" smtClean="0"/>
              <a:t>Types of Data</a:t>
            </a:r>
            <a:endParaRPr lang="en" sz="6000" b="1" dirty="0"/>
          </a:p>
        </p:txBody>
      </p:sp>
      <p:sp>
        <p:nvSpPr>
          <p:cNvPr id="84" name="Shape 84"/>
          <p:cNvSpPr txBox="1"/>
          <p:nvPr/>
        </p:nvSpPr>
        <p:spPr>
          <a:xfrm>
            <a:off x="893700" y="2031200"/>
            <a:ext cx="3576300" cy="1613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CATEGORICAL DATA</a:t>
            </a:r>
            <a:endParaRPr lang="en" sz="24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Examples: Gender, Level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lang="en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050" y="2031200"/>
            <a:ext cx="3732600" cy="1613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NUMERICAL DATA</a:t>
            </a:r>
            <a:endParaRPr lang="en" sz="24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Examples: Rating, Age</a:t>
            </a:r>
            <a:endParaRPr lang="en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21006"/>
              </p:ext>
            </p:extLst>
          </p:nvPr>
        </p:nvGraphicFramePr>
        <p:xfrm>
          <a:off x="1115616" y="4077072"/>
          <a:ext cx="6912768" cy="2088232"/>
        </p:xfrm>
        <a:graphic>
          <a:graphicData uri="http://schemas.openxmlformats.org/drawingml/2006/table">
            <a:tbl>
              <a:tblPr firstRow="1" bandRow="1">
                <a:tableStyleId>{DF6F1537-DBD0-4BC5-BA39-78A7AC67BD67}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5220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Categorical</a:t>
                      </a:r>
                      <a:endParaRPr lang="en-GB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Numerical</a:t>
                      </a:r>
                      <a:endParaRPr lang="en-GB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Gender</a:t>
                      </a:r>
                      <a:endParaRPr lang="en-GB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Designation</a:t>
                      </a:r>
                      <a:endParaRPr lang="en-GB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Rating (1-5)</a:t>
                      </a:r>
                      <a:endParaRPr lang="en-GB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Age</a:t>
                      </a:r>
                      <a:endParaRPr lang="en-GB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Male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Middle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</a:t>
                      </a:r>
                      <a:endParaRPr lang="en-GB" sz="18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Female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1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library(MASS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s-ES" dirty="0" err="1" smtClean="0"/>
              <a:t>boxplot</a:t>
            </a:r>
            <a:r>
              <a:rPr lang="es-ES" dirty="0" smtClean="0"/>
              <a:t>(</a:t>
            </a:r>
            <a:r>
              <a:rPr lang="es-ES" dirty="0" err="1" smtClean="0"/>
              <a:t>crim</a:t>
            </a:r>
            <a:r>
              <a:rPr lang="es-ES" dirty="0" smtClean="0"/>
              <a:t> </a:t>
            </a:r>
            <a:r>
              <a:rPr lang="es-ES" dirty="0"/>
              <a:t>~ rad, data = Boston, log = "y", las = </a:t>
            </a:r>
            <a:r>
              <a:rPr lang="es-ES" dirty="0" smtClean="0"/>
              <a:t>1, </a:t>
            </a:r>
            <a:r>
              <a:rPr lang="en-GB" dirty="0" err="1" smtClean="0"/>
              <a:t>xlab</a:t>
            </a:r>
            <a:r>
              <a:rPr lang="en-GB" dirty="0" smtClean="0"/>
              <a:t> </a:t>
            </a:r>
            <a:r>
              <a:rPr lang="en-GB" dirty="0"/>
              <a:t>= "rad</a:t>
            </a:r>
            <a:r>
              <a:rPr lang="en-GB" dirty="0" smtClean="0"/>
              <a:t>")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US" dirty="0" smtClean="0"/>
              <a:t>title</a:t>
            </a:r>
            <a:r>
              <a:rPr lang="en-US" dirty="0"/>
              <a:t>("Variation of </a:t>
            </a:r>
            <a:r>
              <a:rPr lang="en-US" dirty="0" err="1"/>
              <a:t>Boston$crim</a:t>
            </a:r>
            <a:r>
              <a:rPr lang="en-US" dirty="0"/>
              <a:t> values over </a:t>
            </a:r>
            <a:r>
              <a:rPr lang="en-US" dirty="0" smtClean="0"/>
              <a:t>discrete </a:t>
            </a:r>
            <a:r>
              <a:rPr lang="en-GB" dirty="0" err="1" smtClean="0"/>
              <a:t>Boston$rad</a:t>
            </a:r>
            <a:r>
              <a:rPr lang="en-GB" dirty="0" smtClean="0"/>
              <a:t> </a:t>
            </a:r>
            <a:r>
              <a:rPr lang="en-GB" dirty="0"/>
              <a:t>values")</a:t>
            </a:r>
          </a:p>
        </p:txBody>
      </p:sp>
    </p:spTree>
    <p:extLst>
      <p:ext uri="{BB962C8B-B14F-4D97-AF65-F5344CB8AC3E}">
        <p14:creationId xmlns:p14="http://schemas.microsoft.com/office/powerpoint/2010/main" val="1527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Plots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par(</a:t>
            </a:r>
            <a:r>
              <a:rPr lang="en-GB" dirty="0" err="1"/>
              <a:t>mfrow</a:t>
            </a:r>
            <a:r>
              <a:rPr lang="en-GB" dirty="0"/>
              <a:t> = c(1, </a:t>
            </a:r>
            <a:r>
              <a:rPr lang="en-GB" dirty="0" smtClean="0"/>
              <a:t>2))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dirty="0"/>
              <a:t>plot(</a:t>
            </a:r>
            <a:r>
              <a:rPr lang="en-GB" dirty="0" err="1"/>
              <a:t>iris$Species</a:t>
            </a:r>
            <a:r>
              <a:rPr lang="en-GB" dirty="0"/>
              <a:t>, </a:t>
            </a:r>
            <a:r>
              <a:rPr lang="en-GB" dirty="0" err="1"/>
              <a:t>iris$Sepal.Length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/>
              <a:t>plot(</a:t>
            </a:r>
            <a:r>
              <a:rPr lang="en-GB" dirty="0" err="1"/>
              <a:t>iris$Sepal.Length</a:t>
            </a:r>
            <a:r>
              <a:rPr lang="en-GB" dirty="0"/>
              <a:t>, </a:t>
            </a:r>
            <a:r>
              <a:rPr lang="en-GB" dirty="0" err="1"/>
              <a:t>iris$Sepal.Width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points, line,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926772" cy="4736399"/>
          </a:xfrm>
        </p:spPr>
        <p:txBody>
          <a:bodyPr/>
          <a:lstStyle/>
          <a:p>
            <a:r>
              <a:rPr lang="en-US" dirty="0" smtClean="0"/>
              <a:t>After plot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Points(c(1,2,3,), </a:t>
            </a:r>
            <a:r>
              <a:rPr lang="en-GB" dirty="0" err="1"/>
              <a:t>UScereal$fibre</a:t>
            </a:r>
            <a:r>
              <a:rPr lang="en-GB" dirty="0"/>
              <a:t>[index</a:t>
            </a:r>
            <a:r>
              <a:rPr lang="en-GB" dirty="0" smtClean="0"/>
              <a:t>], </a:t>
            </a:r>
            <a:r>
              <a:rPr lang="en-GB" dirty="0" err="1"/>
              <a:t>pch</a:t>
            </a:r>
            <a:r>
              <a:rPr lang="en-GB" dirty="0"/>
              <a:t> = 16, col = "red</a:t>
            </a:r>
            <a:r>
              <a:rPr lang="en-GB" dirty="0" smtClean="0"/>
              <a:t>")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lines(density(</a:t>
            </a:r>
            <a:r>
              <a:rPr lang="en-US" dirty="0" err="1"/>
              <a:t>geyser$duration</a:t>
            </a:r>
            <a:r>
              <a:rPr lang="en-US" dirty="0"/>
              <a:t>), </a:t>
            </a:r>
            <a:r>
              <a:rPr lang="en-US" dirty="0" err="1"/>
              <a:t>lwd</a:t>
            </a:r>
            <a:r>
              <a:rPr lang="en-US" dirty="0"/>
              <a:t> = 2, col = "blue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text(65, 23, </a:t>
            </a:r>
            <a:r>
              <a:rPr lang="en-US" dirty="0" smtClean="0"/>
              <a:t>“text", </a:t>
            </a:r>
            <a:r>
              <a:rPr lang="en-US" dirty="0" err="1"/>
              <a:t>adj</a:t>
            </a:r>
            <a:r>
              <a:rPr lang="en-US" dirty="0"/>
              <a:t> = </a:t>
            </a:r>
            <a:r>
              <a:rPr lang="en-US" dirty="0" smtClean="0"/>
              <a:t>1, </a:t>
            </a:r>
            <a:r>
              <a:rPr lang="en-GB" dirty="0" smtClean="0"/>
              <a:t>col </a:t>
            </a:r>
            <a:r>
              <a:rPr lang="en-GB" dirty="0"/>
              <a:t>= "red")</a:t>
            </a:r>
          </a:p>
        </p:txBody>
      </p:sp>
    </p:spTree>
    <p:extLst>
      <p:ext uri="{BB962C8B-B14F-4D97-AF65-F5344CB8AC3E}">
        <p14:creationId xmlns:p14="http://schemas.microsoft.com/office/powerpoint/2010/main" val="33522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Title, labels, legend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Just below chart add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Title(“the title”)</a:t>
            </a:r>
          </a:p>
          <a:p>
            <a:pPr>
              <a:buNone/>
            </a:pPr>
            <a:r>
              <a:rPr lang="en-US" dirty="0" smtClean="0"/>
              <a:t>Labs(x = “</a:t>
            </a:r>
            <a:r>
              <a:rPr lang="en-US" dirty="0" err="1" smtClean="0"/>
              <a:t>xlabel</a:t>
            </a:r>
            <a:r>
              <a:rPr lang="en-US" dirty="0" smtClean="0"/>
              <a:t>”, y = “</a:t>
            </a:r>
            <a:r>
              <a:rPr lang="en-US" dirty="0" err="1" smtClean="0"/>
              <a:t>ylabel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</a:t>
            </a:r>
            <a:r>
              <a:rPr lang="en-US" dirty="0" err="1"/>
              <a:t>pch</a:t>
            </a:r>
            <a:r>
              <a:rPr lang="en-US" dirty="0"/>
              <a:t> = c(1, 16</a:t>
            </a:r>
            <a:r>
              <a:rPr lang="en-US" dirty="0" smtClean="0"/>
              <a:t>), legend </a:t>
            </a:r>
            <a:r>
              <a:rPr lang="en-US" dirty="0"/>
              <a:t>= c("Before insulation", "After insulation"))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options(</a:t>
            </a:r>
            <a:r>
              <a:rPr lang="en-GB" dirty="0" err="1"/>
              <a:t>DT.options</a:t>
            </a:r>
            <a:r>
              <a:rPr lang="en-GB" dirty="0"/>
              <a:t> </a:t>
            </a:r>
            <a:r>
              <a:rPr lang="en-GB" dirty="0"/>
              <a:t>=</a:t>
            </a:r>
            <a:r>
              <a:rPr lang="en-GB" dirty="0"/>
              <a:t> </a:t>
            </a:r>
            <a:r>
              <a:rPr lang="en-GB" dirty="0"/>
              <a:t>list(</a:t>
            </a:r>
            <a:r>
              <a:rPr lang="en-GB" dirty="0" err="1"/>
              <a:t>pageLength</a:t>
            </a:r>
            <a:r>
              <a:rPr lang="en-GB" dirty="0"/>
              <a:t> </a:t>
            </a:r>
            <a:r>
              <a:rPr lang="en-GB" dirty="0"/>
              <a:t>=</a:t>
            </a:r>
            <a:r>
              <a:rPr lang="en-GB" dirty="0"/>
              <a:t> </a:t>
            </a:r>
            <a:r>
              <a:rPr lang="en-GB" dirty="0"/>
              <a:t>5))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Instructions for use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2031200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050" y="2031200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"Download as PowerPoint template".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Presentation design slide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lang="en" sz="1200" b="1" u="sng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Creative Commons Attribution license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99592" y="908720"/>
            <a:ext cx="3136800" cy="2274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F20253"/>
                </a:solidFill>
                <a:sym typeface="Arial"/>
              </a:rPr>
              <a:t>Categorical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2800" dirty="0" smtClean="0">
                <a:solidFill>
                  <a:schemeClr val="accent5"/>
                </a:solidFill>
              </a:rPr>
              <a:t>N</a:t>
            </a:r>
            <a:r>
              <a:rPr lang="en" sz="2800" dirty="0" smtClean="0"/>
              <a:t>ominal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2800" dirty="0" smtClean="0">
                <a:solidFill>
                  <a:schemeClr val="accent5"/>
                </a:solidFill>
              </a:rPr>
              <a:t>O</a:t>
            </a:r>
            <a:r>
              <a:rPr lang="en" sz="2800" dirty="0" smtClean="0"/>
              <a:t>rdinal</a:t>
            </a:r>
            <a:endParaRPr lang="en" sz="2800" dirty="0"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71600" y="-387424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/>
              <a:t>Basic Data Types </a:t>
            </a:r>
            <a:r>
              <a:rPr lang="en" b="1" dirty="0" smtClean="0">
                <a:solidFill>
                  <a:schemeClr val="accent5"/>
                </a:solidFill>
              </a:rPr>
              <a:t>(NOIR)</a:t>
            </a:r>
            <a:endParaRPr lang="en" b="1" dirty="0">
              <a:solidFill>
                <a:schemeClr val="accent5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5827688" y="836712"/>
            <a:ext cx="3136800" cy="2274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F20253"/>
                </a:solidFill>
                <a:sym typeface="Arial"/>
              </a:rPr>
              <a:t>Numerical</a:t>
            </a:r>
          </a:p>
          <a:p>
            <a:pPr lvl="0" rtl="0">
              <a:spcBef>
                <a:spcPts val="0"/>
              </a:spcBef>
              <a:buNone/>
            </a:pPr>
            <a:endParaRPr lang="en" sz="1400" b="1" dirty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2800" dirty="0" smtClean="0">
                <a:solidFill>
                  <a:schemeClr val="accent5"/>
                </a:solidFill>
              </a:rPr>
              <a:t>I</a:t>
            </a:r>
            <a:r>
              <a:rPr lang="en" sz="2800" dirty="0" smtClean="0"/>
              <a:t>nterval 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2800" dirty="0" smtClean="0">
                <a:solidFill>
                  <a:schemeClr val="accent5"/>
                </a:solidFill>
              </a:rPr>
              <a:t>R</a:t>
            </a:r>
            <a:r>
              <a:rPr lang="en" sz="2800" dirty="0" smtClean="0"/>
              <a:t>atio </a:t>
            </a:r>
            <a:endParaRPr lang="en" sz="2800" dirty="0"/>
          </a:p>
        </p:txBody>
      </p:sp>
      <p:sp>
        <p:nvSpPr>
          <p:cNvPr id="6" name="Shape 86"/>
          <p:cNvSpPr txBox="1"/>
          <p:nvPr/>
        </p:nvSpPr>
        <p:spPr>
          <a:xfrm>
            <a:off x="683568" y="5013176"/>
            <a:ext cx="77931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Some other types:</a:t>
            </a:r>
            <a:endParaRPr lang="en" sz="2400" b="1" u="sng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  <a:hlinkClick r:id="rId3"/>
            </a:endParaRPr>
          </a:p>
          <a:p>
            <a:pPr lvl="0" rtl="0">
              <a:buNone/>
            </a:pPr>
            <a:r>
              <a:rPr lang="en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Qualitative and Quantitative data</a:t>
            </a:r>
          </a:p>
          <a:p>
            <a:r>
              <a:rPr lang="en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Discrete </a:t>
            </a:r>
            <a:r>
              <a:rPr lang="en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data and Continous </a:t>
            </a:r>
            <a:r>
              <a:rPr lang="en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</a:p>
          <a:p>
            <a:pPr lvl="0" rtl="0">
              <a:buNone/>
            </a:pPr>
            <a:endParaRPr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buNone/>
            </a:pPr>
            <a:endParaRPr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30260"/>
              </p:ext>
            </p:extLst>
          </p:nvPr>
        </p:nvGraphicFramePr>
        <p:xfrm>
          <a:off x="683568" y="3047256"/>
          <a:ext cx="7793100" cy="1533872"/>
        </p:xfrm>
        <a:graphic>
          <a:graphicData uri="http://schemas.openxmlformats.org/drawingml/2006/table">
            <a:tbl>
              <a:tblPr firstRow="1" bandRow="1">
                <a:tableStyleId>{DF6F1537-DBD0-4BC5-BA39-78A7AC67BD67}</a:tableStyleId>
              </a:tblPr>
              <a:tblGrid>
                <a:gridCol w="1948275"/>
                <a:gridCol w="1948275"/>
                <a:gridCol w="1948275"/>
                <a:gridCol w="1948275"/>
              </a:tblGrid>
              <a:tr h="2746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Categorical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Numerical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6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Nominal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Ordinal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Interval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2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Gender (1,0)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Designation (1,2,3)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Rating (1-5)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Age</a:t>
                      </a:r>
                      <a:endParaRPr lang="en-GB" sz="1400" b="1" dirty="0"/>
                    </a:p>
                  </a:txBody>
                  <a:tcPr/>
                </a:tc>
              </a:tr>
              <a:tr h="3097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097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I am Jayden Smith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@username</a:t>
            </a:r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4" name="Shape 154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3" name="Shape 16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4" name="Shape 16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{DF6F1537-DBD0-4BC5-BA39-78A7AC67BD67}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36"/>
          <a:stretch/>
        </p:blipFill>
        <p:spPr>
          <a:xfrm>
            <a:off x="0" y="260648"/>
            <a:ext cx="9144000" cy="6109802"/>
          </a:xfrm>
          <a:prstGeom prst="rect">
            <a:avLst/>
          </a:prstGeom>
        </p:spPr>
      </p:pic>
      <p:sp>
        <p:nvSpPr>
          <p:cNvPr id="151" name="Shape 151"/>
          <p:cNvSpPr/>
          <p:nvPr/>
        </p:nvSpPr>
        <p:spPr>
          <a:xfrm>
            <a:off x="0" y="1340768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05" y="1340768"/>
            <a:ext cx="7352294" cy="7364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Strategical, Operational &amp; Analytical</a:t>
            </a:r>
            <a:endParaRPr lang="en" sz="3200" b="1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2763" y="2132052"/>
            <a:ext cx="5796000" cy="8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Types of Dashboard – </a:t>
            </a:r>
            <a:r>
              <a:rPr lang="en" sz="2400" i="1" dirty="0" smtClean="0"/>
              <a:t>Stephen Few</a:t>
            </a:r>
            <a:endParaRPr lang="en" sz="2400" i="1" dirty="0"/>
          </a:p>
        </p:txBody>
      </p:sp>
      <p:sp>
        <p:nvSpPr>
          <p:cNvPr id="154" name="Shape 154"/>
          <p:cNvSpPr/>
          <p:nvPr/>
        </p:nvSpPr>
        <p:spPr>
          <a:xfrm>
            <a:off x="3675210" y="2980868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3752" y="2980868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742" y="2980868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37296" y="2980868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9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8" name="Shape 178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8" name="Shape 228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2" name="Shape 24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5" name="Shape 24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8" name="Shape 2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3" name="Shape 25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1" name="Shape 281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755576" y="-162272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are they?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79512" y="2625105"/>
            <a:ext cx="2491199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Strategical</a:t>
            </a:r>
          </a:p>
          <a:p>
            <a:pPr lvl="0">
              <a:buNone/>
            </a:pPr>
            <a:r>
              <a:rPr lang="en-US" sz="2400" dirty="0" smtClean="0"/>
              <a:t>Used by business executive.</a:t>
            </a:r>
          </a:p>
          <a:p>
            <a:pPr lvl="0">
              <a:buNone/>
            </a:pPr>
            <a:r>
              <a:rPr lang="en-US" sz="2400" dirty="0" smtClean="0"/>
              <a:t>Business snapshot.</a:t>
            </a:r>
          </a:p>
          <a:p>
            <a:pPr lvl="0">
              <a:buNone/>
            </a:pPr>
            <a:r>
              <a:rPr lang="en-US" sz="2400" dirty="0" smtClean="0"/>
              <a:t>Quick overview to decision makers.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" sz="2400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419872" y="2636800"/>
            <a:ext cx="2736304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 smtClean="0"/>
              <a:t>Analytical</a:t>
            </a:r>
            <a:endParaRPr lang="en" sz="28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/>
              <a:t>Used by mid-level manangement (analytics).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/>
              <a:t>Interactions and Drills.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/>
              <a:t>Identify relationship, patterns.</a:t>
            </a:r>
            <a:endParaRPr lang="en" sz="24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6444209" y="2636912"/>
            <a:ext cx="2687448" cy="1739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1" dirty="0" smtClean="0"/>
              <a:t>Operational</a:t>
            </a:r>
            <a:endParaRPr lang="en" sz="2800" b="1" dirty="0"/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 smtClean="0"/>
              <a:t>Used by Operational management.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 smtClean="0"/>
              <a:t>Fully interactive.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 smtClean="0"/>
              <a:t>Triggers for measuring deviations</a:t>
            </a:r>
            <a:endParaRPr lang="en" sz="2400" dirty="0"/>
          </a:p>
          <a:p>
            <a:pPr lvl="0" algn="r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28" name="Shape 228"/>
          <p:cNvSpPr/>
          <p:nvPr/>
        </p:nvSpPr>
        <p:spPr>
          <a:xfrm>
            <a:off x="227351" y="1628800"/>
            <a:ext cx="1008000" cy="100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089800" y="1628800"/>
            <a:ext cx="1008000" cy="100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952248" y="1628800"/>
            <a:ext cx="1008000" cy="1008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" name="Shape 471"/>
          <p:cNvGrpSpPr/>
          <p:nvPr/>
        </p:nvGrpSpPr>
        <p:grpSpPr>
          <a:xfrm>
            <a:off x="4355976" y="1916832"/>
            <a:ext cx="432000" cy="432000"/>
            <a:chOff x="3955900" y="2984500"/>
            <a:chExt cx="414000" cy="422525"/>
          </a:xfrm>
        </p:grpSpPr>
        <p:sp>
          <p:nvSpPr>
            <p:cNvPr id="46" name="Shape 47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7" name="Shape 47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8" name="Shape 47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49" name="Shape 502"/>
          <p:cNvGrpSpPr/>
          <p:nvPr/>
        </p:nvGrpSpPr>
        <p:grpSpPr>
          <a:xfrm>
            <a:off x="539600" y="1916832"/>
            <a:ext cx="432000" cy="432000"/>
            <a:chOff x="4610450" y="3703750"/>
            <a:chExt cx="453050" cy="332175"/>
          </a:xfrm>
        </p:grpSpPr>
        <p:sp>
          <p:nvSpPr>
            <p:cNvPr id="50" name="Shape 50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0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360"/>
          <p:cNvGrpSpPr/>
          <p:nvPr/>
        </p:nvGrpSpPr>
        <p:grpSpPr>
          <a:xfrm>
            <a:off x="8244456" y="1916832"/>
            <a:ext cx="432000" cy="432000"/>
            <a:chOff x="6660750" y="298550"/>
            <a:chExt cx="396900" cy="396300"/>
          </a:xfrm>
        </p:grpSpPr>
        <p:sp>
          <p:nvSpPr>
            <p:cNvPr id="53" name="Shape 36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6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98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Shape 314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5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2" name="Shape 3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5" name="Shape 32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9" name="Shape 329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0" name="Shape 33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4" name="Shape 33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0" name="Shape 3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1" name="Shape 36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4" name="Shape 36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8" name="Shape 36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2" name="Shape 37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1" name="Shape 38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4" name="Shape 38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7" name="Shape 38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0" name="Shape 39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3" name="Shape 39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8" name="Shape 39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1" name="Shape 40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6" name="Shape 40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09" name="Shape 40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5" name="Shape 41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8" name="Shape 4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4" name="Shape 42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0" name="Shape 43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8" name="Shape 4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1" name="Shape 4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4" name="Shape 44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8" name="Shape 4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1" name="Shape 4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7" name="Shape 45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1" name="Shape 461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2" name="Shape 46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5" name="Shape 46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7" name="Shape 467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69" name="Shape 46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2" name="Shape 47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7" name="Shape 477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8" name="Shape 47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1" name="Shape 48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6" name="Shape 48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0" name="Shape 49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3" name="Shape 49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7" name="Shape 49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3" name="Shape 50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6" name="Shape 50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2" name="Shape 512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3" name="Shape 51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6" name="Shape 5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0" name="Shape 520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2" name="Shape 5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6" name="Shape 52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2" name="Shape 532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3" name="Shape 53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8" name="Shape 5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49" name="Shape 5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3" name="Shape 55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7" name="Shape 55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3" name="Shape 56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69" name="Shape 56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2" name="Shape 57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0" name="Shape 58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6" name="Shape 58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8" name="Shape 588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0" name="Shape 59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2" name="Shape 592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3" name="Shape 593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4" name="Shape 59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 Few tips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44624"/>
            <a:ext cx="76281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Dashboard</a:t>
            </a:r>
            <a:endParaRPr lang="en" sz="6000" dirty="0"/>
          </a:p>
        </p:txBody>
      </p:sp>
      <p:sp>
        <p:nvSpPr>
          <p:cNvPr id="84" name="Shape 84"/>
          <p:cNvSpPr txBox="1"/>
          <p:nvPr/>
        </p:nvSpPr>
        <p:spPr>
          <a:xfrm>
            <a:off x="683568" y="1340768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Client Side Dashboard</a:t>
            </a:r>
            <a:endParaRPr lang="en" sz="20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client-side environment used to run scripts is usually a browser. </a:t>
            </a:r>
            <a:endParaRPr lang="en-US" sz="2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processing takes place on the end users computer. </a:t>
            </a:r>
            <a:endParaRPr lang="en-US" sz="2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source code is transferred from the web server to the users computer over the internet and run directly in the browser.</a:t>
            </a:r>
            <a:endParaRPr sz="2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sz="2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32040" y="1291304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 Side Dashboard</a:t>
            </a:r>
            <a:endParaRPr lang="en" sz="20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server-side environment that runs a scripting language is a web server. </a:t>
            </a:r>
            <a:endParaRPr lang="en-US" sz="2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US" sz="2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user's request is fulfilled by running a script directly on the web server to generate dynamic HTML pages. </a:t>
            </a:r>
            <a:endParaRPr lang="en-US" sz="2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-US" sz="2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HTML is then sent to the client browser. It is usually used to provide interactive web sites that interface to databases or other data stores on the server.</a:t>
            </a:r>
            <a:endParaRPr lang="en" sz="2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57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2215</Words>
  <Application>Microsoft Office PowerPoint</Application>
  <PresentationFormat>On-screen Show (4:3)</PresentationFormat>
  <Paragraphs>414</Paragraphs>
  <Slides>74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Lato</vt:lpstr>
      <vt:lpstr>Raleway</vt:lpstr>
      <vt:lpstr>Antonio template</vt:lpstr>
      <vt:lpstr>Shiny Dashboard in R Day 1   Rave Technologies Vasim Shaikh </vt:lpstr>
      <vt:lpstr>Dashboard Basics</vt:lpstr>
      <vt:lpstr>SEC 1 - Topics covered</vt:lpstr>
      <vt:lpstr>Types of Data</vt:lpstr>
      <vt:lpstr>Basic Data Types (NOIR)</vt:lpstr>
      <vt:lpstr>Strategical, Operational &amp; Analytical</vt:lpstr>
      <vt:lpstr>What are they?</vt:lpstr>
      <vt:lpstr>Stephen Few tips</vt:lpstr>
      <vt:lpstr>Dashboard</vt:lpstr>
      <vt:lpstr>Basic Chart types</vt:lpstr>
      <vt:lpstr>Some Advance Chart types</vt:lpstr>
      <vt:lpstr>PowerPoint Presentation</vt:lpstr>
      <vt:lpstr>SEC 2 – R Basics</vt:lpstr>
      <vt:lpstr>Overview of RStudio</vt:lpstr>
      <vt:lpstr>RStudio ...</vt:lpstr>
      <vt:lpstr>R Packages</vt:lpstr>
      <vt:lpstr>Define Variables</vt:lpstr>
      <vt:lpstr>R Data Class</vt:lpstr>
      <vt:lpstr>R Data Structure</vt:lpstr>
      <vt:lpstr>Additional Data Types</vt:lpstr>
      <vt:lpstr>Factor</vt:lpstr>
      <vt:lpstr>Subset</vt:lpstr>
      <vt:lpstr>Indexing</vt:lpstr>
      <vt:lpstr>PowerPoint Presentation</vt:lpstr>
      <vt:lpstr>BASIC OPERATIONS</vt:lpstr>
      <vt:lpstr>Exercise</vt:lpstr>
      <vt:lpstr>The pipe operator (magrittr)</vt:lpstr>
      <vt:lpstr>Pipe Exercise</vt:lpstr>
      <vt:lpstr>Save and source file</vt:lpstr>
      <vt:lpstr>THE IF ELSE STATEMENT</vt:lpstr>
      <vt:lpstr>THE IF ELSE …. (Continue)</vt:lpstr>
      <vt:lpstr>Lets form a Loop</vt:lpstr>
      <vt:lpstr>Loop…continue</vt:lpstr>
      <vt:lpstr>If and Loop Exercise</vt:lpstr>
      <vt:lpstr>Help?</vt:lpstr>
      <vt:lpstr>SEC 3 – R Base Charts in R</vt:lpstr>
      <vt:lpstr>Basic Charts in R </vt:lpstr>
      <vt:lpstr>Scatter plot</vt:lpstr>
      <vt:lpstr>Sunflower Plot</vt:lpstr>
      <vt:lpstr>Bar plot</vt:lpstr>
      <vt:lpstr>Line chart</vt:lpstr>
      <vt:lpstr>Box Plot</vt:lpstr>
      <vt:lpstr>Multiple Plots</vt:lpstr>
      <vt:lpstr>Add points, line, text</vt:lpstr>
      <vt:lpstr>Title, labels, legend</vt:lpstr>
      <vt:lpstr>PowerPoint Presentation</vt:lpstr>
      <vt:lpstr>PowerPoint Presentation</vt:lpstr>
      <vt:lpstr>PowerPoint Presentation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 in R Day 1 Rave Technologies (Mumbai) Vasim Shaikh </dc:title>
  <cp:lastModifiedBy>vasim.shaikh</cp:lastModifiedBy>
  <cp:revision>128</cp:revision>
  <dcterms:modified xsi:type="dcterms:W3CDTF">2017-10-04T11:24:12Z</dcterms:modified>
</cp:coreProperties>
</file>