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2"/>
  </p:notesMasterIdLst>
  <p:sldIdLst>
    <p:sldId id="256" r:id="rId2"/>
    <p:sldId id="284" r:id="rId3"/>
    <p:sldId id="285" r:id="rId4"/>
    <p:sldId id="338" r:id="rId5"/>
    <p:sldId id="286" r:id="rId6"/>
    <p:sldId id="323" r:id="rId7"/>
    <p:sldId id="287" r:id="rId8"/>
    <p:sldId id="289" r:id="rId9"/>
    <p:sldId id="326" r:id="rId10"/>
    <p:sldId id="325" r:id="rId11"/>
    <p:sldId id="329" r:id="rId12"/>
    <p:sldId id="332" r:id="rId13"/>
    <p:sldId id="334" r:id="rId14"/>
    <p:sldId id="293" r:id="rId15"/>
    <p:sldId id="294" r:id="rId16"/>
    <p:sldId id="339" r:id="rId17"/>
    <p:sldId id="331" r:id="rId18"/>
    <p:sldId id="333" r:id="rId19"/>
    <p:sldId id="296" r:id="rId20"/>
    <p:sldId id="336" r:id="rId21"/>
    <p:sldId id="337" r:id="rId22"/>
    <p:sldId id="295" r:id="rId23"/>
    <p:sldId id="340" r:id="rId24"/>
    <p:sldId id="341" r:id="rId25"/>
    <p:sldId id="342" r:id="rId26"/>
    <p:sldId id="297" r:id="rId27"/>
    <p:sldId id="343" r:id="rId28"/>
    <p:sldId id="347" r:id="rId29"/>
    <p:sldId id="299" r:id="rId30"/>
    <p:sldId id="300" r:id="rId31"/>
    <p:sldId id="301" r:id="rId32"/>
    <p:sldId id="344" r:id="rId33"/>
    <p:sldId id="302" r:id="rId34"/>
    <p:sldId id="303" r:id="rId35"/>
    <p:sldId id="351" r:id="rId36"/>
    <p:sldId id="345" r:id="rId37"/>
    <p:sldId id="305" r:id="rId38"/>
    <p:sldId id="346" r:id="rId39"/>
    <p:sldId id="349" r:id="rId40"/>
    <p:sldId id="348" r:id="rId41"/>
    <p:sldId id="304" r:id="rId42"/>
    <p:sldId id="352" r:id="rId43"/>
    <p:sldId id="357" r:id="rId44"/>
    <p:sldId id="350" r:id="rId45"/>
    <p:sldId id="308" r:id="rId46"/>
    <p:sldId id="307" r:id="rId47"/>
    <p:sldId id="311" r:id="rId48"/>
    <p:sldId id="312" r:id="rId49"/>
    <p:sldId id="313" r:id="rId50"/>
    <p:sldId id="314" r:id="rId51"/>
    <p:sldId id="353" r:id="rId52"/>
    <p:sldId id="358" r:id="rId53"/>
    <p:sldId id="354" r:id="rId54"/>
    <p:sldId id="356" r:id="rId55"/>
    <p:sldId id="316" r:id="rId56"/>
    <p:sldId id="310" r:id="rId57"/>
    <p:sldId id="359" r:id="rId58"/>
    <p:sldId id="360" r:id="rId59"/>
    <p:sldId id="317" r:id="rId60"/>
    <p:sldId id="318" r:id="rId61"/>
    <p:sldId id="319" r:id="rId62"/>
    <p:sldId id="321" r:id="rId63"/>
    <p:sldId id="290" r:id="rId64"/>
    <p:sldId id="257" r:id="rId65"/>
    <p:sldId id="258" r:id="rId66"/>
    <p:sldId id="259" r:id="rId67"/>
    <p:sldId id="260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  <p:sldId id="269" r:id="rId77"/>
    <p:sldId id="270" r:id="rId78"/>
    <p:sldId id="271" r:id="rId79"/>
    <p:sldId id="272" r:id="rId80"/>
    <p:sldId id="273" r:id="rId81"/>
    <p:sldId id="274" r:id="rId82"/>
    <p:sldId id="275" r:id="rId83"/>
    <p:sldId id="276" r:id="rId84"/>
    <p:sldId id="277" r:id="rId85"/>
    <p:sldId id="278" r:id="rId86"/>
    <p:sldId id="279" r:id="rId87"/>
    <p:sldId id="280" r:id="rId88"/>
    <p:sldId id="281" r:id="rId89"/>
    <p:sldId id="282" r:id="rId90"/>
    <p:sldId id="283" r:id="rId91"/>
  </p:sldIdLst>
  <p:sldSz cx="9144000" cy="5143500" type="screen16x9"/>
  <p:notesSz cx="6858000" cy="9144000"/>
  <p:embeddedFontLst>
    <p:embeddedFont>
      <p:font typeface="Source Sans Pro" panose="020B0604020202020204" charset="0"/>
      <p:regular r:id="rId93"/>
      <p:bold r:id="rId94"/>
      <p:italic r:id="rId95"/>
      <p:boldItalic r:id="rId96"/>
    </p:embeddedFont>
    <p:embeddedFont>
      <p:font typeface="Sniglet" panose="020B0604020202020204" charset="0"/>
      <p:regular r:id="rId97"/>
    </p:embeddedFont>
    <p:embeddedFont>
      <p:font typeface="Patrick Hand SC" panose="020B0604020202020204" charset="0"/>
      <p:regular r:id="rId9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5B7"/>
    <a:srgbClr val="2AB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3CDA06-28FB-4AA8-9EB9-9EAD33B894DE}">
  <a:tblStyle styleId="{3C3CDA06-28FB-4AA8-9EB9-9EAD33B89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4890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dirty="0" smtClean="0"/>
              <a:t>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scipen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=999</a:t>
            </a:r>
            <a:r>
              <a:rPr lang="en-US" dirty="0" smtClean="0"/>
              <a:t>) 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turn-off scientific notation like 1e+48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ggplot(data = mpg)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399" cy="11598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4649963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4229100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8" y="3448165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4933406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475050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2530109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593639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004903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3722325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4240992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1" y="1493168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03491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1878364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356119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4595578"/>
            <a:ext cx="253800" cy="1905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75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1"/>
            <a:ext cx="91321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1" y="1876051"/>
            <a:ext cx="6713399" cy="819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Shape 31"/>
          <p:cNvGrpSpPr/>
          <p:nvPr/>
        </p:nvGrpSpPr>
        <p:grpSpPr>
          <a:xfrm>
            <a:off x="3593400" y="805714"/>
            <a:ext cx="1957200" cy="8198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02263"/>
            <a:ext cx="457200" cy="6034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564843"/>
            <a:ext cx="95100" cy="26167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74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200150"/>
            <a:ext cx="3675300" cy="37257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1" y="1200150"/>
            <a:ext cx="2419799" cy="37257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799" cy="37257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799" cy="3725775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4055342"/>
            <a:ext cx="8229600" cy="3685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niglet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1001freefonts.com/patrick_hand_sc.font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331640" y="1555966"/>
            <a:ext cx="6624736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 Visualization in R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380530" y="3219822"/>
            <a:ext cx="297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Vasim </a:t>
            </a:r>
            <a:r>
              <a:rPr lang="en-US" sz="3200" dirty="0" smtClean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Shaikh</a:t>
            </a:r>
            <a:endParaRPr lang="en-US" sz="3200" dirty="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  <a:p>
            <a:r>
              <a:rPr lang="en-US" sz="3200" dirty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Day </a:t>
            </a:r>
            <a:r>
              <a:rPr lang="en-US" sz="3200" dirty="0" smtClean="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2, Rave Tech</a:t>
            </a:r>
            <a:endParaRPr lang="en-GB" sz="3200" dirty="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Exercise</a:t>
            </a:r>
            <a:endParaRPr lang="en"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23528" y="1160994"/>
            <a:ext cx="8136904" cy="270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Relationship between productivity and office hours by department?</a:t>
            </a:r>
            <a:endParaRPr lang="en" dirty="0"/>
          </a:p>
          <a:p>
            <a:pPr marL="6858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Distribution of net profit by region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876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11560" y="1203686"/>
            <a:ext cx="6696744" cy="7920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 smtClean="0"/>
              <a:t>ggplot(mpg) </a:t>
            </a:r>
            <a:r>
              <a:rPr lang="en-US" sz="2000" dirty="0"/>
              <a:t>+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geom_point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(x = </a:t>
            </a:r>
            <a:r>
              <a:rPr lang="en-US" sz="2000" dirty="0" err="1"/>
              <a:t>displ</a:t>
            </a:r>
            <a:r>
              <a:rPr lang="en-US" sz="2000" dirty="0"/>
              <a:t>, y = </a:t>
            </a:r>
            <a:r>
              <a:rPr lang="en-US" sz="2000" dirty="0" err="1"/>
              <a:t>hwy</a:t>
            </a:r>
            <a:r>
              <a:rPr lang="en-US" sz="2000" dirty="0"/>
              <a:t>), color = "blue")</a:t>
            </a:r>
            <a:endParaRPr lang="en-US" sz="2000" dirty="0" smtClean="0"/>
          </a:p>
          <a:p>
            <a:pPr>
              <a:buNone/>
            </a:pPr>
            <a:endParaRPr lang="en-US" sz="1050" dirty="0"/>
          </a:p>
          <a:p>
            <a:pPr>
              <a:buNone/>
            </a:pPr>
            <a:endParaRPr lang="en-US" sz="11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Apply aesthetic manually</a:t>
            </a:r>
            <a:endParaRPr lang="e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4830821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*outside</a:t>
            </a:r>
            <a:r>
              <a:rPr lang="en-GB" i="1" dirty="0"/>
              <a:t> of </a:t>
            </a:r>
            <a:r>
              <a:rPr lang="en-GB" i="1" dirty="0" err="1"/>
              <a:t>aes</a:t>
            </a:r>
            <a:r>
              <a:rPr lang="en-GB" i="1" dirty="0" smtClean="0"/>
              <a:t>() &amp; global mapping</a:t>
            </a:r>
            <a:endParaRPr lang="en-GB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787862"/>
            <a:ext cx="6696000" cy="792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rgbClr val="CFD8DC"/>
              </a:buClr>
              <a:buSzPct val="100000"/>
            </a:pP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ggplot(mpg, </a:t>
            </a:r>
            <a:r>
              <a:rPr lang="en-US" sz="20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(x = </a:t>
            </a:r>
            <a:r>
              <a:rPr lang="en-US" sz="20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displ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 y = </a:t>
            </a:r>
            <a:r>
              <a:rPr lang="en-US" sz="20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hwy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)) +</a:t>
            </a:r>
            <a:b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 </a:t>
            </a:r>
            <a:r>
              <a:rPr lang="en-US" sz="2000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geom_point</a:t>
            </a:r>
            <a:r>
              <a:rPr lang="en-US" sz="2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(color = "blue")</a:t>
            </a:r>
            <a:endParaRPr lang="en-GB" sz="2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rgbClr val="CFD8DC"/>
              </a:buClr>
              <a:buSzPct val="100000"/>
            </a:pPr>
            <a:endParaRPr lang="en-GB" sz="2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9176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FD8DC"/>
              </a:buClr>
              <a:buSzPct val="100000"/>
            </a:pPr>
            <a:r>
              <a:rPr lang="en-US" sz="2000" i="1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as</a:t>
            </a:r>
            <a:endParaRPr lang="en-GB" sz="2000" i="1" u="sng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53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571700" cy="702674"/>
          </a:xfrm>
        </p:spPr>
        <p:txBody>
          <a:bodyPr/>
          <a:lstStyle/>
          <a:p>
            <a:pPr algn="ctr"/>
            <a:r>
              <a:rPr lang="en-US" sz="3200" dirty="0" smtClean="0"/>
              <a:t>Shape Aesthetic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349" y="990947"/>
            <a:ext cx="39528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3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7571700" cy="702674"/>
          </a:xfrm>
        </p:spPr>
        <p:txBody>
          <a:bodyPr/>
          <a:lstStyle/>
          <a:p>
            <a:pPr algn="ctr"/>
            <a:r>
              <a:rPr lang="en-US" sz="3200" dirty="0" smtClean="0"/>
              <a:t>Line Type - Aesthetic</a:t>
            </a:r>
            <a:endParaRPr lang="en-GB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03598"/>
            <a:ext cx="42584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Ggplot Labels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302332"/>
            <a:ext cx="8352928" cy="234953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2400" dirty="0" smtClean="0"/>
              <a:t>ggplot(data </a:t>
            </a:r>
            <a:r>
              <a:rPr lang="en-GB" sz="2400" dirty="0"/>
              <a:t>= mpg) +</a:t>
            </a:r>
          </a:p>
          <a:p>
            <a:pPr>
              <a:buNone/>
            </a:pPr>
            <a:r>
              <a:rPr lang="en-GB" sz="2400" dirty="0"/>
              <a:t>  </a:t>
            </a:r>
            <a:r>
              <a:rPr lang="en-GB" sz="2400" dirty="0" err="1"/>
              <a:t>geom_point</a:t>
            </a:r>
            <a:r>
              <a:rPr lang="en-GB" sz="2400" dirty="0"/>
              <a:t>(mapping = </a:t>
            </a:r>
            <a:r>
              <a:rPr lang="en-GB" sz="2400" dirty="0" err="1"/>
              <a:t>aes</a:t>
            </a:r>
            <a:r>
              <a:rPr lang="en-GB" sz="2400" dirty="0"/>
              <a:t>(x = </a:t>
            </a:r>
            <a:r>
              <a:rPr lang="en-GB" sz="2400" dirty="0" err="1"/>
              <a:t>displ</a:t>
            </a:r>
            <a:r>
              <a:rPr lang="en-GB" sz="2400" dirty="0"/>
              <a:t>, y = </a:t>
            </a:r>
            <a:r>
              <a:rPr lang="en-GB" sz="2400" dirty="0" err="1"/>
              <a:t>hwy</a:t>
            </a:r>
            <a:r>
              <a:rPr lang="en-GB" sz="2400" dirty="0"/>
              <a:t>)) + 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accent6"/>
                </a:solidFill>
              </a:rPr>
              <a:t>labs(title = "Title goes here", subtitle = "Subtitle here", x = "Display", y = "Highway")</a:t>
            </a:r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82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23478"/>
            <a:ext cx="7020900" cy="750300"/>
          </a:xfrm>
        </p:spPr>
        <p:txBody>
          <a:bodyPr/>
          <a:lstStyle/>
          <a:p>
            <a:r>
              <a:rPr lang="en-US" sz="2800" dirty="0" smtClean="0"/>
              <a:t>30+ Geom Functions</a:t>
            </a: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77768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5476" y="4792759"/>
            <a:ext cx="3658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*</a:t>
            </a:r>
            <a:r>
              <a:rPr lang="en-US" dirty="0" smtClean="0"/>
              <a:t>Can be increased with extension packages</a:t>
            </a:r>
          </a:p>
        </p:txBody>
      </p:sp>
    </p:spTree>
    <p:extLst>
      <p:ext uri="{BB962C8B-B14F-4D97-AF65-F5344CB8AC3E}">
        <p14:creationId xmlns:p14="http://schemas.microsoft.com/office/powerpoint/2010/main" val="16402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77994" y="1131590"/>
            <a:ext cx="6696744" cy="12241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000" dirty="0"/>
              <a:t>ggplot(data = mpg)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geom_point</a:t>
            </a:r>
            <a:r>
              <a:rPr lang="en-GB" sz="2000" dirty="0"/>
              <a:t>(mapping = </a:t>
            </a:r>
            <a:r>
              <a:rPr lang="en-GB" sz="2000" dirty="0" err="1"/>
              <a:t>aes</a:t>
            </a:r>
            <a:r>
              <a:rPr lang="en-GB" sz="2000" dirty="0"/>
              <a:t>(x = </a:t>
            </a:r>
            <a:r>
              <a:rPr lang="en-GB" sz="2000" dirty="0" err="1"/>
              <a:t>displ</a:t>
            </a:r>
            <a:r>
              <a:rPr lang="en-GB" sz="2000" dirty="0"/>
              <a:t>, y = </a:t>
            </a:r>
            <a:r>
              <a:rPr lang="en-GB" sz="2000" dirty="0" err="1"/>
              <a:t>hwy</a:t>
            </a:r>
            <a:r>
              <a:rPr lang="en-GB" sz="2000" dirty="0"/>
              <a:t>))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geom_smooth</a:t>
            </a:r>
            <a:r>
              <a:rPr lang="en-GB" sz="2000" dirty="0"/>
              <a:t>(mapping = </a:t>
            </a:r>
            <a:r>
              <a:rPr lang="en-GB" sz="2000" dirty="0" err="1"/>
              <a:t>aes</a:t>
            </a:r>
            <a:r>
              <a:rPr lang="en-GB" sz="2000" dirty="0"/>
              <a:t>(x = </a:t>
            </a:r>
            <a:r>
              <a:rPr lang="en-GB" sz="2000" dirty="0" err="1"/>
              <a:t>displ</a:t>
            </a:r>
            <a:r>
              <a:rPr lang="en-GB" sz="2000" dirty="0"/>
              <a:t>, y = </a:t>
            </a:r>
            <a:r>
              <a:rPr lang="en-GB" sz="2000" dirty="0" err="1"/>
              <a:t>hwy</a:t>
            </a:r>
            <a:r>
              <a:rPr lang="en-GB" sz="2000" dirty="0"/>
              <a:t>))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Multiple plot</a:t>
            </a:r>
            <a:endParaRPr lang="e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4792759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 smtClean="0"/>
              <a:t>*</a:t>
            </a:r>
            <a:r>
              <a:rPr lang="en-US" sz="1800" dirty="0"/>
              <a:t>Each geom has specific aesthetic mappings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628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77994" y="1131590"/>
            <a:ext cx="6696744" cy="12241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ggplot(leavers, 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(x = Month, y = Percentage)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err="1" smtClean="0">
                <a:solidFill>
                  <a:schemeClr val="tx1"/>
                </a:solidFill>
              </a:rPr>
              <a:t>geom_point</a:t>
            </a:r>
            <a:r>
              <a:rPr lang="en-US" sz="2000" dirty="0" smtClean="0">
                <a:solidFill>
                  <a:schemeClr val="tx1"/>
                </a:solidFill>
              </a:rPr>
              <a:t>() +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geom_line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Multiple plot</a:t>
            </a:r>
            <a:endParaRPr lang="e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45136" y="47741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*Set global mappings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Add a vertical average line to attrition chart with </a:t>
            </a:r>
            <a:r>
              <a:rPr lang="en-US" dirty="0" err="1" smtClean="0"/>
              <a:t>linetype</a:t>
            </a:r>
            <a:r>
              <a:rPr lang="en-US" dirty="0" smtClean="0"/>
              <a:t>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6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Facets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50" y="1059582"/>
            <a:ext cx="7571700" cy="3775792"/>
          </a:xfrm>
        </p:spPr>
        <p:txBody>
          <a:bodyPr/>
          <a:lstStyle/>
          <a:p>
            <a:r>
              <a:rPr lang="en-US" dirty="0" smtClean="0"/>
              <a:t> Split plot </a:t>
            </a:r>
            <a:r>
              <a:rPr lang="en-US" dirty="0"/>
              <a:t>into </a:t>
            </a:r>
            <a:r>
              <a:rPr lang="en-US" i="1" dirty="0" smtClean="0"/>
              <a:t>facets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View Dimensions of your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Facet_wrap</a:t>
            </a:r>
            <a:endParaRPr lang="en-US" dirty="0" smtClean="0"/>
          </a:p>
          <a:p>
            <a:r>
              <a:rPr lang="en-US" dirty="0" err="1" smtClean="0"/>
              <a:t>Facet_grid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3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Topics</a:t>
            </a:r>
            <a:endParaRPr lang="en"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Grammer of Graphics (ggplot2)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Interactive visualization (plotly)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Few extensions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Basic of shiny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Human remember 80% of what they see.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61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39552" y="1491630"/>
            <a:ext cx="6696744" cy="12241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000" dirty="0"/>
              <a:t>ggplot(data = mpg)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geom_point</a:t>
            </a:r>
            <a:r>
              <a:rPr lang="en-GB" sz="2000" dirty="0"/>
              <a:t>(mapping = </a:t>
            </a:r>
            <a:r>
              <a:rPr lang="en-GB" sz="2000" dirty="0" err="1"/>
              <a:t>aes</a:t>
            </a:r>
            <a:r>
              <a:rPr lang="en-GB" sz="2000" dirty="0"/>
              <a:t>(x = </a:t>
            </a:r>
            <a:r>
              <a:rPr lang="en-GB" sz="2000" dirty="0" err="1"/>
              <a:t>displ</a:t>
            </a:r>
            <a:r>
              <a:rPr lang="en-GB" sz="2000" dirty="0"/>
              <a:t>, y = </a:t>
            </a:r>
            <a:r>
              <a:rPr lang="en-GB" sz="2000" dirty="0" err="1"/>
              <a:t>hwy</a:t>
            </a:r>
            <a:r>
              <a:rPr lang="en-GB" sz="2000" dirty="0"/>
              <a:t>))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facet_wrap</a:t>
            </a:r>
            <a:r>
              <a:rPr lang="en-GB" sz="2000" dirty="0"/>
              <a:t>(~ class, </a:t>
            </a:r>
            <a:r>
              <a:rPr lang="en-GB" sz="2000" dirty="0" err="1"/>
              <a:t>nrow</a:t>
            </a:r>
            <a:r>
              <a:rPr lang="en-GB" sz="2000" dirty="0"/>
              <a:t> = 2)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Facet wrap – by single variable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229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39552" y="1491630"/>
            <a:ext cx="6696744" cy="12241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2000" dirty="0"/>
              <a:t>ggplot(data = mpg)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geom_point</a:t>
            </a:r>
            <a:r>
              <a:rPr lang="en-GB" sz="2000" dirty="0"/>
              <a:t>(mapping = </a:t>
            </a:r>
            <a:r>
              <a:rPr lang="en-GB" sz="2000" dirty="0" err="1"/>
              <a:t>aes</a:t>
            </a:r>
            <a:r>
              <a:rPr lang="en-GB" sz="2000" dirty="0"/>
              <a:t>(x = </a:t>
            </a:r>
            <a:r>
              <a:rPr lang="en-GB" sz="2000" dirty="0" err="1"/>
              <a:t>displ</a:t>
            </a:r>
            <a:r>
              <a:rPr lang="en-GB" sz="2000" dirty="0"/>
              <a:t>, y = </a:t>
            </a:r>
            <a:r>
              <a:rPr lang="en-GB" sz="2000" dirty="0" err="1"/>
              <a:t>hwy</a:t>
            </a:r>
            <a:r>
              <a:rPr lang="en-GB" sz="2000" dirty="0"/>
              <a:t>)) +</a:t>
            </a:r>
            <a:br>
              <a:rPr lang="en-GB" sz="2000" dirty="0"/>
            </a:br>
            <a:r>
              <a:rPr lang="en-GB" sz="2000" dirty="0"/>
              <a:t>  </a:t>
            </a:r>
            <a:r>
              <a:rPr lang="en-GB" sz="2000" dirty="0" err="1"/>
              <a:t>facet_grid</a:t>
            </a:r>
            <a:r>
              <a:rPr lang="en-GB" sz="2000" dirty="0"/>
              <a:t>(</a:t>
            </a:r>
            <a:r>
              <a:rPr lang="en-GB" sz="2000" dirty="0" err="1"/>
              <a:t>drv</a:t>
            </a:r>
            <a:r>
              <a:rPr lang="en-GB" sz="2000" dirty="0"/>
              <a:t> ~ </a:t>
            </a:r>
            <a:r>
              <a:rPr lang="en-GB" sz="2000" dirty="0" err="1"/>
              <a:t>cyl</a:t>
            </a:r>
            <a:r>
              <a:rPr lang="en-GB" sz="2000" dirty="0"/>
              <a:t>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Facet grid – by two variable</a:t>
            </a:r>
            <a:endParaRPr lang="e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4792759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*</a:t>
            </a:r>
            <a:r>
              <a:rPr lang="en-US" dirty="0" smtClean="0"/>
              <a:t>Use dot (.) to view single dimension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18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Stat_summary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Bar Chart has a default statistic of count</a:t>
            </a:r>
          </a:p>
          <a:p>
            <a:r>
              <a:rPr lang="en-US" dirty="0"/>
              <a:t> </a:t>
            </a:r>
            <a:r>
              <a:rPr lang="en-US" dirty="0" smtClean="0"/>
              <a:t>Check if stat identity is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Position Aesthetics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identity</a:t>
            </a:r>
          </a:p>
          <a:p>
            <a:r>
              <a:rPr lang="en-US" dirty="0"/>
              <a:t> </a:t>
            </a:r>
            <a:r>
              <a:rPr lang="en-US" dirty="0" smtClean="0"/>
              <a:t>dodge</a:t>
            </a:r>
          </a:p>
          <a:p>
            <a:r>
              <a:rPr lang="en-US" dirty="0"/>
              <a:t> </a:t>
            </a:r>
            <a:r>
              <a:rPr lang="en-US" dirty="0" smtClean="0"/>
              <a:t>stack</a:t>
            </a:r>
          </a:p>
          <a:p>
            <a:r>
              <a:rPr lang="en-US" dirty="0"/>
              <a:t> </a:t>
            </a:r>
            <a:r>
              <a:rPr lang="en-US" dirty="0" smtClean="0"/>
              <a:t>fill</a:t>
            </a:r>
          </a:p>
          <a:p>
            <a:r>
              <a:rPr lang="en-US" dirty="0"/>
              <a:t> </a:t>
            </a:r>
            <a:r>
              <a:rPr lang="en-US" dirty="0" smtClean="0"/>
              <a:t>jitter</a:t>
            </a:r>
          </a:p>
          <a:p>
            <a:r>
              <a:rPr lang="en-US" dirty="0"/>
              <a:t> </a:t>
            </a:r>
            <a:r>
              <a:rPr lang="en-US" dirty="0" err="1" smtClean="0"/>
              <a:t>jitterdodge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5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12825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56" y="51470"/>
            <a:ext cx="7020900" cy="750300"/>
          </a:xfrm>
        </p:spPr>
        <p:txBody>
          <a:bodyPr/>
          <a:lstStyle/>
          <a:p>
            <a:r>
              <a:rPr lang="en-US" dirty="0" smtClean="0"/>
              <a:t>Themes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7574"/>
            <a:ext cx="7056784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 dirty="0" smtClean="0"/>
              <a:t>G</a:t>
            </a:r>
            <a:r>
              <a:rPr lang="en" sz="2800" dirty="0" smtClean="0"/>
              <a:t>gthemes – 14 ggplot themes</a:t>
            </a:r>
            <a:endParaRPr lang="en" sz="2800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67849" y="1310520"/>
            <a:ext cx="2419799" cy="31462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heme_base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heme_calc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heme_economist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heme_excel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heme_few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041530" y="1310520"/>
            <a:ext cx="2808312" cy="31462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Theme_fivethirthyeight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heme_gdocs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heme_hc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Theme_par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heme_pander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855532" y="1310520"/>
            <a:ext cx="2419799" cy="31462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Theme_solarized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Theme_stata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heme_tufte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heme_wsj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ight Arrow 1"/>
          <p:cNvSpPr/>
          <p:nvPr/>
        </p:nvSpPr>
        <p:spPr>
          <a:xfrm>
            <a:off x="0" y="3579862"/>
            <a:ext cx="4716016" cy="576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https://github.com/jrnold/ggthemes</a:t>
            </a:r>
          </a:p>
        </p:txBody>
      </p:sp>
      <p:sp>
        <p:nvSpPr>
          <p:cNvPr id="7" name="Left Arrow 6"/>
          <p:cNvSpPr/>
          <p:nvPr/>
        </p:nvSpPr>
        <p:spPr>
          <a:xfrm>
            <a:off x="4445686" y="4020294"/>
            <a:ext cx="4716016" cy="57606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https://github.com/cttobin/ggthemr</a:t>
            </a:r>
          </a:p>
        </p:txBody>
      </p:sp>
    </p:spTree>
    <p:extLst>
      <p:ext uri="{BB962C8B-B14F-4D97-AF65-F5344CB8AC3E}">
        <p14:creationId xmlns:p14="http://schemas.microsoft.com/office/powerpoint/2010/main" val="16262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 box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your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43608" y="1811950"/>
            <a:ext cx="71287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Grammer of Graphics </a:t>
            </a:r>
            <a:r>
              <a:rPr lang="en" sz="4400" dirty="0" smtClean="0"/>
              <a:t>(ggplot2)</a:t>
            </a:r>
            <a:endParaRPr lang="en"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87624" y="2859782"/>
            <a:ext cx="5500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visualize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092"/>
            <a:ext cx="1642937" cy="1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Publishable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 </a:t>
            </a:r>
            <a:r>
              <a:rPr lang="en-US" dirty="0" err="1" smtClean="0"/>
              <a:t>cheatsheet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43608" y="1923678"/>
            <a:ext cx="7632848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Interactive Graphs</a:t>
            </a:r>
            <a:r>
              <a:rPr lang="en" sz="4400" dirty="0" smtClean="0"/>
              <a:t>(Plotly)</a:t>
            </a:r>
            <a:endParaRPr lang="en"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87624" y="2931790"/>
            <a:ext cx="5500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interact</a:t>
            </a:r>
            <a:endParaRPr lang="en" dirty="0"/>
          </a:p>
        </p:txBody>
      </p:sp>
      <p:sp>
        <p:nvSpPr>
          <p:cNvPr id="61" name="Shape 61"/>
          <p:cNvSpPr/>
          <p:nvPr/>
        </p:nvSpPr>
        <p:spPr>
          <a:xfrm>
            <a:off x="5366480" y="987574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5" name="Shape 282"/>
          <p:cNvSpPr/>
          <p:nvPr/>
        </p:nvSpPr>
        <p:spPr>
          <a:xfrm>
            <a:off x="6204498" y="530130"/>
            <a:ext cx="1224136" cy="914888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Plotly syntax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80399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*Read </a:t>
            </a:r>
            <a:r>
              <a:rPr lang="en-US" sz="1800" dirty="0"/>
              <a:t>message printed by </a:t>
            </a:r>
            <a:r>
              <a:rPr lang="en-US" sz="1800" dirty="0" err="1"/>
              <a:t>plotly</a:t>
            </a:r>
            <a:r>
              <a:rPr lang="en-US" sz="1800" dirty="0"/>
              <a:t> library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6672" y="1275606"/>
            <a:ext cx="7818298" cy="1166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Plot_ly</a:t>
            </a:r>
            <a:r>
              <a:rPr lang="en-US" sz="2800" dirty="0" smtClean="0">
                <a:solidFill>
                  <a:schemeClr val="tx1"/>
                </a:solidFill>
              </a:rPr>
              <a:t>(mpg, x = ~</a:t>
            </a:r>
            <a:r>
              <a:rPr lang="en-US" sz="2800" dirty="0" err="1" smtClean="0">
                <a:solidFill>
                  <a:schemeClr val="tx1"/>
                </a:solidFill>
              </a:rPr>
              <a:t>displ</a:t>
            </a:r>
            <a:r>
              <a:rPr lang="en-US" sz="2800" dirty="0" smtClean="0">
                <a:solidFill>
                  <a:schemeClr val="tx1"/>
                </a:solidFill>
              </a:rPr>
              <a:t>, y = ~</a:t>
            </a:r>
            <a:r>
              <a:rPr lang="en-US" sz="2800" dirty="0" err="1" smtClean="0">
                <a:solidFill>
                  <a:schemeClr val="tx1"/>
                </a:solidFill>
              </a:rPr>
              <a:t>hwy</a:t>
            </a:r>
            <a:r>
              <a:rPr lang="en-US" sz="2800" dirty="0" smtClean="0">
                <a:solidFill>
                  <a:schemeClr val="tx1"/>
                </a:solidFill>
              </a:rPr>
              <a:t>) %&gt;% </a:t>
            </a:r>
            <a:r>
              <a:rPr lang="en-US" sz="2800" dirty="0" err="1" smtClean="0">
                <a:solidFill>
                  <a:schemeClr val="tx1"/>
                </a:solidFill>
              </a:rPr>
              <a:t>add_markers</a:t>
            </a:r>
            <a:r>
              <a:rPr lang="en-US" sz="2800" dirty="0" smtClean="0">
                <a:solidFill>
                  <a:schemeClr val="tx1"/>
                </a:solidFill>
              </a:rPr>
              <a:t>(symbol = ~class)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6672" y="2943155"/>
            <a:ext cx="7818298" cy="1166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2800" dirty="0" err="1" smtClean="0"/>
              <a:t>Plot_ly</a:t>
            </a:r>
            <a:r>
              <a:rPr lang="en-US" sz="2800" dirty="0" smtClean="0"/>
              <a:t>(mpg,</a:t>
            </a:r>
            <a:r>
              <a:rPr lang="en-US" sz="2800" dirty="0" smtClean="0">
                <a:solidFill>
                  <a:srgbClr val="FF0000"/>
                </a:solidFill>
              </a:rPr>
              <a:t> x = </a:t>
            </a:r>
            <a:r>
              <a:rPr lang="en-US" sz="2800" dirty="0" smtClean="0"/>
              <a:t>~</a:t>
            </a:r>
            <a:r>
              <a:rPr lang="en-US" sz="2800" dirty="0" err="1" smtClean="0"/>
              <a:t>displ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y = </a:t>
            </a:r>
            <a:r>
              <a:rPr lang="en-US" sz="2800" dirty="0" smtClean="0"/>
              <a:t>~</a:t>
            </a:r>
            <a:r>
              <a:rPr lang="en-US" sz="2800" dirty="0" err="1" smtClean="0"/>
              <a:t>hwy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%&gt;%</a:t>
            </a:r>
            <a:r>
              <a:rPr lang="en-US" sz="2800" dirty="0" smtClean="0"/>
              <a:t> </a:t>
            </a:r>
            <a:r>
              <a:rPr lang="en-US" sz="2800" dirty="0" err="1" smtClean="0"/>
              <a:t>add_markers</a:t>
            </a:r>
            <a:r>
              <a:rPr lang="en-US" sz="2800" dirty="0" smtClean="0"/>
              <a:t>(color = ~class)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894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Plotly</a:t>
            </a:r>
            <a:endParaRPr lang="en-GB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45139" y="1203598"/>
            <a:ext cx="7818298" cy="1166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2800" dirty="0" err="1" smtClean="0"/>
              <a:t>plot_ly</a:t>
            </a:r>
            <a:r>
              <a:rPr lang="en-US" sz="2800" dirty="0" smtClean="0"/>
              <a:t>(mpg,</a:t>
            </a:r>
            <a:r>
              <a:rPr lang="en-US" sz="2800" dirty="0" smtClean="0">
                <a:solidFill>
                  <a:srgbClr val="FF0000"/>
                </a:solidFill>
              </a:rPr>
              <a:t> x = </a:t>
            </a:r>
            <a:r>
              <a:rPr lang="en-US" sz="2800" dirty="0" smtClean="0"/>
              <a:t>~</a:t>
            </a:r>
            <a:r>
              <a:rPr lang="en-US" sz="2800" dirty="0" err="1" smtClean="0"/>
              <a:t>displ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y = </a:t>
            </a:r>
            <a:r>
              <a:rPr lang="en-US" sz="2800" dirty="0" smtClean="0"/>
              <a:t>~</a:t>
            </a:r>
            <a:r>
              <a:rPr lang="en-US" sz="2800" dirty="0" err="1" smtClean="0"/>
              <a:t>hwy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%&gt;%</a:t>
            </a:r>
            <a:r>
              <a:rPr lang="en-US" sz="2800" dirty="0" smtClean="0"/>
              <a:t> </a:t>
            </a:r>
            <a:r>
              <a:rPr lang="en-US" sz="2800" dirty="0" err="1" smtClean="0"/>
              <a:t>add_markers</a:t>
            </a:r>
            <a:r>
              <a:rPr lang="en-US" sz="2800" dirty="0" smtClean="0"/>
              <a:t>(color = ~class) 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5139" y="3075806"/>
            <a:ext cx="7818298" cy="1166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en-US" sz="2800" dirty="0" err="1"/>
              <a:t>plot_ly</a:t>
            </a:r>
            <a:r>
              <a:rPr lang="en-US" sz="2800" dirty="0"/>
              <a:t>(mpg, x = ~</a:t>
            </a:r>
            <a:r>
              <a:rPr lang="en-US" sz="2800" dirty="0" err="1"/>
              <a:t>displ</a:t>
            </a:r>
            <a:r>
              <a:rPr lang="en-US" sz="2800" dirty="0"/>
              <a:t>, y = ~</a:t>
            </a:r>
            <a:r>
              <a:rPr lang="en-US" sz="2800" dirty="0" err="1"/>
              <a:t>hwy</a:t>
            </a:r>
            <a:r>
              <a:rPr lang="en-US" sz="2800" dirty="0"/>
              <a:t>, type = "scatter")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47012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Same 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77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132"/>
            <a:ext cx="7571700" cy="702674"/>
          </a:xfrm>
        </p:spPr>
        <p:txBody>
          <a:bodyPr/>
          <a:lstStyle/>
          <a:p>
            <a:r>
              <a:rPr lang="en-US" sz="2800" dirty="0" smtClean="0"/>
              <a:t>Plotly charts (</a:t>
            </a:r>
            <a:r>
              <a:rPr lang="en-US" sz="2800" dirty="0" err="1" smtClean="0"/>
              <a:t>geoms</a:t>
            </a:r>
            <a:r>
              <a:rPr lang="en-US" sz="2800" dirty="0" smtClean="0"/>
              <a:t>)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42292"/>
            <a:ext cx="3425810" cy="3573674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add_trace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add_markers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add_text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add_paths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add_lines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add_segments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add_polygons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err="1" smtClean="0"/>
              <a:t>add_ribbons</a:t>
            </a:r>
            <a:endParaRPr lang="en-GB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43808" y="798276"/>
            <a:ext cx="3713842" cy="3573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2400" dirty="0" smtClean="0"/>
              <a:t> </a:t>
            </a:r>
            <a:r>
              <a:rPr lang="en-US" sz="2400" dirty="0" err="1" smtClean="0"/>
              <a:t>add_area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add_pie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add_bars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add_histogram</a:t>
            </a:r>
            <a:endParaRPr lang="en-US" sz="2400" dirty="0" smtClean="0"/>
          </a:p>
          <a:p>
            <a:r>
              <a:rPr lang="en-US" sz="2400" dirty="0" smtClean="0"/>
              <a:t> add_histogram2d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add_heatmap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add_contour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add_boxplot</a:t>
            </a:r>
            <a:endParaRPr lang="en-GB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796136" y="1419622"/>
            <a:ext cx="3713842" cy="23042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2400" dirty="0" smtClean="0"/>
              <a:t> </a:t>
            </a:r>
            <a:r>
              <a:rPr lang="en-US" sz="2400" dirty="0" err="1" smtClean="0"/>
              <a:t>add_surface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add_mesh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add_scattergeo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add_choropleth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86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50" y="525306"/>
            <a:ext cx="7020900" cy="606284"/>
          </a:xfrm>
        </p:spPr>
        <p:txBody>
          <a:bodyPr/>
          <a:lstStyle/>
          <a:p>
            <a:pPr algn="ctr"/>
            <a:r>
              <a:rPr lang="en-US" dirty="0" smtClean="0"/>
              <a:t>Plotly basic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5606"/>
            <a:ext cx="777686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-36512" y="4227934"/>
            <a:ext cx="4716016" cy="93610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CCFF"/>
                </a:solidFill>
              </a:rPr>
              <a:t>https://plot.ly/r/#basic-charts</a:t>
            </a:r>
          </a:p>
        </p:txBody>
      </p:sp>
    </p:spTree>
    <p:extLst>
      <p:ext uri="{BB962C8B-B14F-4D97-AF65-F5344CB8AC3E}">
        <p14:creationId xmlns:p14="http://schemas.microsoft.com/office/powerpoint/2010/main" val="32711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7584" y="453298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AESTHETICS (Attributes!)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059582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 becomes symbol; </a:t>
            </a:r>
            <a:r>
              <a:rPr lang="en-US" dirty="0" err="1" smtClean="0"/>
              <a:t>Colour</a:t>
            </a:r>
            <a:r>
              <a:rPr lang="en-US" dirty="0" smtClean="0"/>
              <a:t> becomes color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Colour</a:t>
            </a:r>
            <a:r>
              <a:rPr lang="en-US" dirty="0" smtClean="0"/>
              <a:t> from data frame column</a:t>
            </a:r>
            <a:endParaRPr lang="en-US" dirty="0"/>
          </a:p>
          <a:p>
            <a:r>
              <a:rPr lang="en-US" dirty="0" err="1" smtClean="0"/>
              <a:t>plot_ly</a:t>
            </a:r>
            <a:r>
              <a:rPr lang="en-US" dirty="0" smtClean="0"/>
              <a:t>(iris, </a:t>
            </a:r>
            <a:r>
              <a:rPr lang="en-US" dirty="0"/>
              <a:t>x = ~</a:t>
            </a:r>
            <a:r>
              <a:rPr lang="en-US" dirty="0" err="1"/>
              <a:t>Sepal.Width</a:t>
            </a:r>
            <a:r>
              <a:rPr lang="en-US" dirty="0"/>
              <a:t>, y = ~</a:t>
            </a:r>
            <a:r>
              <a:rPr lang="en-US" dirty="0" err="1" smtClean="0"/>
              <a:t>Sepal.Length</a:t>
            </a:r>
            <a:r>
              <a:rPr lang="en-US" dirty="0" smtClean="0"/>
              <a:t>) </a:t>
            </a:r>
            <a:r>
              <a:rPr lang="en-US" dirty="0"/>
              <a:t>%&gt;% </a:t>
            </a:r>
            <a:endParaRPr lang="en-US" dirty="0" smtClean="0"/>
          </a:p>
          <a:p>
            <a:r>
              <a:rPr lang="en-US" dirty="0" err="1" smtClean="0"/>
              <a:t>add_markers</a:t>
            </a:r>
            <a:r>
              <a:rPr lang="en-US" dirty="0" smtClean="0"/>
              <a:t>(color </a:t>
            </a:r>
            <a:r>
              <a:rPr lang="en-US" dirty="0"/>
              <a:t>= ~Species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#Manual color</a:t>
            </a:r>
          </a:p>
          <a:p>
            <a:r>
              <a:rPr lang="en-US" dirty="0" err="1" smtClean="0"/>
              <a:t>plot_ly</a:t>
            </a:r>
            <a:r>
              <a:rPr lang="en-US" dirty="0" smtClean="0"/>
              <a:t>(iris, </a:t>
            </a:r>
            <a:r>
              <a:rPr lang="en-US" dirty="0"/>
              <a:t>x = ~</a:t>
            </a:r>
            <a:r>
              <a:rPr lang="en-US" dirty="0" err="1"/>
              <a:t>Sepal.Width</a:t>
            </a:r>
            <a:r>
              <a:rPr lang="en-US" dirty="0"/>
              <a:t>, y = ~</a:t>
            </a:r>
            <a:r>
              <a:rPr lang="en-US" dirty="0" err="1" smtClean="0"/>
              <a:t>Sepal.Length</a:t>
            </a:r>
            <a:r>
              <a:rPr lang="en-US" dirty="0" smtClean="0"/>
              <a:t>) </a:t>
            </a:r>
            <a:r>
              <a:rPr lang="en-US" dirty="0"/>
              <a:t>%&gt;% </a:t>
            </a:r>
            <a:endParaRPr lang="en-US" dirty="0" smtClean="0"/>
          </a:p>
          <a:p>
            <a:r>
              <a:rPr lang="en-US" dirty="0" err="1" smtClean="0"/>
              <a:t>add_markers</a:t>
            </a:r>
            <a:r>
              <a:rPr lang="en-US" dirty="0" smtClean="0"/>
              <a:t>(color </a:t>
            </a:r>
            <a:r>
              <a:rPr lang="en-US" dirty="0"/>
              <a:t>= ~Species, colors = c("red", "blue", "green</a:t>
            </a:r>
            <a:r>
              <a:rPr lang="en-US" dirty="0" smtClean="0"/>
              <a:t>"))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1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Aesthetic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#From </a:t>
            </a:r>
            <a:r>
              <a:rPr lang="en-US" sz="2000" dirty="0" err="1"/>
              <a:t>RColorBrewer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plot_ly</a:t>
            </a:r>
            <a:r>
              <a:rPr lang="en-US" sz="2000" dirty="0"/>
              <a:t>(iris, x = ~</a:t>
            </a:r>
            <a:r>
              <a:rPr lang="en-US" sz="2000" dirty="0" err="1"/>
              <a:t>Sepal.Width</a:t>
            </a:r>
            <a:r>
              <a:rPr lang="en-US" sz="2000" dirty="0"/>
              <a:t>, y = ~</a:t>
            </a:r>
            <a:r>
              <a:rPr lang="en-US" sz="2000" dirty="0" err="1"/>
              <a:t>Sepal.Length</a:t>
            </a:r>
            <a:r>
              <a:rPr lang="en-US" sz="2000" dirty="0"/>
              <a:t>) %&gt;% </a:t>
            </a:r>
          </a:p>
          <a:p>
            <a:pPr>
              <a:buNone/>
            </a:pPr>
            <a:r>
              <a:rPr lang="en-US" sz="2000" dirty="0" err="1"/>
              <a:t>add_markers</a:t>
            </a:r>
            <a:r>
              <a:rPr lang="en-US" sz="2000" dirty="0"/>
              <a:t>(color = ~Species, colors = "Set1</a:t>
            </a:r>
            <a:r>
              <a:rPr lang="en-US" sz="2000" dirty="0" smtClean="0"/>
              <a:t>")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GB" sz="2000" dirty="0" err="1"/>
              <a:t>plot_ly</a:t>
            </a:r>
            <a:r>
              <a:rPr lang="en-GB" sz="2000" dirty="0"/>
              <a:t>(iris) %&gt;% </a:t>
            </a:r>
            <a:r>
              <a:rPr lang="en-GB" sz="2000" dirty="0" err="1"/>
              <a:t>add_markers</a:t>
            </a:r>
            <a:r>
              <a:rPr lang="en-GB" sz="2000" dirty="0"/>
              <a:t>( x = ~</a:t>
            </a:r>
            <a:r>
              <a:rPr lang="en-GB" sz="2000" dirty="0" err="1"/>
              <a:t>Sepal.Width</a:t>
            </a:r>
            <a:r>
              <a:rPr lang="en-GB" sz="2000" dirty="0"/>
              <a:t>, y = ~</a:t>
            </a:r>
            <a:r>
              <a:rPr lang="en-GB" sz="2000" dirty="0" err="1"/>
              <a:t>Sepal.Length</a:t>
            </a:r>
            <a:r>
              <a:rPr lang="en-GB" sz="2000" dirty="0"/>
              <a:t>, </a:t>
            </a:r>
            <a:r>
              <a:rPr lang="en-GB" sz="2000" dirty="0" err="1"/>
              <a:t>color</a:t>
            </a:r>
            <a:r>
              <a:rPr lang="en-GB" sz="2000" dirty="0"/>
              <a:t> = I("blue"))</a:t>
            </a:r>
            <a:endParaRPr lang="en-US" sz="2000" dirty="0"/>
          </a:p>
          <a:p>
            <a:pPr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84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Elements of ggplot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Essential Elements</a:t>
            </a:r>
            <a:endParaRPr lang="en" dirty="0"/>
          </a:p>
          <a:p>
            <a:pPr marL="457200" lvl="0" indent="-45720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Data</a:t>
            </a:r>
          </a:p>
          <a:p>
            <a:pPr marL="457200" lvl="0" indent="-45720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Aesthetics</a:t>
            </a:r>
          </a:p>
          <a:p>
            <a:pPr marL="457200" lvl="0" indent="-45720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Geometry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82658" y="1200150"/>
            <a:ext cx="3849782" cy="3725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Non Essential Elements</a:t>
            </a:r>
          </a:p>
          <a:p>
            <a:pPr marL="4572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Facets</a:t>
            </a:r>
          </a:p>
          <a:p>
            <a:pPr marL="4572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Statistics</a:t>
            </a:r>
          </a:p>
          <a:p>
            <a:pPr marL="4572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Coordinates</a:t>
            </a:r>
          </a:p>
          <a:p>
            <a:pPr marL="4572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Themes</a:t>
            </a:r>
            <a:endParaRPr lang="e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94273"/>
            <a:ext cx="2518928" cy="169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/>
              <a:t>city_data</a:t>
            </a:r>
            <a:r>
              <a:rPr lang="en-GB" dirty="0"/>
              <a:t> %&gt;% </a:t>
            </a:r>
            <a:r>
              <a:rPr lang="en-GB" dirty="0" err="1"/>
              <a:t>plot_ly</a:t>
            </a:r>
            <a:r>
              <a:rPr lang="en-GB" dirty="0"/>
              <a:t>(values = ~</a:t>
            </a:r>
            <a:r>
              <a:rPr lang="en-GB" dirty="0" err="1"/>
              <a:t>Emp</a:t>
            </a:r>
            <a:r>
              <a:rPr lang="en-GB" dirty="0"/>
              <a:t>) %&gt;% </a:t>
            </a:r>
            <a:r>
              <a:rPr lang="en-GB" dirty="0" err="1"/>
              <a:t>add_pie</a:t>
            </a:r>
            <a:r>
              <a:rPr lang="en-GB" dirty="0"/>
              <a:t>(text = ~City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>
              <a:buNone/>
            </a:pPr>
            <a:r>
              <a:rPr lang="en-GB" dirty="0" err="1"/>
              <a:t>city_data</a:t>
            </a:r>
            <a:r>
              <a:rPr lang="en-GB" dirty="0"/>
              <a:t> %&gt;% </a:t>
            </a:r>
            <a:r>
              <a:rPr lang="en-GB" dirty="0" err="1"/>
              <a:t>plot_ly</a:t>
            </a:r>
            <a:r>
              <a:rPr lang="en-GB" dirty="0"/>
              <a:t>(values = ~</a:t>
            </a:r>
            <a:r>
              <a:rPr lang="en-GB" dirty="0" err="1"/>
              <a:t>Emp</a:t>
            </a:r>
            <a:r>
              <a:rPr lang="en-GB" dirty="0"/>
              <a:t>) %&gt;% </a:t>
            </a:r>
            <a:r>
              <a:rPr lang="en-GB" dirty="0" err="1"/>
              <a:t>add_pie</a:t>
            </a:r>
            <a:r>
              <a:rPr lang="en-GB" dirty="0"/>
              <a:t>(text = ~City, </a:t>
            </a:r>
            <a:r>
              <a:rPr lang="en-GB" dirty="0" err="1"/>
              <a:t>hoverinfo</a:t>
            </a:r>
            <a:r>
              <a:rPr lang="en-GB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9877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trace / secondary line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plot_ly</a:t>
            </a:r>
            <a:r>
              <a:rPr lang="en-US" dirty="0"/>
              <a:t>(</a:t>
            </a:r>
            <a:r>
              <a:rPr lang="en-US" dirty="0" err="1"/>
              <a:t>city_data</a:t>
            </a:r>
            <a:r>
              <a:rPr lang="en-US" dirty="0"/>
              <a:t>) %&gt;%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add_bars</a:t>
            </a:r>
            <a:r>
              <a:rPr lang="en-US" dirty="0"/>
              <a:t>(x = ~City, y = ~Salary, name = "Salary") %&gt;%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add_bars</a:t>
            </a:r>
            <a:r>
              <a:rPr lang="en-US" dirty="0"/>
              <a:t>(x = ~City, y = ~</a:t>
            </a:r>
            <a:r>
              <a:rPr lang="en-US" dirty="0" err="1"/>
              <a:t>Emp</a:t>
            </a:r>
            <a:r>
              <a:rPr lang="en-US" dirty="0"/>
              <a:t>, name = "Employees") %&gt;% </a:t>
            </a:r>
          </a:p>
          <a:p>
            <a:pPr>
              <a:buNone/>
            </a:pPr>
            <a:r>
              <a:rPr lang="en-US" dirty="0"/>
              <a:t>  layout(</a:t>
            </a:r>
            <a:r>
              <a:rPr lang="en-US" dirty="0" err="1"/>
              <a:t>barmode</a:t>
            </a:r>
            <a:r>
              <a:rPr lang="en-US" dirty="0"/>
              <a:t> = "stack")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57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Subplot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 &lt;- </a:t>
            </a:r>
            <a:r>
              <a:rPr lang="en-GB" dirty="0" err="1"/>
              <a:t>plot_ly</a:t>
            </a:r>
            <a:r>
              <a:rPr lang="en-GB" dirty="0"/>
              <a:t>(diamonds, x = ~cut, y = ~price) %&gt;% </a:t>
            </a:r>
            <a:r>
              <a:rPr lang="en-GB" dirty="0" err="1"/>
              <a:t>add_boxplot</a:t>
            </a:r>
            <a:r>
              <a:rPr lang="en-GB" dirty="0" smtClean="0"/>
              <a:t>()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b &lt;- </a:t>
            </a:r>
            <a:r>
              <a:rPr lang="en-GB" dirty="0" err="1"/>
              <a:t>plot_ly</a:t>
            </a:r>
            <a:r>
              <a:rPr lang="en-GB" dirty="0"/>
              <a:t>(iris, x = ~Species, y = ~</a:t>
            </a:r>
            <a:r>
              <a:rPr lang="en-GB" dirty="0" err="1"/>
              <a:t>Sepal.Length</a:t>
            </a:r>
            <a:r>
              <a:rPr lang="en-GB" dirty="0"/>
              <a:t>) %&gt;% </a:t>
            </a:r>
            <a:r>
              <a:rPr lang="en-GB" dirty="0" err="1"/>
              <a:t>add_boxplot</a:t>
            </a:r>
            <a:r>
              <a:rPr lang="en-GB" dirty="0" smtClean="0"/>
              <a:t>()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subplot(</a:t>
            </a:r>
            <a:r>
              <a:rPr lang="en-GB" dirty="0" err="1"/>
              <a:t>a,b</a:t>
            </a:r>
            <a:r>
              <a:rPr lang="en-GB" dirty="0"/>
              <a:t>) %&gt;% </a:t>
            </a:r>
            <a:r>
              <a:rPr lang="en-GB" dirty="0" err="1"/>
              <a:t>hide_legend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9262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Layout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 Create </a:t>
            </a:r>
            <a:r>
              <a:rPr lang="en-US" sz="1800" dirty="0" err="1" smtClean="0"/>
              <a:t>xaxis</a:t>
            </a:r>
            <a:r>
              <a:rPr lang="en-US" sz="1800" dirty="0" smtClean="0"/>
              <a:t> and its parameters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Similarly </a:t>
            </a:r>
            <a:r>
              <a:rPr lang="en-US" sz="1800" dirty="0" err="1" smtClean="0"/>
              <a:t>yaxis</a:t>
            </a:r>
            <a:r>
              <a:rPr lang="en-US" sz="1800" dirty="0" smtClean="0"/>
              <a:t> and its parameters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Good online reference</a:t>
            </a:r>
            <a:endParaRPr lang="en-GB" sz="1800" dirty="0"/>
          </a:p>
        </p:txBody>
      </p:sp>
      <p:sp>
        <p:nvSpPr>
          <p:cNvPr id="4" name="Right Arrow 3"/>
          <p:cNvSpPr/>
          <p:nvPr/>
        </p:nvSpPr>
        <p:spPr>
          <a:xfrm>
            <a:off x="0" y="3579862"/>
            <a:ext cx="4716016" cy="576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https://plot.ly/r/reference/</a:t>
            </a:r>
          </a:p>
        </p:txBody>
      </p:sp>
    </p:spTree>
    <p:extLst>
      <p:ext uri="{BB962C8B-B14F-4D97-AF65-F5344CB8AC3E}">
        <p14:creationId xmlns:p14="http://schemas.microsoft.com/office/powerpoint/2010/main" val="1081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Labels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err="1"/>
              <a:t>plot_ly</a:t>
            </a:r>
            <a:r>
              <a:rPr lang="en-GB" sz="2400" dirty="0"/>
              <a:t>(iris) %&gt;% </a:t>
            </a:r>
            <a:endParaRPr lang="en-GB" sz="2400" dirty="0" smtClean="0"/>
          </a:p>
          <a:p>
            <a:pPr>
              <a:buNone/>
            </a:pPr>
            <a:r>
              <a:rPr lang="en-GB" sz="2400" dirty="0" err="1" smtClean="0"/>
              <a:t>add_markers</a:t>
            </a:r>
            <a:r>
              <a:rPr lang="en-GB" sz="2400" dirty="0"/>
              <a:t>( x = ~</a:t>
            </a:r>
            <a:r>
              <a:rPr lang="en-GB" sz="2400" dirty="0" err="1"/>
              <a:t>Sepal.Width</a:t>
            </a:r>
            <a:r>
              <a:rPr lang="en-GB" sz="2400" dirty="0"/>
              <a:t>, y = ~</a:t>
            </a:r>
            <a:r>
              <a:rPr lang="en-GB" sz="2400" dirty="0" err="1"/>
              <a:t>Sepal.Length</a:t>
            </a:r>
            <a:r>
              <a:rPr lang="en-GB" sz="2400" dirty="0"/>
              <a:t>, </a:t>
            </a:r>
            <a:r>
              <a:rPr lang="en-GB" sz="2400" dirty="0" err="1"/>
              <a:t>color</a:t>
            </a:r>
            <a:r>
              <a:rPr lang="en-GB" sz="2400" dirty="0"/>
              <a:t> = ~Species) </a:t>
            </a:r>
            <a:r>
              <a:rPr lang="en-GB" sz="2400" dirty="0" smtClean="0"/>
              <a:t>%&gt;%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layout(title </a:t>
            </a:r>
            <a:r>
              <a:rPr lang="en-GB" sz="2400" dirty="0"/>
              <a:t>= "This is a title", </a:t>
            </a:r>
            <a:r>
              <a:rPr lang="en-GB" sz="2400" dirty="0" err="1"/>
              <a:t>xaxis</a:t>
            </a:r>
            <a:r>
              <a:rPr lang="en-GB" sz="2400" dirty="0"/>
              <a:t> = list(title = "X label Here"), </a:t>
            </a:r>
            <a:r>
              <a:rPr lang="en-GB" sz="2400" dirty="0" err="1"/>
              <a:t>yaxis</a:t>
            </a:r>
            <a:r>
              <a:rPr lang="en-GB" sz="2400" dirty="0"/>
              <a:t> = list(title = "Y label here"))</a:t>
            </a:r>
          </a:p>
        </p:txBody>
      </p:sp>
    </p:spTree>
    <p:extLst>
      <p:ext uri="{BB962C8B-B14F-4D97-AF65-F5344CB8AC3E}">
        <p14:creationId xmlns:p14="http://schemas.microsoft.com/office/powerpoint/2010/main" val="40867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0" y="2573338"/>
            <a:ext cx="4927600" cy="11604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" sz="6000" dirty="0">
                <a:solidFill>
                  <a:srgbClr val="2A95B7"/>
                </a:solidFill>
              </a:rPr>
              <a:t>GGPLOTLY()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4927600" cy="784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GB" sz="1400" dirty="0"/>
              <a:t>Convert ggplot2 to </a:t>
            </a:r>
            <a:r>
              <a:rPr lang="en-GB" sz="1400" dirty="0" err="1"/>
              <a:t>plotly</a:t>
            </a:r>
            <a:endParaRPr lang="en-GB" sz="1400" dirty="0"/>
          </a:p>
        </p:txBody>
      </p:sp>
      <p:sp>
        <p:nvSpPr>
          <p:cNvPr id="6" name="Shape 281"/>
          <p:cNvSpPr/>
          <p:nvPr/>
        </p:nvSpPr>
        <p:spPr>
          <a:xfrm>
            <a:off x="5724128" y="4011910"/>
            <a:ext cx="648072" cy="630729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" name="Shape 282"/>
          <p:cNvSpPr/>
          <p:nvPr/>
        </p:nvSpPr>
        <p:spPr>
          <a:xfrm>
            <a:off x="7164288" y="2355726"/>
            <a:ext cx="792088" cy="66536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Shape 295"/>
          <p:cNvSpPr/>
          <p:nvPr/>
        </p:nvSpPr>
        <p:spPr>
          <a:xfrm>
            <a:off x="6372200" y="3353888"/>
            <a:ext cx="792088" cy="687976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3478"/>
            <a:ext cx="1642937" cy="1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43608" y="1811950"/>
            <a:ext cx="71287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Add ons</a:t>
            </a:r>
            <a:endParaRPr lang="en"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87624" y="2787774"/>
            <a:ext cx="5500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visualize</a:t>
            </a:r>
            <a:endParaRPr lang="en" dirty="0"/>
          </a:p>
        </p:txBody>
      </p:sp>
      <p:sp>
        <p:nvSpPr>
          <p:cNvPr id="6" name="Shape 261"/>
          <p:cNvSpPr/>
          <p:nvPr/>
        </p:nvSpPr>
        <p:spPr>
          <a:xfrm>
            <a:off x="1835696" y="1547144"/>
            <a:ext cx="1154511" cy="664566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" name="Shape 265"/>
          <p:cNvSpPr/>
          <p:nvPr/>
        </p:nvSpPr>
        <p:spPr>
          <a:xfrm>
            <a:off x="6300192" y="2891872"/>
            <a:ext cx="756463" cy="898177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Shape 274"/>
          <p:cNvSpPr/>
          <p:nvPr/>
        </p:nvSpPr>
        <p:spPr>
          <a:xfrm>
            <a:off x="7164288" y="1059582"/>
            <a:ext cx="921744" cy="115212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matrix (Pairs)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0" y="331167"/>
            <a:ext cx="4929188" cy="11604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/>
              <a:t>Template</a:t>
            </a:r>
            <a:endParaRPr lang="en" sz="6000"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4294967295"/>
          </p:nvPr>
        </p:nvSpPr>
        <p:spPr>
          <a:xfrm>
            <a:off x="107504" y="1851025"/>
            <a:ext cx="8928992" cy="10017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dirty="0" smtClean="0"/>
              <a:t>G</a:t>
            </a:r>
            <a:r>
              <a:rPr lang="en" sz="2400" dirty="0" smtClean="0"/>
              <a:t>gplot(data = &lt; DATA &gt;) +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/>
              <a:t>&lt; GEOM FUNCTION &gt; (mapping = aes( &lt; MAPPINGS &gt;))</a:t>
            </a:r>
            <a:endParaRPr lang="en" sz="2400" dirty="0"/>
          </a:p>
        </p:txBody>
      </p:sp>
      <p:sp>
        <p:nvSpPr>
          <p:cNvPr id="8" name="Shape 274"/>
          <p:cNvSpPr/>
          <p:nvPr/>
        </p:nvSpPr>
        <p:spPr>
          <a:xfrm>
            <a:off x="7596336" y="3651870"/>
            <a:ext cx="1008112" cy="1008931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4722936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*Template for starting purpose only</a:t>
            </a:r>
          </a:p>
        </p:txBody>
      </p:sp>
    </p:spTree>
    <p:extLst>
      <p:ext uri="{BB962C8B-B14F-4D97-AF65-F5344CB8AC3E}">
        <p14:creationId xmlns:p14="http://schemas.microsoft.com/office/powerpoint/2010/main" val="10713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5667"/>
            <a:ext cx="7571700" cy="702674"/>
          </a:xfrm>
        </p:spPr>
        <p:txBody>
          <a:bodyPr/>
          <a:lstStyle/>
          <a:p>
            <a:r>
              <a:rPr lang="en-US" sz="2800" dirty="0" smtClean="0"/>
              <a:t>Correlation Matrix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21" y="843558"/>
            <a:ext cx="5776193" cy="3573674"/>
          </a:xfrm>
        </p:spPr>
        <p:txBody>
          <a:bodyPr/>
          <a:lstStyle/>
          <a:p>
            <a:pPr>
              <a:buNone/>
            </a:pPr>
            <a:r>
              <a:rPr lang="en-US" dirty="0"/>
              <a:t>library(</a:t>
            </a:r>
            <a:r>
              <a:rPr lang="en-US" dirty="0" err="1"/>
              <a:t>corrplot</a:t>
            </a:r>
            <a:r>
              <a:rPr lang="en-US" dirty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 </a:t>
            </a:r>
            <a:r>
              <a:rPr lang="en-US" dirty="0"/>
              <a:t>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corrplot</a:t>
            </a:r>
            <a:r>
              <a:rPr lang="en-US" dirty="0" smtClean="0"/>
              <a:t>(M</a:t>
            </a:r>
            <a:r>
              <a:rPr lang="en-US" dirty="0"/>
              <a:t>, method="circle</a:t>
            </a:r>
            <a:r>
              <a:rPr lang="en-US" dirty="0" smtClean="0"/>
              <a:t>")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 smtClean="0"/>
              <a:t>Method = circle, square, ellipse, number, shade, color, pie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Layout = upper, lower</a:t>
            </a:r>
            <a:endParaRPr lang="en-GB" dirty="0"/>
          </a:p>
        </p:txBody>
      </p:sp>
      <p:sp>
        <p:nvSpPr>
          <p:cNvPr id="4" name="AutoShape 2" descr="plot of chunk metho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plot of chunk metho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11710"/>
            <a:ext cx="2760340" cy="276034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6012159" y="627534"/>
            <a:ext cx="3114451" cy="576064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https://plot.ly/r/reference/</a:t>
            </a:r>
          </a:p>
        </p:txBody>
      </p:sp>
    </p:spTree>
    <p:extLst>
      <p:ext uri="{BB962C8B-B14F-4D97-AF65-F5344CB8AC3E}">
        <p14:creationId xmlns:p14="http://schemas.microsoft.com/office/powerpoint/2010/main" val="1355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Google Visualization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49" y="1261700"/>
            <a:ext cx="7602275" cy="152607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2000" dirty="0" smtClean="0"/>
              <a:t>Motion &lt;- </a:t>
            </a:r>
            <a:r>
              <a:rPr lang="en-GB" sz="2000" dirty="0" err="1" smtClean="0"/>
              <a:t>gvisMotionChart</a:t>
            </a:r>
            <a:r>
              <a:rPr lang="en-GB" sz="2000" dirty="0" smtClean="0"/>
              <a:t>(Fruits</a:t>
            </a:r>
            <a:r>
              <a:rPr lang="en-GB" sz="2000" dirty="0"/>
              <a:t>, </a:t>
            </a:r>
            <a:r>
              <a:rPr lang="en-GB" sz="2000" dirty="0" err="1"/>
              <a:t>idvar</a:t>
            </a:r>
            <a:r>
              <a:rPr lang="en-GB" sz="2000" dirty="0"/>
              <a:t>="Fruit", </a:t>
            </a:r>
            <a:r>
              <a:rPr lang="en-GB" sz="2000" dirty="0" err="1"/>
              <a:t>timevar</a:t>
            </a:r>
            <a:r>
              <a:rPr lang="en-GB" sz="2000" dirty="0"/>
              <a:t>="Year") </a:t>
            </a: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dirty="0" smtClean="0"/>
              <a:t>plot(Motion</a:t>
            </a:r>
            <a:r>
              <a:rPr lang="en-GB" sz="2000" dirty="0"/>
              <a:t>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0" y="3507854"/>
            <a:ext cx="5220072" cy="12241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https://cran.r-project.org/web/packages/googleVis/vignettes/googleVis_examples.html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2361922"/>
            <a:ext cx="3234210" cy="2633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Google Visualization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314242" cy="21741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GB" sz="2000" dirty="0" smtClean="0"/>
              <a:t>Gauge &lt;- </a:t>
            </a:r>
            <a:r>
              <a:rPr lang="en-GB" sz="2000" dirty="0" err="1" smtClean="0"/>
              <a:t>gvisGauge</a:t>
            </a:r>
            <a:r>
              <a:rPr lang="en-GB" sz="2000" dirty="0" smtClean="0"/>
              <a:t>(</a:t>
            </a:r>
            <a:r>
              <a:rPr lang="en-GB" sz="2000" dirty="0" err="1" smtClean="0"/>
              <a:t>CityPopularity</a:t>
            </a:r>
            <a:r>
              <a:rPr lang="en-GB" sz="2000" dirty="0"/>
              <a:t>, 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options=list(min=0</a:t>
            </a:r>
            <a:r>
              <a:rPr lang="en-GB" sz="2000" dirty="0"/>
              <a:t>, max=800, </a:t>
            </a:r>
            <a:r>
              <a:rPr lang="en-GB" sz="2000" dirty="0" err="1"/>
              <a:t>greenFrom</a:t>
            </a:r>
            <a:r>
              <a:rPr lang="en-GB" sz="2000" dirty="0"/>
              <a:t>=500, </a:t>
            </a:r>
            <a:r>
              <a:rPr lang="en-GB" sz="2000" dirty="0" err="1"/>
              <a:t>greenTo</a:t>
            </a:r>
            <a:r>
              <a:rPr lang="en-GB" sz="2000" dirty="0"/>
              <a:t>=800, </a:t>
            </a:r>
            <a:r>
              <a:rPr lang="en-GB" sz="2000" dirty="0" err="1"/>
              <a:t>yellowFrom</a:t>
            </a:r>
            <a:r>
              <a:rPr lang="en-GB" sz="2000" dirty="0"/>
              <a:t>=300, </a:t>
            </a:r>
            <a:r>
              <a:rPr lang="en-GB" sz="2000" dirty="0" err="1"/>
              <a:t>yellowTo</a:t>
            </a:r>
            <a:r>
              <a:rPr lang="en-GB" sz="2000" dirty="0"/>
              <a:t>=500, </a:t>
            </a:r>
            <a:r>
              <a:rPr lang="en-GB" sz="2000" dirty="0" err="1"/>
              <a:t>redFrom</a:t>
            </a:r>
            <a:r>
              <a:rPr lang="en-GB" sz="2000" dirty="0"/>
              <a:t>=0, </a:t>
            </a:r>
            <a:r>
              <a:rPr lang="en-GB" sz="2000" dirty="0" err="1"/>
              <a:t>redTo</a:t>
            </a:r>
            <a:r>
              <a:rPr lang="en-GB" sz="2000" dirty="0"/>
              <a:t>=300, width=400, height=300</a:t>
            </a:r>
            <a:r>
              <a:rPr lang="en-GB" sz="2000" dirty="0" smtClean="0"/>
              <a:t>))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plot(Gauge)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99537"/>
            <a:ext cx="3419872" cy="24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9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dirty="0" smtClean="0"/>
              <a:t>G</a:t>
            </a:r>
            <a:r>
              <a:rPr lang="en" sz="3600" dirty="0" smtClean="0"/>
              <a:t>giraph (delete)</a:t>
            </a:r>
            <a:endParaRPr lang="en" sz="3600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4137909" cy="3725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2400" dirty="0" err="1"/>
              <a:t>geom_bar_interactive</a:t>
            </a:r>
            <a:endParaRPr lang="en-GB" sz="2400" dirty="0"/>
          </a:p>
          <a:p>
            <a:r>
              <a:rPr lang="en-GB" sz="2400" dirty="0" err="1"/>
              <a:t>geom_boxplot_interactive</a:t>
            </a:r>
            <a:endParaRPr lang="en-GB" sz="2400" dirty="0"/>
          </a:p>
          <a:p>
            <a:r>
              <a:rPr lang="en-GB" sz="2400" dirty="0" err="1"/>
              <a:t>geom_line_interactive</a:t>
            </a:r>
            <a:endParaRPr lang="en-GB" sz="2400" dirty="0"/>
          </a:p>
          <a:p>
            <a:r>
              <a:rPr lang="en-GB" sz="2400" dirty="0" err="1"/>
              <a:t>geom_map_interactive</a:t>
            </a:r>
            <a:endParaRPr lang="en-GB" sz="2400" dirty="0"/>
          </a:p>
          <a:p>
            <a:r>
              <a:rPr lang="en-GB" sz="2400" dirty="0" err="1"/>
              <a:t>geom_path_interactive</a:t>
            </a:r>
            <a:endParaRPr lang="en-GB" sz="2400" dirty="0"/>
          </a:p>
          <a:p>
            <a:r>
              <a:rPr lang="en-GB" sz="2400" dirty="0" err="1"/>
              <a:t>geom_point_interactive</a:t>
            </a:r>
            <a:endParaRPr lang="en-GB" sz="2400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355976" y="1419622"/>
            <a:ext cx="4176464" cy="37257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2400" dirty="0" err="1"/>
              <a:t>geom_polygon_interactive</a:t>
            </a:r>
            <a:endParaRPr lang="en-GB" sz="2400" dirty="0"/>
          </a:p>
          <a:p>
            <a:r>
              <a:rPr lang="en-GB" sz="2400" dirty="0" err="1"/>
              <a:t>geom_rect_interactive</a:t>
            </a:r>
            <a:endParaRPr lang="en-GB" sz="2400" dirty="0"/>
          </a:p>
          <a:p>
            <a:r>
              <a:rPr lang="en-GB" sz="2400" dirty="0" err="1"/>
              <a:t>geom_segment_interactive</a:t>
            </a:r>
            <a:endParaRPr lang="en-GB" sz="2400" dirty="0"/>
          </a:p>
          <a:p>
            <a:r>
              <a:rPr lang="en-GB" sz="2400" dirty="0" err="1"/>
              <a:t>geom_text_interactive</a:t>
            </a:r>
            <a:endParaRPr lang="en-GB" sz="2400" dirty="0"/>
          </a:p>
          <a:p>
            <a:r>
              <a:rPr lang="en-GB" sz="2400" dirty="0" err="1"/>
              <a:t>geom_tile_interactive</a:t>
            </a:r>
            <a:endParaRPr lang="en-GB" sz="2400" dirty="0"/>
          </a:p>
        </p:txBody>
      </p:sp>
      <p:sp>
        <p:nvSpPr>
          <p:cNvPr id="5" name="Right Arrow 4"/>
          <p:cNvSpPr/>
          <p:nvPr/>
        </p:nvSpPr>
        <p:spPr>
          <a:xfrm>
            <a:off x="0" y="4155926"/>
            <a:ext cx="6012160" cy="5760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http://davidgohel.github.io/ggiraph/</a:t>
            </a:r>
          </a:p>
        </p:txBody>
      </p:sp>
    </p:spTree>
    <p:extLst>
      <p:ext uri="{BB962C8B-B14F-4D97-AF65-F5344CB8AC3E}">
        <p14:creationId xmlns:p14="http://schemas.microsoft.com/office/powerpoint/2010/main" val="7262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Ggiraph</a:t>
            </a:r>
            <a:r>
              <a:rPr lang="en-US" dirty="0" smtClean="0"/>
              <a:t> Aesthetics (delete)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Data_id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7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043608" y="1811950"/>
            <a:ext cx="712879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Shiny Web Application</a:t>
            </a:r>
            <a:endParaRPr lang="en" sz="44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187624" y="2787774"/>
            <a:ext cx="5500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Starter Pack</a:t>
            </a:r>
            <a:endParaRPr lang="en" dirty="0"/>
          </a:p>
        </p:txBody>
      </p:sp>
      <p:sp>
        <p:nvSpPr>
          <p:cNvPr id="61" name="Shape 61"/>
          <p:cNvSpPr/>
          <p:nvPr/>
        </p:nvSpPr>
        <p:spPr>
          <a:xfrm>
            <a:off x="6012160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Shiny?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Shiny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79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new R-Connect?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68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08120"/>
            <a:ext cx="7571700" cy="702674"/>
          </a:xfrm>
        </p:spPr>
        <p:txBody>
          <a:bodyPr/>
          <a:lstStyle/>
          <a:p>
            <a:r>
              <a:rPr lang="en-US" sz="3600" dirty="0" smtClean="0"/>
              <a:t>Template and shortcut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261700"/>
            <a:ext cx="7571700" cy="20301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228600" lvl="0">
              <a:buNone/>
            </a:pPr>
            <a:r>
              <a:rPr lang="en-GB" sz="2800" dirty="0"/>
              <a:t>library(shiny)</a:t>
            </a:r>
          </a:p>
          <a:p>
            <a:pPr marL="228600" lvl="0">
              <a:buNone/>
            </a:pPr>
            <a:r>
              <a:rPr lang="en-GB" sz="2800" dirty="0" err="1"/>
              <a:t>ui</a:t>
            </a:r>
            <a:r>
              <a:rPr lang="en-GB" sz="2800" dirty="0"/>
              <a:t> &lt;- </a:t>
            </a:r>
            <a:r>
              <a:rPr lang="en-GB" sz="2800" dirty="0" err="1"/>
              <a:t>fluidPage</a:t>
            </a:r>
            <a:r>
              <a:rPr lang="en-GB" sz="2800" dirty="0"/>
              <a:t>()</a:t>
            </a:r>
          </a:p>
          <a:p>
            <a:pPr marL="228600" lvl="0">
              <a:buNone/>
            </a:pPr>
            <a:r>
              <a:rPr lang="en-GB" sz="2800" dirty="0"/>
              <a:t>server &lt;- function(input, output, session){}</a:t>
            </a:r>
          </a:p>
          <a:p>
            <a:pPr marL="228600" lvl="0">
              <a:buNone/>
            </a:pPr>
            <a:r>
              <a:rPr lang="en-GB" sz="2800" dirty="0" err="1"/>
              <a:t>shinyApp</a:t>
            </a:r>
            <a:r>
              <a:rPr lang="en-GB" sz="2800" dirty="0"/>
              <a:t>(</a:t>
            </a:r>
            <a:r>
              <a:rPr lang="en-GB" sz="2800" dirty="0" err="1"/>
              <a:t>ui</a:t>
            </a:r>
            <a:r>
              <a:rPr lang="en-GB" sz="2800" dirty="0"/>
              <a:t> = </a:t>
            </a:r>
            <a:r>
              <a:rPr lang="en-GB" sz="2800" dirty="0" err="1"/>
              <a:t>ui</a:t>
            </a:r>
            <a:r>
              <a:rPr lang="en-GB" sz="2800" dirty="0"/>
              <a:t>, server = server</a:t>
            </a:r>
            <a:r>
              <a:rPr lang="en-GB" sz="2800" dirty="0" smtClean="0"/>
              <a:t>)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57986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Tools – Global options – Code – Edit Snippets – R – paste the above </a:t>
            </a:r>
            <a:r>
              <a:rPr lang="en-US" sz="2000" dirty="0" smtClean="0"/>
              <a:t>code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05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Do cars with big engines use more fuel than cars with small engines?</a:t>
            </a:r>
            <a:endParaRPr lang="en" sz="3200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39552" y="1491630"/>
            <a:ext cx="5832648" cy="792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1800" dirty="0"/>
              <a:t>ggplot(data = mpg) +</a:t>
            </a:r>
            <a:br>
              <a:rPr lang="en-GB" sz="1800" dirty="0"/>
            </a:br>
            <a:r>
              <a:rPr lang="en-GB" sz="1800" dirty="0"/>
              <a:t>  </a:t>
            </a:r>
            <a:r>
              <a:rPr lang="en-GB" sz="1800" dirty="0" err="1"/>
              <a:t>geom_point</a:t>
            </a:r>
            <a:r>
              <a:rPr lang="en-GB" sz="1800" dirty="0"/>
              <a:t>(mapping = </a:t>
            </a:r>
            <a:r>
              <a:rPr lang="en-GB" sz="1800" dirty="0" err="1"/>
              <a:t>aes</a:t>
            </a:r>
            <a:r>
              <a:rPr lang="en-GB" sz="1800" dirty="0"/>
              <a:t>(x = </a:t>
            </a:r>
            <a:r>
              <a:rPr lang="en-GB" sz="1800" dirty="0" err="1"/>
              <a:t>displ</a:t>
            </a:r>
            <a:r>
              <a:rPr lang="en-GB" sz="1800" dirty="0"/>
              <a:t>, y = </a:t>
            </a:r>
            <a:r>
              <a:rPr lang="en-GB" sz="1800" dirty="0" err="1"/>
              <a:t>hwy</a:t>
            </a:r>
            <a:r>
              <a:rPr lang="en-GB" sz="1800" dirty="0"/>
              <a:t>))</a:t>
            </a:r>
            <a:endParaRPr lang="e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9742"/>
            <a:ext cx="6228184" cy="2556486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633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Tips and Tricks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code for large shiny codebase</a:t>
            </a:r>
          </a:p>
          <a:p>
            <a:r>
              <a:rPr lang="en-GB" dirty="0"/>
              <a:t>Start and stop Shiny</a:t>
            </a:r>
          </a:p>
          <a:p>
            <a:r>
              <a:rPr lang="en-US" dirty="0"/>
              <a:t>Run shiny </a:t>
            </a:r>
            <a:r>
              <a:rPr lang="en-US" dirty="0" smtClean="0"/>
              <a:t>on </a:t>
            </a:r>
            <a:r>
              <a:rPr lang="en-US" dirty="0"/>
              <a:t>a different </a:t>
            </a:r>
            <a:r>
              <a:rPr lang="en-US" dirty="0" smtClean="0"/>
              <a:t>port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filepath</a:t>
            </a:r>
            <a:r>
              <a:rPr lang="en-US" dirty="0" smtClean="0"/>
              <a:t>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2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093924" y="1894625"/>
            <a:ext cx="5430403" cy="21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dirty="0" smtClean="0"/>
              <a:t>c</a:t>
            </a:r>
            <a:r>
              <a:rPr lang="en" dirty="0" smtClean="0"/>
              <a:t>v.vasim@gmail.com</a:t>
            </a:r>
            <a:endParaRPr lang="en" dirty="0"/>
          </a:p>
        </p:txBody>
      </p:sp>
      <p:sp>
        <p:nvSpPr>
          <p:cNvPr id="216" name="Shape 216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Prepare a chart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410932" cy="270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Is there any relation between productivity and time spent in office?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How much work is allocated to whom?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How has attrition performed over the year?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871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49500" y="1425750"/>
            <a:ext cx="3259200" cy="17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A95B7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r:id="rId3"/>
              </a:rPr>
              <a:t>Presentation design slide</a:t>
            </a:r>
            <a:r>
              <a:rPr lang="en" sz="1100"/>
              <a:t>)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4294967295"/>
          </p:nvPr>
        </p:nvSpPr>
        <p:spPr>
          <a:xfrm>
            <a:off x="0" y="3448050"/>
            <a:ext cx="5838825" cy="8270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More info on how to use this template at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  <p:sp>
        <p:nvSpPr>
          <p:cNvPr id="54" name="Shape 54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821550" y="1811950"/>
            <a:ext cx="5500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821550" y="2840054"/>
            <a:ext cx="5500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61" name="Shape 61"/>
          <p:cNvSpPr/>
          <p:nvPr/>
        </p:nvSpPr>
        <p:spPr>
          <a:xfrm>
            <a:off x="1911901" y="1466348"/>
            <a:ext cx="717688" cy="62887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441675" y="18570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67" name="Shape 67"/>
          <p:cNvSpPr/>
          <p:nvPr/>
        </p:nvSpPr>
        <p:spPr>
          <a:xfrm>
            <a:off x="4110026" y="990111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 idx="4294967295"/>
          </p:nvPr>
        </p:nvSpPr>
        <p:spPr>
          <a:xfrm>
            <a:off x="0" y="2573338"/>
            <a:ext cx="4927600" cy="11604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4927600" cy="784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80" name="Shape 80"/>
          <p:cNvSpPr/>
          <p:nvPr/>
        </p:nvSpPr>
        <p:spPr>
          <a:xfrm>
            <a:off x="4469316" y="914747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 rot="1472950">
            <a:off x="3192175" y="1625406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197645" y="778725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 rot="2487373">
            <a:off x="3966417" y="2364056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/>
              <a:t>Exercise</a:t>
            </a:r>
            <a:endParaRPr lang="en"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23528" y="1305010"/>
            <a:ext cx="8136904" cy="270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Is there any relation between productivity and time spent in office?</a:t>
            </a:r>
            <a:endParaRPr lang="en" dirty="0"/>
          </a:p>
          <a:p>
            <a:pPr marL="685800" lvl="0" indent="-457200" rtl="0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r>
              <a:rPr lang="en" dirty="0" smtClean="0"/>
              <a:t>How has attrition performed over the year?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827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37410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049500" y="1829475"/>
            <a:ext cx="3741000" cy="218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00" y="1115381"/>
            <a:ext cx="2765700" cy="276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>
            <a:off x="0" y="863600"/>
            <a:ext cx="7791450" cy="59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0">
                <a:solidFill>
                  <a:srgbClr val="F3F3F3"/>
                </a:solidFill>
              </a:rPr>
              <a:t>Want big impact? </a:t>
            </a:r>
            <a:r>
              <a:rPr lang="en" sz="2400">
                <a:solidFill>
                  <a:srgbClr val="F3F3F3"/>
                </a:solidFill>
              </a:rPr>
              <a:t>Use big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16" name="Shape 116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FFFFFF"/>
          </a:solidFill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17" name="Shape 117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18" name="Shape 118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38100" cap="rnd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1159500" y="1564481"/>
          <a:ext cx="6456800" cy="2262800"/>
        </p:xfrm>
        <a:graphic>
          <a:graphicData uri="http://schemas.openxmlformats.org/drawingml/2006/table">
            <a:tbl>
              <a:tblPr>
                <a:noFill/>
                <a:tableStyleId>{3C3CDA06-28FB-4AA8-9EB9-9EAD33B894DE}</a:tableStyleId>
              </a:tblPr>
              <a:tblGrid>
                <a:gridCol w="1614200"/>
                <a:gridCol w="1614200"/>
                <a:gridCol w="1614200"/>
                <a:gridCol w="1614200"/>
              </a:tblGrid>
              <a:tr h="565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34343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7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2A95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385500" y="1132747"/>
            <a:ext cx="6734413" cy="320812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31" name="Shape 131"/>
          <p:cNvSpPr/>
          <p:nvPr/>
        </p:nvSpPr>
        <p:spPr>
          <a:xfrm>
            <a:off x="2496925" y="1836800"/>
            <a:ext cx="75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32" name="Shape 132"/>
          <p:cNvSpPr/>
          <p:nvPr/>
        </p:nvSpPr>
        <p:spPr>
          <a:xfrm>
            <a:off x="1850620" y="2114597"/>
            <a:ext cx="178571" cy="202489"/>
          </a:xfrm>
          <a:custGeom>
            <a:avLst/>
            <a:gdLst/>
            <a:ahLst/>
            <a:cxnLst/>
            <a:rect l="0" t="0" r="0" b="0"/>
            <a:pathLst>
              <a:path w="13230" h="15002" extrusionOk="0">
                <a:moveTo>
                  <a:pt x="9002" y="1205"/>
                </a:moveTo>
                <a:cubicBezTo>
                  <a:pt x="4619" y="5466"/>
                  <a:pt x="2797" y="4176"/>
                  <a:pt x="236" y="9727"/>
                </a:cubicBezTo>
                <a:cubicBezTo>
                  <a:pt x="-1315" y="13088"/>
                  <a:pt x="6823" y="16072"/>
                  <a:pt x="10219" y="14596"/>
                </a:cubicBezTo>
                <a:cubicBezTo>
                  <a:pt x="14389" y="12782"/>
                  <a:pt x="14104" y="2210"/>
                  <a:pt x="9732" y="961"/>
                </a:cubicBezTo>
                <a:cubicBezTo>
                  <a:pt x="6083" y="-81"/>
                  <a:pt x="1793" y="5708"/>
                  <a:pt x="2184" y="9483"/>
                </a:cubicBezTo>
                <a:cubicBezTo>
                  <a:pt x="2536" y="12888"/>
                  <a:pt x="10956" y="13557"/>
                  <a:pt x="12410" y="10457"/>
                </a:cubicBezTo>
                <a:cubicBezTo>
                  <a:pt x="13849" y="7387"/>
                  <a:pt x="13349" y="2250"/>
                  <a:pt x="10462" y="474"/>
                </a:cubicBezTo>
                <a:cubicBezTo>
                  <a:pt x="7615" y="-1277"/>
                  <a:pt x="3320" y="2422"/>
                  <a:pt x="1697" y="5344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3" name="Shape 133"/>
          <p:cNvSpPr/>
          <p:nvPr/>
        </p:nvSpPr>
        <p:spPr>
          <a:xfrm>
            <a:off x="3383809" y="3216362"/>
            <a:ext cx="227550" cy="254924"/>
          </a:xfrm>
          <a:custGeom>
            <a:avLst/>
            <a:gdLst/>
            <a:ahLst/>
            <a:cxnLst/>
            <a:rect l="0" t="0" r="0" b="0"/>
            <a:pathLst>
              <a:path w="9102" h="10197" extrusionOk="0">
                <a:moveTo>
                  <a:pt x="6353" y="1850"/>
                </a:moveTo>
                <a:cubicBezTo>
                  <a:pt x="4040" y="4893"/>
                  <a:pt x="2556" y="4205"/>
                  <a:pt x="1727" y="7937"/>
                </a:cubicBezTo>
                <a:cubicBezTo>
                  <a:pt x="1201" y="10300"/>
                  <a:pt x="7925" y="8495"/>
                  <a:pt x="8788" y="6233"/>
                </a:cubicBezTo>
                <a:cubicBezTo>
                  <a:pt x="9519" y="4314"/>
                  <a:pt x="8585" y="1469"/>
                  <a:pt x="6840" y="389"/>
                </a:cubicBezTo>
                <a:cubicBezTo>
                  <a:pt x="4614" y="-988"/>
                  <a:pt x="122" y="1669"/>
                  <a:pt x="22" y="4285"/>
                </a:cubicBezTo>
                <a:cubicBezTo>
                  <a:pt x="-64" y="6538"/>
                  <a:pt x="1212" y="9724"/>
                  <a:pt x="3431" y="10128"/>
                </a:cubicBezTo>
                <a:cubicBezTo>
                  <a:pt x="6461" y="10679"/>
                  <a:pt x="9422" y="1618"/>
                  <a:pt x="6353" y="1363"/>
                </a:cubicBezTo>
                <a:cubicBezTo>
                  <a:pt x="3990" y="1166"/>
                  <a:pt x="1217" y="3421"/>
                  <a:pt x="753" y="5746"/>
                </a:cubicBezTo>
                <a:cubicBezTo>
                  <a:pt x="414" y="7437"/>
                  <a:pt x="2453" y="9885"/>
                  <a:pt x="4162" y="9641"/>
                </a:cubicBezTo>
                <a:cubicBezTo>
                  <a:pt x="6586" y="9294"/>
                  <a:pt x="6900" y="9266"/>
                  <a:pt x="8544" y="7450"/>
                </a:cubicBezTo>
                <a:cubicBezTo>
                  <a:pt x="10321" y="5485"/>
                  <a:pt x="7346" y="1388"/>
                  <a:pt x="4892" y="389"/>
                </a:cubicBezTo>
                <a:cubicBezTo>
                  <a:pt x="2890" y="-426"/>
                  <a:pt x="1764" y="3649"/>
                  <a:pt x="1240" y="5746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4" name="Shape 134"/>
          <p:cNvSpPr/>
          <p:nvPr/>
        </p:nvSpPr>
        <p:spPr>
          <a:xfrm>
            <a:off x="4148976" y="1932495"/>
            <a:ext cx="149475" cy="215975"/>
          </a:xfrm>
          <a:custGeom>
            <a:avLst/>
            <a:gdLst/>
            <a:ahLst/>
            <a:cxnLst/>
            <a:rect l="0" t="0" r="0" b="0"/>
            <a:pathLst>
              <a:path w="5979" h="8639" extrusionOk="0">
                <a:moveTo>
                  <a:pt x="2772" y="1948"/>
                </a:moveTo>
                <a:cubicBezTo>
                  <a:pt x="2240" y="3986"/>
                  <a:pt x="2591" y="8977"/>
                  <a:pt x="4476" y="8035"/>
                </a:cubicBezTo>
                <a:cubicBezTo>
                  <a:pt x="6296" y="7124"/>
                  <a:pt x="6402" y="3387"/>
                  <a:pt x="4963" y="1948"/>
                </a:cubicBezTo>
                <a:cubicBezTo>
                  <a:pt x="3354" y="340"/>
                  <a:pt x="-946" y="6492"/>
                  <a:pt x="1068" y="7548"/>
                </a:cubicBezTo>
                <a:cubicBezTo>
                  <a:pt x="3301" y="8718"/>
                  <a:pt x="7196" y="2765"/>
                  <a:pt x="5207" y="1218"/>
                </a:cubicBezTo>
                <a:cubicBezTo>
                  <a:pt x="3515" y="-97"/>
                  <a:pt x="613" y="3034"/>
                  <a:pt x="94" y="5113"/>
                </a:cubicBezTo>
                <a:cubicBezTo>
                  <a:pt x="-282" y="6617"/>
                  <a:pt x="1780" y="8988"/>
                  <a:pt x="3259" y="8522"/>
                </a:cubicBezTo>
                <a:cubicBezTo>
                  <a:pt x="5985" y="7660"/>
                  <a:pt x="4306" y="2021"/>
                  <a:pt x="2285" y="0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5" name="Shape 135"/>
          <p:cNvSpPr/>
          <p:nvPr/>
        </p:nvSpPr>
        <p:spPr>
          <a:xfrm>
            <a:off x="4743118" y="3706807"/>
            <a:ext cx="209325" cy="237100"/>
          </a:xfrm>
          <a:custGeom>
            <a:avLst/>
            <a:gdLst/>
            <a:ahLst/>
            <a:cxnLst/>
            <a:rect l="0" t="0" r="0" b="0"/>
            <a:pathLst>
              <a:path w="8373" h="9484" extrusionOk="0">
                <a:moveTo>
                  <a:pt x="4571" y="250"/>
                </a:moveTo>
                <a:cubicBezTo>
                  <a:pt x="3232" y="4024"/>
                  <a:pt x="214" y="4162"/>
                  <a:pt x="1893" y="7798"/>
                </a:cubicBezTo>
                <a:cubicBezTo>
                  <a:pt x="3093" y="10399"/>
                  <a:pt x="4909" y="7821"/>
                  <a:pt x="7493" y="6581"/>
                </a:cubicBezTo>
                <a:cubicBezTo>
                  <a:pt x="9392" y="5669"/>
                  <a:pt x="7687" y="1407"/>
                  <a:pt x="5789" y="494"/>
                </a:cubicBezTo>
                <a:cubicBezTo>
                  <a:pt x="3739" y="-492"/>
                  <a:pt x="3085" y="177"/>
                  <a:pt x="1406" y="1711"/>
                </a:cubicBezTo>
                <a:cubicBezTo>
                  <a:pt x="-393" y="3353"/>
                  <a:pt x="-623" y="8141"/>
                  <a:pt x="1650" y="9016"/>
                </a:cubicBezTo>
                <a:cubicBezTo>
                  <a:pt x="3967" y="9907"/>
                  <a:pt x="4430" y="9384"/>
                  <a:pt x="6519" y="8042"/>
                </a:cubicBezTo>
                <a:cubicBezTo>
                  <a:pt x="8635" y="6681"/>
                  <a:pt x="8841" y="1461"/>
                  <a:pt x="6519" y="494"/>
                </a:cubicBezTo>
                <a:cubicBezTo>
                  <a:pt x="4039" y="-539"/>
                  <a:pt x="446" y="7450"/>
                  <a:pt x="3111" y="7798"/>
                </a:cubicBezTo>
                <a:cubicBezTo>
                  <a:pt x="5388" y="8094"/>
                  <a:pt x="8080" y="3836"/>
                  <a:pt x="6763" y="1955"/>
                </a:cubicBezTo>
                <a:cubicBezTo>
                  <a:pt x="5688" y="420"/>
                  <a:pt x="1406" y="1785"/>
                  <a:pt x="1406" y="3659"/>
                </a:cubicBezTo>
                <a:cubicBezTo>
                  <a:pt x="1406" y="5218"/>
                  <a:pt x="2380" y="4876"/>
                  <a:pt x="3354" y="6094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6" name="Shape 136"/>
          <p:cNvSpPr/>
          <p:nvPr/>
        </p:nvSpPr>
        <p:spPr>
          <a:xfrm>
            <a:off x="6998433" y="3767720"/>
            <a:ext cx="232775" cy="251550"/>
          </a:xfrm>
          <a:custGeom>
            <a:avLst/>
            <a:gdLst/>
            <a:ahLst/>
            <a:cxnLst/>
            <a:rect l="0" t="0" r="0" b="0"/>
            <a:pathLst>
              <a:path w="9311" h="10062" extrusionOk="0">
                <a:moveTo>
                  <a:pt x="5908" y="2439"/>
                </a:moveTo>
                <a:cubicBezTo>
                  <a:pt x="3716" y="5361"/>
                  <a:pt x="411" y="4804"/>
                  <a:pt x="1525" y="8283"/>
                </a:cubicBezTo>
                <a:cubicBezTo>
                  <a:pt x="2490" y="11300"/>
                  <a:pt x="4914" y="9702"/>
                  <a:pt x="7856" y="8526"/>
                </a:cubicBezTo>
                <a:cubicBezTo>
                  <a:pt x="10445" y="7490"/>
                  <a:pt x="9132" y="1495"/>
                  <a:pt x="6638" y="248"/>
                </a:cubicBezTo>
                <a:cubicBezTo>
                  <a:pt x="3866" y="-1137"/>
                  <a:pt x="-445" y="3765"/>
                  <a:pt x="64" y="6822"/>
                </a:cubicBezTo>
                <a:cubicBezTo>
                  <a:pt x="491" y="9385"/>
                  <a:pt x="6905" y="8997"/>
                  <a:pt x="7856" y="6579"/>
                </a:cubicBezTo>
                <a:cubicBezTo>
                  <a:pt x="8770" y="4251"/>
                  <a:pt x="3865" y="833"/>
                  <a:pt x="1769" y="2196"/>
                </a:cubicBezTo>
                <a:cubicBezTo>
                  <a:pt x="88" y="3288"/>
                  <a:pt x="1966" y="8005"/>
                  <a:pt x="3960" y="7796"/>
                </a:cubicBezTo>
                <a:cubicBezTo>
                  <a:pt x="5412" y="7643"/>
                  <a:pt x="5117" y="2522"/>
                  <a:pt x="3960" y="3413"/>
                </a:cubicBezTo>
                <a:cubicBezTo>
                  <a:pt x="2220" y="4751"/>
                  <a:pt x="1070" y="5886"/>
                  <a:pt x="2499" y="7553"/>
                </a:cubicBezTo>
                <a:cubicBezTo>
                  <a:pt x="3944" y="9239"/>
                  <a:pt x="5446" y="8518"/>
                  <a:pt x="6882" y="6822"/>
                </a:cubicBezTo>
                <a:cubicBezTo>
                  <a:pt x="8717" y="4652"/>
                  <a:pt x="9508" y="3534"/>
                  <a:pt x="7856" y="1222"/>
                </a:cubicBezTo>
                <a:cubicBezTo>
                  <a:pt x="6503" y="-670"/>
                  <a:pt x="5542" y="1465"/>
                  <a:pt x="3229" y="1709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37" name="Shape 137"/>
          <p:cNvSpPr/>
          <p:nvPr/>
        </p:nvSpPr>
        <p:spPr>
          <a:xfrm>
            <a:off x="6524088" y="2392175"/>
            <a:ext cx="187575" cy="221975"/>
          </a:xfrm>
          <a:custGeom>
            <a:avLst/>
            <a:gdLst/>
            <a:ahLst/>
            <a:cxnLst/>
            <a:rect l="0" t="0" r="0" b="0"/>
            <a:pathLst>
              <a:path w="7503" h="8879" extrusionOk="0">
                <a:moveTo>
                  <a:pt x="4915" y="0"/>
                </a:moveTo>
                <a:cubicBezTo>
                  <a:pt x="3576" y="3896"/>
                  <a:pt x="735" y="3955"/>
                  <a:pt x="2237" y="7792"/>
                </a:cubicBezTo>
                <a:cubicBezTo>
                  <a:pt x="3210" y="10278"/>
                  <a:pt x="5519" y="7747"/>
                  <a:pt x="7107" y="5600"/>
                </a:cubicBezTo>
                <a:cubicBezTo>
                  <a:pt x="8301" y="3984"/>
                  <a:pt x="4843" y="496"/>
                  <a:pt x="2968" y="1218"/>
                </a:cubicBezTo>
                <a:cubicBezTo>
                  <a:pt x="907" y="2010"/>
                  <a:pt x="-1121" y="7012"/>
                  <a:pt x="1020" y="7548"/>
                </a:cubicBezTo>
                <a:cubicBezTo>
                  <a:pt x="3485" y="8164"/>
                  <a:pt x="4175" y="7964"/>
                  <a:pt x="5889" y="6087"/>
                </a:cubicBezTo>
                <a:cubicBezTo>
                  <a:pt x="7286" y="4556"/>
                  <a:pt x="7161" y="3748"/>
                  <a:pt x="6133" y="1948"/>
                </a:cubicBezTo>
                <a:cubicBezTo>
                  <a:pt x="4993" y="-46"/>
                  <a:pt x="377" y="3304"/>
                  <a:pt x="289" y="5600"/>
                </a:cubicBezTo>
                <a:cubicBezTo>
                  <a:pt x="231" y="7095"/>
                  <a:pt x="4672" y="6122"/>
                  <a:pt x="4672" y="4626"/>
                </a:cubicBezTo>
                <a:cubicBezTo>
                  <a:pt x="4672" y="3031"/>
                  <a:pt x="308" y="1836"/>
                  <a:pt x="46" y="3409"/>
                </a:cubicBezTo>
                <a:cubicBezTo>
                  <a:pt x="-325" y="5638"/>
                  <a:pt x="5054" y="7678"/>
                  <a:pt x="6376" y="5844"/>
                </a:cubicBezTo>
                <a:cubicBezTo>
                  <a:pt x="7800" y="3865"/>
                  <a:pt x="8036" y="2497"/>
                  <a:pt x="6133" y="974"/>
                </a:cubicBezTo>
                <a:cubicBezTo>
                  <a:pt x="4426" y="-391"/>
                  <a:pt x="1591" y="1863"/>
                  <a:pt x="46" y="3409"/>
                </a:cubicBez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1354138"/>
            <a:ext cx="7772400" cy="11604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0" y="2611438"/>
            <a:ext cx="7772400" cy="7842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 idx="4294967295"/>
          </p:nvPr>
        </p:nvSpPr>
        <p:spPr>
          <a:xfrm>
            <a:off x="5697538" y="876300"/>
            <a:ext cx="3446462" cy="895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0">
                <a:latin typeface="Sniglet"/>
                <a:ea typeface="Sniglet"/>
                <a:cs typeface="Sniglet"/>
                <a:sym typeface="Sniglet"/>
              </a:rPr>
              <a:t>89,526,124$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4294967295"/>
          </p:nvPr>
        </p:nvSpPr>
        <p:spPr>
          <a:xfrm>
            <a:off x="5697538" y="1335088"/>
            <a:ext cx="3446462" cy="4635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ctrTitle" idx="4294967295"/>
          </p:nvPr>
        </p:nvSpPr>
        <p:spPr>
          <a:xfrm>
            <a:off x="5697538" y="3200400"/>
            <a:ext cx="3446462" cy="895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0">
                <a:latin typeface="Sniglet"/>
                <a:ea typeface="Sniglet"/>
                <a:cs typeface="Sniglet"/>
                <a:sym typeface="Sniglet"/>
              </a:rPr>
              <a:t>100%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4294967295"/>
          </p:nvPr>
        </p:nvSpPr>
        <p:spPr>
          <a:xfrm>
            <a:off x="5697538" y="3659188"/>
            <a:ext cx="3446462" cy="4635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ctrTitle" idx="4294967295"/>
          </p:nvPr>
        </p:nvSpPr>
        <p:spPr>
          <a:xfrm>
            <a:off x="5697538" y="2038350"/>
            <a:ext cx="3446462" cy="895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0">
                <a:latin typeface="Sniglet"/>
                <a:ea typeface="Sniglet"/>
                <a:cs typeface="Sniglet"/>
                <a:sym typeface="Sniglet"/>
              </a:rPr>
              <a:t>185,244 users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4294967295"/>
          </p:nvPr>
        </p:nvSpPr>
        <p:spPr>
          <a:xfrm>
            <a:off x="5697538" y="2497138"/>
            <a:ext cx="3446462" cy="4635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54" name="Shape 154"/>
          <p:cNvSpPr/>
          <p:nvPr/>
        </p:nvSpPr>
        <p:spPr>
          <a:xfrm>
            <a:off x="2636170" y="2277520"/>
            <a:ext cx="589582" cy="6243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636167" y="3464630"/>
            <a:ext cx="646268" cy="596907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600060" y="1146156"/>
            <a:ext cx="718468" cy="568583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62" name="Shape 162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name="adj" fmla="val 30129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163" name="Shape 163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164" name="Shape 164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7584" y="453298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AESTHETICS (Attributes!)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13360"/>
              </p:ext>
            </p:extLst>
          </p:nvPr>
        </p:nvGraphicFramePr>
        <p:xfrm>
          <a:off x="899592" y="1059582"/>
          <a:ext cx="6096000" cy="3048000"/>
        </p:xfrm>
        <a:graphic>
          <a:graphicData uri="http://schemas.openxmlformats.org/drawingml/2006/table">
            <a:tbl>
              <a:tblPr firstRow="1" bandRow="1">
                <a:tableStyleId>{3C3CDA06-28FB-4AA8-9EB9-9EAD33B894DE}</a:tableStyleId>
              </a:tblPr>
              <a:tblGrid>
                <a:gridCol w="1415480"/>
                <a:gridCol w="4680520"/>
              </a:tblGrid>
              <a:tr h="21602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Aesthetic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60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axis position</a:t>
                      </a:r>
                      <a:endParaRPr lang="en-GB" dirty="0" smtClean="0"/>
                    </a:p>
                  </a:txBody>
                  <a:tcPr/>
                </a:tc>
              </a:tr>
              <a:tr h="19925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 axis position</a:t>
                      </a:r>
                      <a:endParaRPr lang="en-GB" dirty="0" smtClean="0"/>
                    </a:p>
                  </a:txBody>
                  <a:tcPr/>
                </a:tc>
              </a:tr>
              <a:tr h="1824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Colour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dots, outlines of other shapes</a:t>
                      </a:r>
                      <a:endParaRPr lang="en-GB" dirty="0" smtClean="0"/>
                    </a:p>
                  </a:txBody>
                  <a:tcPr/>
                </a:tc>
              </a:tr>
              <a:tr h="237724">
                <a:tc>
                  <a:txBody>
                    <a:bodyPr/>
                    <a:lstStyle/>
                    <a:p>
                      <a:r>
                        <a:rPr lang="en-US" dirty="0" smtClean="0"/>
                        <a:t>Fill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Fill colour</a:t>
                      </a:r>
                      <a:endParaRPr lang="en-GB" dirty="0" smtClean="0"/>
                    </a:p>
                  </a:txBody>
                  <a:tcPr/>
                </a:tc>
              </a:tr>
              <a:tr h="220956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Diameter of points, thickness of lines</a:t>
                      </a:r>
                      <a:endParaRPr lang="en-GB" dirty="0" smtClean="0"/>
                    </a:p>
                  </a:txBody>
                  <a:tcPr/>
                </a:tc>
              </a:tr>
              <a:tr h="204188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Shape</a:t>
                      </a:r>
                      <a:endParaRPr lang="en-GB" dirty="0" smtClean="0"/>
                    </a:p>
                  </a:txBody>
                  <a:tcPr/>
                </a:tc>
              </a:tr>
              <a:tr h="18742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Transparency</a:t>
                      </a:r>
                      <a:endParaRPr lang="en-GB" dirty="0" smtClean="0"/>
                    </a:p>
                  </a:txBody>
                  <a:tcPr/>
                </a:tc>
              </a:tr>
              <a:tr h="1706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dash pattern</a:t>
                      </a:r>
                      <a:endParaRPr lang="en-GB" dirty="0" smtClean="0"/>
                    </a:p>
                  </a:txBody>
                  <a:tcPr/>
                </a:tc>
              </a:tr>
              <a:tr h="153884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on a plot or axes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1081850" y="2807125"/>
            <a:ext cx="2229300" cy="148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3"/>
          </p:nvPr>
        </p:nvSpPr>
        <p:spPr>
          <a:xfrm>
            <a:off x="3425300" y="1435525"/>
            <a:ext cx="2229300" cy="148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6915150" y="1435100"/>
            <a:ext cx="222885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74" name="Shape 174"/>
          <p:cNvSpPr txBox="1">
            <a:spLocks noGrp="1"/>
          </p:cNvSpPr>
          <p:nvPr>
            <p:ph type="body" idx="4294967295"/>
          </p:nvPr>
        </p:nvSpPr>
        <p:spPr>
          <a:xfrm>
            <a:off x="0" y="2806700"/>
            <a:ext cx="222885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6915150" y="2806700"/>
            <a:ext cx="2228850" cy="148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181" name="Shape 18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00" y="585525"/>
            <a:ext cx="3978000" cy="32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0" y="530225"/>
            <a:ext cx="2779713" cy="393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87" name="Shape 187"/>
          <p:cNvSpPr/>
          <p:nvPr/>
        </p:nvSpPr>
        <p:spPr>
          <a:xfrm>
            <a:off x="5221125" y="836850"/>
            <a:ext cx="1653285" cy="33174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295469" y="1115059"/>
            <a:ext cx="1504499" cy="26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5366599" y="888725"/>
            <a:ext cx="1553245" cy="3268691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4294967295"/>
          </p:nvPr>
        </p:nvSpPr>
        <p:spPr>
          <a:xfrm>
            <a:off x="0" y="530225"/>
            <a:ext cx="2779713" cy="393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195" name="Shape 195"/>
          <p:cNvSpPr/>
          <p:nvPr/>
        </p:nvSpPr>
        <p:spPr>
          <a:xfrm>
            <a:off x="5466099" y="1357400"/>
            <a:ext cx="1320900" cy="23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939650" y="782074"/>
            <a:ext cx="2423232" cy="3427063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4294967295"/>
          </p:nvPr>
        </p:nvSpPr>
        <p:spPr>
          <a:xfrm>
            <a:off x="0" y="530225"/>
            <a:ext cx="2779713" cy="393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02" name="Shape 202"/>
          <p:cNvSpPr/>
          <p:nvPr/>
        </p:nvSpPr>
        <p:spPr>
          <a:xfrm>
            <a:off x="5113075" y="1115050"/>
            <a:ext cx="2075700" cy="27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962150" y="999794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294967295"/>
          </p:nvPr>
        </p:nvSpPr>
        <p:spPr>
          <a:xfrm>
            <a:off x="0" y="530225"/>
            <a:ext cx="2779713" cy="393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09" name="Shape 209"/>
          <p:cNvSpPr/>
          <p:nvPr/>
        </p:nvSpPr>
        <p:spPr>
          <a:xfrm>
            <a:off x="4120873" y="1162625"/>
            <a:ext cx="3542699" cy="22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216" name="Shape 216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49500" y="1458000"/>
            <a:ext cx="7073700" cy="240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Patrick Hand SC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A95B7"/>
                </a:solidFill>
                <a:hlinkClick r:id="rId3"/>
              </a:rPr>
              <a:t>https://www.fontsquirrel.com/fonts/sniglet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A95B7"/>
                </a:solidFill>
                <a:hlinkClick r:id="rId4"/>
              </a:rPr>
              <a:t>http://www.1001freefonts.com/patrick_hand_sc.font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9" name="Shape 229"/>
          <p:cNvSpPr txBox="1"/>
          <p:nvPr/>
        </p:nvSpPr>
        <p:spPr>
          <a:xfrm>
            <a:off x="1637325" y="3574850"/>
            <a:ext cx="52419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666666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64088" y="1851670"/>
            <a:ext cx="1260000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39552" y="1419622"/>
            <a:ext cx="6408712" cy="792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GB" sz="1800" dirty="0"/>
              <a:t>ggplot(data = mpg) +</a:t>
            </a:r>
          </a:p>
          <a:p>
            <a:pPr lvl="0">
              <a:buNone/>
            </a:pPr>
            <a:r>
              <a:rPr lang="en-GB" sz="1800" dirty="0"/>
              <a:t>  </a:t>
            </a:r>
            <a:r>
              <a:rPr lang="en-GB" sz="1800" dirty="0" err="1"/>
              <a:t>geom_point</a:t>
            </a:r>
            <a:r>
              <a:rPr lang="en-GB" sz="1800" dirty="0"/>
              <a:t>(mapping = </a:t>
            </a:r>
            <a:r>
              <a:rPr lang="en-GB" sz="1800" dirty="0" err="1"/>
              <a:t>aes</a:t>
            </a:r>
            <a:r>
              <a:rPr lang="en-GB" sz="1800" dirty="0"/>
              <a:t>(x = </a:t>
            </a:r>
            <a:r>
              <a:rPr lang="en-GB" sz="1800" dirty="0" err="1"/>
              <a:t>displ</a:t>
            </a:r>
            <a:r>
              <a:rPr lang="en-GB" sz="1800" dirty="0"/>
              <a:t>, y = </a:t>
            </a:r>
            <a:r>
              <a:rPr lang="en-GB" sz="1800" dirty="0" err="1"/>
              <a:t>hwy</a:t>
            </a:r>
            <a:r>
              <a:rPr lang="en-GB" sz="1800" dirty="0"/>
              <a:t>, col = class))</a:t>
            </a:r>
            <a:endParaRPr lang="en" sz="1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7344816" cy="75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/>
              <a:t>Distribution by aesthetic</a:t>
            </a:r>
            <a:endParaRPr lang="en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7734"/>
            <a:ext cx="4680520" cy="2270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323528" y="3464805"/>
            <a:ext cx="3558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What if we use size, alpha or shape </a:t>
            </a:r>
          </a:p>
          <a:p>
            <a:r>
              <a:rPr lang="en-US" sz="1600" dirty="0" smtClean="0"/>
              <a:t>aesthetic for mapping class variable?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936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5B7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434343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</Template>
  <TotalTime>1338</TotalTime>
  <Words>2111</Words>
  <Application>Microsoft Office PowerPoint</Application>
  <PresentationFormat>On-screen Show (16:9)</PresentationFormat>
  <Paragraphs>409</Paragraphs>
  <Slides>90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Source Sans Pro</vt:lpstr>
      <vt:lpstr>Sniglet</vt:lpstr>
      <vt:lpstr>Patrick Hand SC</vt:lpstr>
      <vt:lpstr>Wingdings</vt:lpstr>
      <vt:lpstr>Roboto Slab</vt:lpstr>
      <vt:lpstr>Cordelia template</vt:lpstr>
      <vt:lpstr>Data Visualization in R</vt:lpstr>
      <vt:lpstr>Topics</vt:lpstr>
      <vt:lpstr>Grammer of Graphics (ggplot2)</vt:lpstr>
      <vt:lpstr>Elements of ggplot</vt:lpstr>
      <vt:lpstr>Template</vt:lpstr>
      <vt:lpstr>Do cars with big engines use more fuel than cars with small engines?</vt:lpstr>
      <vt:lpstr>Exercise</vt:lpstr>
      <vt:lpstr>AESTHETICS (Attributes!)</vt:lpstr>
      <vt:lpstr>Distribution by aesthetic</vt:lpstr>
      <vt:lpstr>Exercise</vt:lpstr>
      <vt:lpstr>Apply aesthetic manually</vt:lpstr>
      <vt:lpstr>Shape Aesthetic</vt:lpstr>
      <vt:lpstr>Line Type - Aesthetic</vt:lpstr>
      <vt:lpstr>Ggplot Labels</vt:lpstr>
      <vt:lpstr>30+ Geom Functions</vt:lpstr>
      <vt:lpstr>Multiple plot</vt:lpstr>
      <vt:lpstr>Multiple plot</vt:lpstr>
      <vt:lpstr>Exercise</vt:lpstr>
      <vt:lpstr>Facets</vt:lpstr>
      <vt:lpstr>Facet wrap – by single variable</vt:lpstr>
      <vt:lpstr>Facet grid – by two variable</vt:lpstr>
      <vt:lpstr>Statistics</vt:lpstr>
      <vt:lpstr>Bar Chart</vt:lpstr>
      <vt:lpstr>Position Aesthetics</vt:lpstr>
      <vt:lpstr>Coordinates</vt:lpstr>
      <vt:lpstr>Themes</vt:lpstr>
      <vt:lpstr>Ggthemes – 14 ggplot themes</vt:lpstr>
      <vt:lpstr>Ggplot box</vt:lpstr>
      <vt:lpstr>Colour your chart</vt:lpstr>
      <vt:lpstr>A Publishable chart</vt:lpstr>
      <vt:lpstr>Ggplot cheatsheet</vt:lpstr>
      <vt:lpstr>Exercise</vt:lpstr>
      <vt:lpstr>Interactive Graphs(Plotly)</vt:lpstr>
      <vt:lpstr>Plotly syntax</vt:lpstr>
      <vt:lpstr>Plotly</vt:lpstr>
      <vt:lpstr>Plotly charts (geoms)</vt:lpstr>
      <vt:lpstr>Plotly basic chart</vt:lpstr>
      <vt:lpstr>AESTHETICS (Attributes!)</vt:lpstr>
      <vt:lpstr>Color Aesthetic</vt:lpstr>
      <vt:lpstr>Pie Chart</vt:lpstr>
      <vt:lpstr>Add trace / secondary line</vt:lpstr>
      <vt:lpstr>Shared Data</vt:lpstr>
      <vt:lpstr>Events</vt:lpstr>
      <vt:lpstr>Add Subplot</vt:lpstr>
      <vt:lpstr>Chart Layout</vt:lpstr>
      <vt:lpstr>Chart Labels</vt:lpstr>
      <vt:lpstr>GGPLOTLY()</vt:lpstr>
      <vt:lpstr>Add ons</vt:lpstr>
      <vt:lpstr>Scatter plot matrix (Pairs)</vt:lpstr>
      <vt:lpstr>Correlation Matrix</vt:lpstr>
      <vt:lpstr>Google Visualization</vt:lpstr>
      <vt:lpstr>Google Visualization</vt:lpstr>
      <vt:lpstr>Ggiraph (delete)</vt:lpstr>
      <vt:lpstr>Ggiraph Aesthetics (delete)</vt:lpstr>
      <vt:lpstr>Shiny Web Application</vt:lpstr>
      <vt:lpstr>What is Shiny?</vt:lpstr>
      <vt:lpstr>What is Shiny Server</vt:lpstr>
      <vt:lpstr>What the new R-Connect?</vt:lpstr>
      <vt:lpstr>Template and shortcut</vt:lpstr>
      <vt:lpstr>Basic App</vt:lpstr>
      <vt:lpstr>Basic Tips and Tricks</vt:lpstr>
      <vt:lpstr>Thanks!</vt:lpstr>
      <vt:lpstr>Prepare a chart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cp:lastModifiedBy>vasim.shaikh</cp:lastModifiedBy>
  <cp:revision>240</cp:revision>
  <dcterms:modified xsi:type="dcterms:W3CDTF">2017-12-12T09:33:58Z</dcterms:modified>
</cp:coreProperties>
</file>