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284" r:id="rId3"/>
    <p:sldId id="287" r:id="rId4"/>
    <p:sldId id="291" r:id="rId5"/>
    <p:sldId id="293" r:id="rId6"/>
    <p:sldId id="290" r:id="rId7"/>
    <p:sldId id="298" r:id="rId8"/>
    <p:sldId id="295" r:id="rId9"/>
    <p:sldId id="296" r:id="rId10"/>
    <p:sldId id="292" r:id="rId11"/>
    <p:sldId id="297" r:id="rId12"/>
    <p:sldId id="313" r:id="rId13"/>
    <p:sldId id="289" r:id="rId14"/>
    <p:sldId id="302" r:id="rId15"/>
    <p:sldId id="299" r:id="rId16"/>
    <p:sldId id="304" r:id="rId17"/>
    <p:sldId id="300" r:id="rId18"/>
    <p:sldId id="303" r:id="rId19"/>
    <p:sldId id="314" r:id="rId20"/>
    <p:sldId id="285" r:id="rId21"/>
    <p:sldId id="305" r:id="rId22"/>
    <p:sldId id="306" r:id="rId23"/>
    <p:sldId id="308" r:id="rId24"/>
    <p:sldId id="309" r:id="rId25"/>
    <p:sldId id="307" r:id="rId26"/>
    <p:sldId id="286" r:id="rId27"/>
    <p:sldId id="310" r:id="rId28"/>
    <p:sldId id="311" r:id="rId29"/>
    <p:sldId id="312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</p:sldIdLst>
  <p:sldSz cx="9144000" cy="5143500" type="screen16x9"/>
  <p:notesSz cx="6858000" cy="9144000"/>
  <p:embeddedFontLst>
    <p:embeddedFont>
      <p:font typeface="Montserrat" panose="020B0604020202020204" charset="0"/>
      <p:regular r:id="rId59"/>
      <p:bold r:id="rId60"/>
    </p:embeddedFont>
    <p:embeddedFont>
      <p:font typeface="Source Sans Pro" panose="020B0604020202020204" charset="0"/>
      <p:regular r:id="rId61"/>
      <p:bold r:id="rId62"/>
      <p:italic r:id="rId63"/>
      <p:boldItalic r:id="rId64"/>
    </p:embeddedFont>
    <p:embeddedFont>
      <p:font typeface="DigifaceWide" pitchFamily="2" charset="0"/>
      <p:regular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B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9B96C5-8358-4671-9D56-7B39C153FF1F}">
  <a:tblStyle styleId="{939B96C5-8358-4671-9D56-7B39C153FF1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4976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https://shiny.rstudio.com/articles/layout-guide.html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131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 userDrawn="1"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 lang="en">
              <a:solidFill>
                <a:srgbClr val="00BE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21"/>
          <p:cNvSpPr txBox="1">
            <a:spLocks noGrp="1"/>
          </p:cNvSpPr>
          <p:nvPr>
            <p:ph type="body" idx="10"/>
          </p:nvPr>
        </p:nvSpPr>
        <p:spPr>
          <a:xfrm>
            <a:off x="251520" y="116030"/>
            <a:ext cx="8424936" cy="101556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3426549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842899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5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 lang="en">
              <a:solidFill>
                <a:srgbClr val="00BE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hiny.rstudio.com/articles/layout-guid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Data%20analysis%20in%20R/PPT%20presentation/Navbar%20D3.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set-up-shiny-server-on-ubuntu-14-04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acebook.github.io/design/handskit.html" TargetMode="External"/><Relationship Id="rId4" Type="http://schemas.openxmlformats.org/officeDocument/2006/relationships/hyperlink" Target="http://unsplash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DASHBOARD IN A DAY</a:t>
            </a:r>
            <a:endParaRPr lang="en" dirty="0"/>
          </a:p>
        </p:txBody>
      </p:sp>
      <p:grpSp>
        <p:nvGrpSpPr>
          <p:cNvPr id="71" name="Shape 71"/>
          <p:cNvGrpSpPr/>
          <p:nvPr/>
        </p:nvGrpSpPr>
        <p:grpSpPr>
          <a:xfrm>
            <a:off x="3021190" y="3587177"/>
            <a:ext cx="1006738" cy="1008000"/>
            <a:chOff x="5300400" y="3670175"/>
            <a:chExt cx="421300" cy="399325"/>
          </a:xfrm>
          <a:solidFill>
            <a:srgbClr val="00BEF2"/>
          </a:solidFill>
        </p:grpSpPr>
        <p:sp>
          <p:nvSpPr>
            <p:cNvPr id="72" name="Shape 7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36" y="3587177"/>
            <a:ext cx="2060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EF2"/>
                </a:solidFill>
                <a:latin typeface="DigifaceWide" pitchFamily="2" charset="0"/>
              </a:rPr>
              <a:t>Vasim Shaikh</a:t>
            </a:r>
          </a:p>
          <a:p>
            <a:r>
              <a:rPr lang="en-US" sz="1800" dirty="0" smtClean="0">
                <a:solidFill>
                  <a:srgbClr val="00BEF2"/>
                </a:solidFill>
                <a:latin typeface="DigifaceWide" pitchFamily="2" charset="0"/>
              </a:rPr>
              <a:t>Day 3</a:t>
            </a:r>
          </a:p>
          <a:p>
            <a:r>
              <a:rPr lang="en-US" sz="1800" dirty="0" smtClean="0">
                <a:solidFill>
                  <a:srgbClr val="00BEF2"/>
                </a:solidFill>
                <a:latin typeface="DigifaceWide" pitchFamily="2" charset="0"/>
              </a:rPr>
              <a:t>Accenture</a:t>
            </a:r>
            <a:endParaRPr lang="en-GB" sz="1800" dirty="0">
              <a:solidFill>
                <a:srgbClr val="00BEF2"/>
              </a:solidFill>
              <a:latin typeface="DigifaceWide" pitchFamily="2" charset="0"/>
            </a:endParaRPr>
          </a:p>
        </p:txBody>
      </p:sp>
      <p:grpSp>
        <p:nvGrpSpPr>
          <p:cNvPr id="10" name="Shape 499"/>
          <p:cNvGrpSpPr/>
          <p:nvPr/>
        </p:nvGrpSpPr>
        <p:grpSpPr>
          <a:xfrm>
            <a:off x="6166878" y="3587177"/>
            <a:ext cx="1008000" cy="954000"/>
            <a:chOff x="3294650" y="3652450"/>
            <a:chExt cx="388350" cy="405450"/>
          </a:xfrm>
          <a:solidFill>
            <a:srgbClr val="00BEF2"/>
          </a:solidFill>
        </p:grpSpPr>
        <p:sp>
          <p:nvSpPr>
            <p:cNvPr id="11" name="Shape 50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12" name="Shape 50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13" name="Shape 502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  <p:grpSp>
        <p:nvGrpSpPr>
          <p:cNvPr id="14" name="Shape 503"/>
          <p:cNvGrpSpPr/>
          <p:nvPr/>
        </p:nvGrpSpPr>
        <p:grpSpPr>
          <a:xfrm>
            <a:off x="7740352" y="3587177"/>
            <a:ext cx="1008000" cy="954000"/>
            <a:chOff x="3936375" y="3703750"/>
            <a:chExt cx="453050" cy="332175"/>
          </a:xfrm>
          <a:solidFill>
            <a:srgbClr val="00BEF2"/>
          </a:solidFill>
        </p:grpSpPr>
        <p:sp>
          <p:nvSpPr>
            <p:cNvPr id="15" name="Shape 504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16" name="Shape 50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17" name="Shape 50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18" name="Shape 50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19" name="Shape 50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  <p:grpSp>
        <p:nvGrpSpPr>
          <p:cNvPr id="20" name="Shape 509"/>
          <p:cNvGrpSpPr/>
          <p:nvPr/>
        </p:nvGrpSpPr>
        <p:grpSpPr>
          <a:xfrm>
            <a:off x="4593403" y="3587177"/>
            <a:ext cx="1008000" cy="954000"/>
            <a:chOff x="4610450" y="3703750"/>
            <a:chExt cx="453050" cy="332175"/>
          </a:xfrm>
          <a:solidFill>
            <a:srgbClr val="00BEF2"/>
          </a:solidFill>
        </p:grpSpPr>
        <p:sp>
          <p:nvSpPr>
            <p:cNvPr id="21" name="Shape 51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22" name="Shape 51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Dashboard Layout</a:t>
            </a:r>
            <a:endParaRPr lang="en-GB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1491630"/>
            <a:ext cx="6624736" cy="2232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63858"/>
            <a:ext cx="7131300" cy="27801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fluidRow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column(width = 2, </a:t>
            </a:r>
            <a:r>
              <a:rPr lang="en-US" dirty="0" err="1" smtClean="0"/>
              <a:t>plotoutput</a:t>
            </a:r>
            <a:r>
              <a:rPr lang="en-US" dirty="0" smtClean="0"/>
              <a:t>(“id”)))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Width is equal to 12</a:t>
            </a:r>
          </a:p>
          <a:p>
            <a:pPr>
              <a:buNone/>
            </a:pPr>
            <a:r>
              <a:rPr lang="en-US" dirty="0" smtClean="0"/>
              <a:t>Other types of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8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657225" y="866400"/>
            <a:ext cx="7841400" cy="75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/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USE BIG IMAGE.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" y="0"/>
            <a:ext cx="912220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1795" y="4155926"/>
            <a:ext cx="2029925" cy="504056"/>
          </a:xfrm>
          <a:prstGeom prst="rightArrow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/>
              </a:rPr>
              <a:t>MORE ON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0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Add External files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IncludeCSS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err="1" smtClean="0"/>
              <a:t>IncludeScript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err="1" smtClean="0"/>
              <a:t>IncludeMarkdown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err="1" smtClean="0"/>
              <a:t>IncludeHTML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Inside </a:t>
            </a:r>
            <a:r>
              <a:rPr lang="en-US" dirty="0" err="1" smtClean="0"/>
              <a:t>fuidPage</a:t>
            </a:r>
            <a:r>
              <a:rPr lang="en-US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0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navbarPage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tabPanel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navbarMenu (grouped tabPanel)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CCFF"/>
                </a:solidFill>
              </a:rPr>
              <a:t>Navigation bar Layout</a:t>
            </a:r>
            <a:endParaRPr lang="en-GB" sz="4000" dirty="0">
              <a:solidFill>
                <a:srgbClr val="00CCFF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0" y="4443958"/>
            <a:ext cx="1403648" cy="504056"/>
          </a:xfrm>
          <a:prstGeom prst="rightArrow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3" action="ppaction://hlinkfile"/>
              </a:rPr>
              <a:t>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6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Library(DT)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CCFF"/>
                </a:solidFill>
              </a:rPr>
              <a:t>Add a Table to our Dashboard</a:t>
            </a:r>
            <a:endParaRPr lang="en-GB" sz="4000" dirty="0">
              <a:solidFill>
                <a:srgbClr val="00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Reactivity 2.0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1303818"/>
            <a:ext cx="7131300" cy="2780100"/>
          </a:xfrm>
        </p:spPr>
        <p:txBody>
          <a:bodyPr/>
          <a:lstStyle/>
          <a:p>
            <a:pPr marL="342900" indent="-342900"/>
            <a:r>
              <a:rPr lang="en-US" dirty="0" err="1" smtClean="0"/>
              <a:t>ObserveEvent</a:t>
            </a:r>
            <a:endParaRPr lang="en-US" dirty="0" smtClean="0"/>
          </a:p>
          <a:p>
            <a:pPr marL="342900" indent="-342900"/>
            <a:r>
              <a:rPr lang="en-US" dirty="0" err="1" smtClean="0"/>
              <a:t>ReactiveEvent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60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Reactivity DEMO APP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Refresh on click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7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BASIC CSS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cheat sheet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1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Additional components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</a:p>
          <a:p>
            <a:r>
              <a:rPr lang="en-US" dirty="0" smtClean="0"/>
              <a:t>KPI Boxes</a:t>
            </a:r>
          </a:p>
          <a:p>
            <a:r>
              <a:rPr lang="en-US" dirty="0" smtClean="0"/>
              <a:t>Icons</a:t>
            </a:r>
          </a:p>
          <a:p>
            <a:r>
              <a:rPr lang="en-US" dirty="0" smtClean="0"/>
              <a:t>Loading Chart – </a:t>
            </a:r>
            <a:r>
              <a:rPr lang="en-US" dirty="0" err="1" smtClean="0"/>
              <a:t>shinycssloader</a:t>
            </a:r>
            <a:endParaRPr lang="en-US" dirty="0" smtClean="0"/>
          </a:p>
          <a:p>
            <a:r>
              <a:rPr lang="en-US" dirty="0" smtClean="0"/>
              <a:t>Collapse boxes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2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Dashboard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3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 Quick Recap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Lets get our feet wet!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lang="en"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102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Share your dashboard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Showcase your skills!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"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102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Share on Windows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IP address</a:t>
            </a:r>
          </a:p>
          <a:p>
            <a:r>
              <a:rPr lang="en-US" dirty="0" smtClean="0"/>
              <a:t>By Sharing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5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Share via Shiny Server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Lets create a free Ubuntu server on </a:t>
            </a:r>
            <a:r>
              <a:rPr lang="en-US" dirty="0" err="1" smtClean="0"/>
              <a:t>DigitalOcean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 card is required for registration</a:t>
            </a:r>
          </a:p>
          <a:p>
            <a:r>
              <a:rPr lang="en-US" dirty="0"/>
              <a:t> </a:t>
            </a:r>
            <a:r>
              <a:rPr lang="en-US" dirty="0" smtClean="0"/>
              <a:t>Destroy server to avoid payments</a:t>
            </a:r>
          </a:p>
          <a:p>
            <a:r>
              <a:rPr lang="en-US" dirty="0"/>
              <a:t> </a:t>
            </a:r>
            <a:r>
              <a:rPr lang="en-US" dirty="0" smtClean="0"/>
              <a:t>A one time setup, usually performed by IT</a:t>
            </a:r>
            <a:endParaRPr lang="en-US" dirty="0"/>
          </a:p>
          <a:p>
            <a:r>
              <a:rPr lang="en-US" dirty="0" smtClean="0"/>
              <a:t> But we should be aware of procedures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0" y="4299942"/>
            <a:ext cx="2051720" cy="648072"/>
          </a:xfrm>
          <a:prstGeom prst="rightArrow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/>
              </a:rPr>
              <a:t>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PATH AND DOCUMENTS OF SHINY SERVER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Shiny server log</a:t>
            </a:r>
          </a:p>
          <a:p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srv</a:t>
            </a:r>
            <a:r>
              <a:rPr lang="en-US" dirty="0" smtClean="0"/>
              <a:t>” folder</a:t>
            </a: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Shiny Server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Apps in “</a:t>
            </a:r>
            <a:r>
              <a:rPr lang="en-US" dirty="0" err="1" smtClean="0"/>
              <a:t>srv</a:t>
            </a:r>
            <a:r>
              <a:rPr lang="en-US" dirty="0" smtClean="0"/>
              <a:t>” folder run as shiny user</a:t>
            </a:r>
          </a:p>
          <a:p>
            <a:r>
              <a:rPr lang="en-US" dirty="0"/>
              <a:t> </a:t>
            </a:r>
            <a:r>
              <a:rPr lang="en-US" dirty="0" smtClean="0"/>
              <a:t>To write a file provide write access</a:t>
            </a:r>
          </a:p>
        </p:txBody>
      </p:sp>
    </p:spTree>
    <p:extLst>
      <p:ext uri="{BB962C8B-B14F-4D97-AF65-F5344CB8AC3E}">
        <p14:creationId xmlns:p14="http://schemas.microsoft.com/office/powerpoint/2010/main" val="5557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Share via Shinyapps.io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Upload application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9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DEMO Dashboard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Lets Dive in!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lang="en"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720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BUSINESS INTELLIGENCE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HR</a:t>
            </a:r>
          </a:p>
          <a:p>
            <a:r>
              <a:rPr lang="en-US" dirty="0"/>
              <a:t> </a:t>
            </a:r>
            <a:r>
              <a:rPr lang="en-US" dirty="0" smtClean="0"/>
              <a:t>FINANCE</a:t>
            </a:r>
          </a:p>
          <a:p>
            <a:r>
              <a:rPr lang="en-US" dirty="0"/>
              <a:t> </a:t>
            </a:r>
            <a:r>
              <a:rPr lang="en-US" dirty="0" smtClean="0"/>
              <a:t>SALES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9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Password Protected App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9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Google ID protected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9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87624" y="2139702"/>
            <a:ext cx="5904656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Shine {tab}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>
              <a:buNone/>
            </a:pPr>
            <a:r>
              <a:rPr lang="en-GB" dirty="0"/>
              <a:t>library(shiny)</a:t>
            </a:r>
          </a:p>
          <a:p>
            <a:pPr marL="228600" lvl="0">
              <a:buNone/>
            </a:pPr>
            <a:r>
              <a:rPr lang="en-GB" dirty="0" err="1"/>
              <a:t>ui</a:t>
            </a:r>
            <a:r>
              <a:rPr lang="en-GB" dirty="0"/>
              <a:t> &lt;- </a:t>
            </a:r>
            <a:r>
              <a:rPr lang="en-GB" dirty="0" err="1"/>
              <a:t>fluidPage</a:t>
            </a:r>
            <a:r>
              <a:rPr lang="en-GB" dirty="0"/>
              <a:t>()</a:t>
            </a:r>
          </a:p>
          <a:p>
            <a:pPr marL="228600" lvl="0">
              <a:buNone/>
            </a:pPr>
            <a:r>
              <a:rPr lang="en-GB" dirty="0"/>
              <a:t>server &lt;- function(input, output, session){}</a:t>
            </a:r>
          </a:p>
          <a:p>
            <a:pPr marL="228600" lvl="0">
              <a:buNone/>
            </a:pPr>
            <a:r>
              <a:rPr lang="en-GB" dirty="0" err="1"/>
              <a:t>shinyApp</a:t>
            </a:r>
            <a:r>
              <a:rPr lang="en-GB" dirty="0"/>
              <a:t>(</a:t>
            </a:r>
            <a:r>
              <a:rPr lang="en-GB" dirty="0" err="1"/>
              <a:t>ui</a:t>
            </a:r>
            <a:r>
              <a:rPr lang="en-GB" dirty="0"/>
              <a:t> = </a:t>
            </a:r>
            <a:r>
              <a:rPr lang="en-GB" dirty="0" err="1"/>
              <a:t>ui</a:t>
            </a:r>
            <a:r>
              <a:rPr lang="en-GB" dirty="0"/>
              <a:t>, server = server)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Shortcut &amp; Structure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15173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80124" y="1690562"/>
            <a:ext cx="3461400" cy="244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BEF2"/>
                </a:solidFill>
              </a:rPr>
              <a:t>EDIT IN POWERPOINT®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5516C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5516C"/>
                </a:solidFill>
                <a:hlinkClick r:id="rId3"/>
              </a:rPr>
              <a:t>Presentation design slide</a:t>
            </a:r>
            <a:r>
              <a:rPr lang="en" sz="1200">
                <a:solidFill>
                  <a:srgbClr val="25516C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25516C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47475" y="4488750"/>
            <a:ext cx="7842600" cy="6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FFFFFF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This template is free to use under </a:t>
            </a:r>
            <a:r>
              <a:rPr lang="en" sz="1000" u="sng">
                <a:solidFill>
                  <a:srgbClr val="FFFFFF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FFFFFF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2"/>
            <a:ext cx="3461400" cy="244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BEF2"/>
                </a:solidFill>
              </a:rPr>
              <a:t>EDIT IN GOOGLE SLIDES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br>
              <a:rPr lang="en" sz="1200"/>
            </a:br>
            <a:r>
              <a:rPr lang="en" sz="1200"/>
              <a:t>You will get a copy of this document on your Google Drive and will be able to edit, add or delete slides.</a:t>
            </a:r>
            <a:br>
              <a:rPr lang="en" sz="1200"/>
            </a:br>
            <a:r>
              <a:rPr lang="en" sz="1200"/>
              <a:t>You have to be signed in to your Google account.</a:t>
            </a:r>
            <a:br>
              <a:rPr lang="en" sz="1200"/>
            </a:br>
            <a:endParaRPr lang="en" sz="12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can find me at @username</a:t>
            </a:r>
          </a:p>
        </p:txBody>
      </p:sp>
      <p:pic>
        <p:nvPicPr>
          <p:cNvPr id="91" name="Shape 9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4"/>
            <a:ext cx="2665024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THIS IS A SLIDE TITLE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CONCEPT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Bring the attention of your audience over a key concept using icons or illustrations</a:t>
            </a:r>
          </a:p>
        </p:txBody>
      </p:sp>
      <p:sp>
        <p:nvSpPr>
          <p:cNvPr id="121" name="Shape 121"/>
          <p:cNvSpPr/>
          <p:nvPr/>
        </p:nvSpPr>
        <p:spPr>
          <a:xfrm>
            <a:off x="6846775" y="3624537"/>
            <a:ext cx="286070" cy="27314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6491807" y="2090652"/>
            <a:ext cx="1225622" cy="1225943"/>
            <a:chOff x="6654650" y="3665275"/>
            <a:chExt cx="409100" cy="409125"/>
          </a:xfrm>
        </p:grpSpPr>
        <p:sp>
          <p:nvSpPr>
            <p:cNvPr id="123" name="Shape 12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 rot="1056937">
            <a:off x="5310266" y="3054374"/>
            <a:ext cx="809756" cy="809830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0" name="Shape 130"/>
          <p:cNvSpPr/>
          <p:nvPr/>
        </p:nvSpPr>
        <p:spPr>
          <a:xfrm rot="2466658">
            <a:off x="5401396" y="2328184"/>
            <a:ext cx="397475" cy="3795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-1609369">
            <a:off x="5982682" y="2566984"/>
            <a:ext cx="286026" cy="2731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2926158">
            <a:off x="7717040" y="2783347"/>
            <a:ext cx="214203" cy="20452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-1609285">
            <a:off x="6689918" y="1775008"/>
            <a:ext cx="192987" cy="18427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ctrTitle" idx="4294967295"/>
          </p:nvPr>
        </p:nvSpPr>
        <p:spPr>
          <a:xfrm>
            <a:off x="1240750" y="2462951"/>
            <a:ext cx="3289200" cy="696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BIG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BEF2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BEF2"/>
                </a:solidFill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BEF2"/>
                </a:solidFill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3426549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BEF2"/>
                </a:solidFill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5842899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BEF2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325800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76" y="1520355"/>
            <a:ext cx="2765700" cy="27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657225" y="866400"/>
            <a:ext cx="7841400" cy="75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/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USE BIG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67544" y="1419622"/>
            <a:ext cx="8136904" cy="365187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7504" y="265505"/>
            <a:ext cx="5832648" cy="86409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>
                <a:solidFill>
                  <a:srgbClr val="00CCFF"/>
                </a:solidFill>
                <a:latin typeface="Montserrat"/>
                <a:ea typeface="Montserrat"/>
                <a:cs typeface="Montserrat"/>
                <a:sym typeface="Montserrat"/>
              </a:rPr>
              <a:t>Shiny Cheatsheet</a:t>
            </a:r>
            <a:endParaRPr lang="en" sz="2000" b="1" dirty="0">
              <a:solidFill>
                <a:srgbClr val="00CC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en-GB" sz="1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shiny.rstudio.com/images/shiny-cheatsheet.pdf</a:t>
            </a:r>
            <a:endParaRPr lang="en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63638"/>
            <a:ext cx="756084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72" name="Shape 172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25516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73" name="Shape 173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74" name="Shape 17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1059100" y="1773694"/>
          <a:ext cx="7048400" cy="2175300"/>
        </p:xfrm>
        <a:graphic>
          <a:graphicData uri="http://schemas.openxmlformats.org/drawingml/2006/table">
            <a:tbl>
              <a:tblPr>
                <a:noFill/>
                <a:tableStyleId>{939B96C5-8358-4671-9D56-7B39C153FF1F}</a:tableStyleId>
              </a:tblPr>
              <a:tblGrid>
                <a:gridCol w="1762100"/>
                <a:gridCol w="1762100"/>
                <a:gridCol w="1762100"/>
                <a:gridCol w="1762100"/>
              </a:tblGrid>
              <a:tr h="5438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698576" y="1506550"/>
            <a:ext cx="5804296" cy="276503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BEF2"/>
                </a:solidFill>
              </a:rPr>
              <a:t>MAPS</a:t>
            </a:r>
          </a:p>
        </p:txBody>
      </p:sp>
      <p:sp>
        <p:nvSpPr>
          <p:cNvPr id="189" name="Shape 189"/>
          <p:cNvSpPr/>
          <p:nvPr/>
        </p:nvSpPr>
        <p:spPr>
          <a:xfrm>
            <a:off x="2699375" y="2079825"/>
            <a:ext cx="583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25516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cxnSp>
        <p:nvCxnSpPr>
          <p:cNvPr id="191" name="Shape 191"/>
          <p:cNvCxnSpPr/>
          <p:nvPr/>
        </p:nvCxnSpPr>
        <p:spPr>
          <a:xfrm rot="10800000">
            <a:off x="1654350" y="2475025"/>
            <a:ext cx="5751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1667375" y="3618825"/>
            <a:ext cx="17382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" name="Shape 193"/>
          <p:cNvCxnSpPr/>
          <p:nvPr/>
        </p:nvCxnSpPr>
        <p:spPr>
          <a:xfrm>
            <a:off x="4620475" y="3806239"/>
            <a:ext cx="6009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3709350" y="2294075"/>
            <a:ext cx="420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5" name="Shape 195"/>
          <p:cNvCxnSpPr/>
          <p:nvPr/>
        </p:nvCxnSpPr>
        <p:spPr>
          <a:xfrm>
            <a:off x="6126150" y="2714125"/>
            <a:ext cx="1383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6" name="Shape 196"/>
          <p:cNvCxnSpPr/>
          <p:nvPr/>
        </p:nvCxnSpPr>
        <p:spPr>
          <a:xfrm>
            <a:off x="6681900" y="3916100"/>
            <a:ext cx="8013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1377575" y="2040550"/>
            <a:ext cx="6388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00BEF2"/>
                </a:solidFill>
              </a:rPr>
              <a:t>89,526,124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1377575" y="2916255"/>
            <a:ext cx="6388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ctrTitle" idx="4294967295"/>
          </p:nvPr>
        </p:nvSpPr>
        <p:spPr>
          <a:xfrm>
            <a:off x="1163200" y="800400"/>
            <a:ext cx="68175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00BEF2"/>
                </a:solidFill>
              </a:rPr>
              <a:t>89,526,124$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ubTitle" idx="4294967295"/>
          </p:nvPr>
        </p:nvSpPr>
        <p:spPr>
          <a:xfrm>
            <a:off x="1163200" y="1411308"/>
            <a:ext cx="68175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ctrTitle" idx="4294967295"/>
          </p:nvPr>
        </p:nvSpPr>
        <p:spPr>
          <a:xfrm>
            <a:off x="1163200" y="3124493"/>
            <a:ext cx="68175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00BEF2"/>
                </a:solidFill>
              </a:rPr>
              <a:t>100%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4294967295"/>
          </p:nvPr>
        </p:nvSpPr>
        <p:spPr>
          <a:xfrm>
            <a:off x="1163200" y="3735401"/>
            <a:ext cx="68175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ctrTitle" idx="4294967295"/>
          </p:nvPr>
        </p:nvSpPr>
        <p:spPr>
          <a:xfrm>
            <a:off x="1163200" y="1962446"/>
            <a:ext cx="68175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00BEF2"/>
                </a:solidFill>
              </a:rPr>
              <a:t>185,244 users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4294967295"/>
          </p:nvPr>
        </p:nvSpPr>
        <p:spPr>
          <a:xfrm>
            <a:off x="1163200" y="2573354"/>
            <a:ext cx="68175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20" name="Shape 220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221" name="Shape 221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222" name="Shape 222"/>
          <p:cNvSpPr/>
          <p:nvPr/>
        </p:nvSpPr>
        <p:spPr>
          <a:xfrm>
            <a:off x="5484936" y="2137850"/>
            <a:ext cx="2600699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010200" y="1458423"/>
            <a:ext cx="2298600" cy="13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2"/>
          </p:nvPr>
        </p:nvSpPr>
        <p:spPr>
          <a:xfrm>
            <a:off x="3426549" y="1458423"/>
            <a:ext cx="2298600" cy="13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3"/>
          </p:nvPr>
        </p:nvSpPr>
        <p:spPr>
          <a:xfrm>
            <a:off x="5842899" y="1458423"/>
            <a:ext cx="2298600" cy="13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3426549" y="2830023"/>
            <a:ext cx="2298600" cy="13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3"/>
          </p:nvPr>
        </p:nvSpPr>
        <p:spPr>
          <a:xfrm>
            <a:off x="5842899" y="2830023"/>
            <a:ext cx="2298600" cy="13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1877688" y="1528635"/>
            <a:ext cx="351407" cy="374423"/>
            <a:chOff x="5970800" y="1619250"/>
            <a:chExt cx="428650" cy="456725"/>
          </a:xfrm>
        </p:grpSpPr>
        <p:sp>
          <p:nvSpPr>
            <p:cNvPr id="236" name="Shape 23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1" name="Shape 241"/>
          <p:cNvSpPr/>
          <p:nvPr/>
        </p:nvSpPr>
        <p:spPr>
          <a:xfrm>
            <a:off x="1858400" y="2929176"/>
            <a:ext cx="313368" cy="33037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2" name="Shape 242"/>
          <p:cNvGrpSpPr/>
          <p:nvPr/>
        </p:nvGrpSpPr>
        <p:grpSpPr>
          <a:xfrm>
            <a:off x="4080702" y="1579712"/>
            <a:ext cx="344397" cy="318369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5" name="Shape 245"/>
          <p:cNvSpPr/>
          <p:nvPr/>
        </p:nvSpPr>
        <p:spPr>
          <a:xfrm>
            <a:off x="6441793" y="2892962"/>
            <a:ext cx="384445" cy="38442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6" name="Shape 246"/>
          <p:cNvGrpSpPr/>
          <p:nvPr/>
        </p:nvGrpSpPr>
        <p:grpSpPr>
          <a:xfrm>
            <a:off x="4060220" y="2930946"/>
            <a:ext cx="385428" cy="326382"/>
            <a:chOff x="5275975" y="4344850"/>
            <a:chExt cx="470150" cy="398125"/>
          </a:xfrm>
        </p:grpSpPr>
        <p:sp>
          <p:nvSpPr>
            <p:cNvPr id="247" name="Shape 2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6454942" y="1566699"/>
            <a:ext cx="211262" cy="344397"/>
            <a:chOff x="6730350" y="2315900"/>
            <a:chExt cx="257700" cy="420100"/>
          </a:xfrm>
        </p:grpSpPr>
        <p:sp>
          <p:nvSpPr>
            <p:cNvPr id="251" name="Shape 25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63" name="Shape 26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306" y="758525"/>
            <a:ext cx="3637387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pic>
        <p:nvPicPr>
          <p:cNvPr id="270" name="Shape 270" descr="andr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pic>
        <p:nvPicPr>
          <p:cNvPr id="277" name="Shape 277" descr="iph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74" y="489800"/>
            <a:ext cx="3764307" cy="46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Shiny Input Elements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0200" y="1347614"/>
            <a:ext cx="7131300" cy="344105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ActionButton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ActionLink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DateInput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DateRangeInput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 *Inputs does not have an output result</a:t>
            </a:r>
          </a:p>
          <a:p>
            <a:r>
              <a:rPr lang="en-US" dirty="0"/>
              <a:t> </a:t>
            </a:r>
            <a:r>
              <a:rPr lang="en-US" dirty="0" smtClean="0"/>
              <a:t>They have an </a:t>
            </a:r>
            <a:r>
              <a:rPr lang="en-US" dirty="0" err="1" smtClean="0"/>
              <a:t>inputid</a:t>
            </a:r>
            <a:r>
              <a:rPr lang="en-US" dirty="0" smtClean="0"/>
              <a:t> argument</a:t>
            </a:r>
          </a:p>
          <a:p>
            <a:r>
              <a:rPr lang="en-US" dirty="0" smtClean="0"/>
              <a:t> Directly visible on dashboard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6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4456275" y="348950"/>
            <a:ext cx="2604887" cy="3683968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636019" y="687918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find me at: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@username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pic>
        <p:nvPicPr>
          <p:cNvPr id="301" name="Shape 30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4"/>
            <a:ext cx="2665024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5516C"/>
                </a:solidFill>
              </a:rPr>
              <a:t>Special thanks to all the people who made and released these awesome resources for free: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BEF2"/>
              </a:buClr>
              <a:buSzPct val="100000"/>
            </a:pPr>
            <a:r>
              <a:rPr lang="en" sz="1800">
                <a:solidFill>
                  <a:srgbClr val="25516C"/>
                </a:solidFill>
              </a:rPr>
              <a:t>Presentation template by </a:t>
            </a:r>
            <a:r>
              <a:rPr lang="en" sz="1800" u="sng">
                <a:solidFill>
                  <a:srgbClr val="25516C"/>
                </a:solidFill>
                <a:hlinkClick r:id="rId3"/>
              </a:rPr>
              <a:t>SlidesCarnival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BEF2"/>
              </a:buClr>
              <a:buSzPct val="100000"/>
            </a:pPr>
            <a:r>
              <a:rPr lang="en" sz="1800">
                <a:solidFill>
                  <a:srgbClr val="25516C"/>
                </a:solidFill>
              </a:rPr>
              <a:t>Photographs by </a:t>
            </a:r>
            <a:r>
              <a:rPr lang="en" sz="1800" u="sng">
                <a:solidFill>
                  <a:srgbClr val="25516C"/>
                </a:solidFill>
                <a:hlinkClick r:id="rId4"/>
              </a:rPr>
              <a:t>Unsplash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BEF2"/>
              </a:buClr>
              <a:buSzPct val="100000"/>
            </a:pPr>
            <a:r>
              <a:rPr lang="en" sz="1800">
                <a:solidFill>
                  <a:srgbClr val="25516C"/>
                </a:solidFill>
              </a:rPr>
              <a:t>Diverse device hand photos by </a:t>
            </a:r>
            <a:r>
              <a:rPr lang="en" sz="1800" u="sng">
                <a:solidFill>
                  <a:srgbClr val="25516C"/>
                </a:solidFill>
                <a:hlinkClick r:id="rId5"/>
              </a:rPr>
              <a:t>Facebook Design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Montserrat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00BEF2"/>
                </a:solidFill>
                <a:hlinkClick r:id="rId3"/>
              </a:rPr>
              <a:t>https://www.fontsquirrel.com/fonts/montserrat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00BEF2"/>
                </a:solidFill>
                <a:hlinkClick r:id="rId4"/>
              </a:rPr>
              <a:t>https://www.fontsquirrel.com/fonts/source-sans-pro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Sky Blue </a:t>
            </a:r>
            <a:r>
              <a:rPr lang="en" sz="1400" b="1">
                <a:solidFill>
                  <a:srgbClr val="00BEF2"/>
                </a:solidFill>
              </a:rPr>
              <a:t>#00bef2 </a:t>
            </a:r>
            <a:r>
              <a:rPr lang="en" sz="1400"/>
              <a:t>/ Navy Blue </a:t>
            </a:r>
            <a:r>
              <a:rPr lang="en" sz="1400" b="1">
                <a:solidFill>
                  <a:srgbClr val="25516C"/>
                </a:solidFill>
              </a:rPr>
              <a:t>#25516c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639750" y="4552650"/>
            <a:ext cx="78579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EF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Shape 321"/>
          <p:cNvGrpSpPr/>
          <p:nvPr/>
        </p:nvGrpSpPr>
        <p:grpSpPr>
          <a:xfrm>
            <a:off x="954296" y="955055"/>
            <a:ext cx="270461" cy="331443"/>
            <a:chOff x="584925" y="238125"/>
            <a:chExt cx="415200" cy="525100"/>
          </a:xfrm>
        </p:grpSpPr>
        <p:sp>
          <p:nvSpPr>
            <p:cNvPr id="322" name="Shape 322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1383829" y="1003215"/>
            <a:ext cx="289563" cy="233575"/>
            <a:chOff x="1244325" y="314425"/>
            <a:chExt cx="444525" cy="370050"/>
          </a:xfrm>
        </p:grpSpPr>
        <p:sp>
          <p:nvSpPr>
            <p:cNvPr id="329" name="Shape 32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1829289" y="1002063"/>
            <a:ext cx="276845" cy="235879"/>
            <a:chOff x="1928175" y="312600"/>
            <a:chExt cx="425000" cy="373700"/>
          </a:xfrm>
        </p:grpSpPr>
        <p:sp>
          <p:nvSpPr>
            <p:cNvPr id="332" name="Shape 33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4" name="Shape 334"/>
          <p:cNvSpPr/>
          <p:nvPr/>
        </p:nvSpPr>
        <p:spPr>
          <a:xfrm>
            <a:off x="2293522" y="993590"/>
            <a:ext cx="226719" cy="25282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748138" y="994363"/>
            <a:ext cx="195713" cy="25128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3125884" y="989739"/>
            <a:ext cx="318208" cy="260543"/>
            <a:chOff x="3918650" y="293075"/>
            <a:chExt cx="488500" cy="412775"/>
          </a:xfrm>
        </p:grpSpPr>
        <p:sp>
          <p:nvSpPr>
            <p:cNvPr id="337" name="Shape 3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3593215" y="970077"/>
            <a:ext cx="261732" cy="299851"/>
            <a:chOff x="4636075" y="261925"/>
            <a:chExt cx="401800" cy="475050"/>
          </a:xfrm>
        </p:grpSpPr>
        <p:sp>
          <p:nvSpPr>
            <p:cNvPr id="341" name="Shape 3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5" name="Shape 345"/>
          <p:cNvSpPr/>
          <p:nvPr/>
        </p:nvSpPr>
        <p:spPr>
          <a:xfrm>
            <a:off x="4013377" y="993195"/>
            <a:ext cx="299904" cy="253616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4471009" y="995136"/>
            <a:ext cx="262514" cy="249355"/>
            <a:chOff x="5983625" y="301625"/>
            <a:chExt cx="403000" cy="395050"/>
          </a:xfrm>
        </p:grpSpPr>
        <p:sp>
          <p:nvSpPr>
            <p:cNvPr id="347" name="Shape 3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4912088" y="993195"/>
            <a:ext cx="258540" cy="250144"/>
            <a:chOff x="6660750" y="298550"/>
            <a:chExt cx="396900" cy="396300"/>
          </a:xfrm>
        </p:grpSpPr>
        <p:sp>
          <p:nvSpPr>
            <p:cNvPr id="368" name="Shape 36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954296" y="1387079"/>
            <a:ext cx="270461" cy="317193"/>
            <a:chOff x="584925" y="922575"/>
            <a:chExt cx="415200" cy="502525"/>
          </a:xfrm>
        </p:grpSpPr>
        <p:sp>
          <p:nvSpPr>
            <p:cNvPr id="371" name="Shape 37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1385425" y="1379758"/>
            <a:ext cx="286388" cy="330685"/>
            <a:chOff x="1246775" y="910975"/>
            <a:chExt cx="439650" cy="523900"/>
          </a:xfrm>
        </p:grpSpPr>
        <p:sp>
          <p:nvSpPr>
            <p:cNvPr id="375" name="Shape 375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1828100" y="1432936"/>
            <a:ext cx="279222" cy="225085"/>
            <a:chOff x="1926350" y="995225"/>
            <a:chExt cx="428650" cy="356600"/>
          </a:xfrm>
        </p:grpSpPr>
        <p:sp>
          <p:nvSpPr>
            <p:cNvPr id="379" name="Shape 37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2270445" y="1414048"/>
            <a:ext cx="272871" cy="26286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2709964" y="1427162"/>
            <a:ext cx="272057" cy="236652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3153050" y="1429087"/>
            <a:ext cx="264110" cy="23278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3600908" y="1431391"/>
            <a:ext cx="246620" cy="22817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7" name="Shape 387"/>
          <p:cNvGrpSpPr/>
          <p:nvPr/>
        </p:nvGrpSpPr>
        <p:grpSpPr>
          <a:xfrm>
            <a:off x="4027145" y="1415988"/>
            <a:ext cx="272057" cy="263999"/>
            <a:chOff x="5302225" y="968375"/>
            <a:chExt cx="417650" cy="418250"/>
          </a:xfrm>
        </p:grpSpPr>
        <p:sp>
          <p:nvSpPr>
            <p:cNvPr id="388" name="Shape 38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4433618" y="1386306"/>
            <a:ext cx="337294" cy="318345"/>
            <a:chOff x="5926225" y="921350"/>
            <a:chExt cx="517800" cy="504350"/>
          </a:xfrm>
        </p:grpSpPr>
        <p:sp>
          <p:nvSpPr>
            <p:cNvPr id="391" name="Shape 3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4883850" y="1392476"/>
            <a:ext cx="315017" cy="306021"/>
            <a:chOff x="6617400" y="931125"/>
            <a:chExt cx="483600" cy="484825"/>
          </a:xfrm>
        </p:grpSpPr>
        <p:sp>
          <p:nvSpPr>
            <p:cNvPr id="394" name="Shape 394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937587" y="1867659"/>
            <a:ext cx="303878" cy="206591"/>
            <a:chOff x="559275" y="1683950"/>
            <a:chExt cx="466500" cy="327300"/>
          </a:xfrm>
        </p:grpSpPr>
        <p:sp>
          <p:nvSpPr>
            <p:cNvPr id="397" name="Shape 39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1376680" y="1826821"/>
            <a:ext cx="303878" cy="288284"/>
            <a:chOff x="1233350" y="1619250"/>
            <a:chExt cx="466500" cy="456725"/>
          </a:xfrm>
        </p:grpSpPr>
        <p:sp>
          <p:nvSpPr>
            <p:cNvPr id="400" name="Shape 40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1825315" y="1832975"/>
            <a:ext cx="284792" cy="275960"/>
            <a:chOff x="1922075" y="1629000"/>
            <a:chExt cx="437200" cy="437200"/>
          </a:xfrm>
        </p:grpSpPr>
        <p:sp>
          <p:nvSpPr>
            <p:cNvPr id="405" name="Shape 40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2263219" y="1831823"/>
            <a:ext cx="287169" cy="278264"/>
            <a:chOff x="2594325" y="1627175"/>
            <a:chExt cx="440850" cy="440850"/>
          </a:xfrm>
        </p:grpSpPr>
        <p:sp>
          <p:nvSpPr>
            <p:cNvPr id="408" name="Shape 40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1" name="Shape 411"/>
          <p:cNvSpPr/>
          <p:nvPr/>
        </p:nvSpPr>
        <p:spPr>
          <a:xfrm>
            <a:off x="2715127" y="1844164"/>
            <a:ext cx="261732" cy="253600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2" name="Shape 412"/>
          <p:cNvGrpSpPr/>
          <p:nvPr/>
        </p:nvGrpSpPr>
        <p:grpSpPr>
          <a:xfrm>
            <a:off x="3168453" y="1811009"/>
            <a:ext cx="233070" cy="319892"/>
            <a:chOff x="3984000" y="1594200"/>
            <a:chExt cx="357800" cy="506800"/>
          </a:xfrm>
        </p:grpSpPr>
        <p:sp>
          <p:nvSpPr>
            <p:cNvPr id="413" name="Shape 41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3570546" y="1879605"/>
            <a:ext cx="307069" cy="182700"/>
            <a:chOff x="4601275" y="1702875"/>
            <a:chExt cx="471400" cy="289450"/>
          </a:xfrm>
        </p:grpSpPr>
        <p:sp>
          <p:nvSpPr>
            <p:cNvPr id="416" name="Shape 416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024360" y="1834900"/>
            <a:ext cx="277626" cy="272110"/>
            <a:chOff x="5297950" y="1632050"/>
            <a:chExt cx="426200" cy="431100"/>
          </a:xfrm>
        </p:grpSpPr>
        <p:sp>
          <p:nvSpPr>
            <p:cNvPr id="422" name="Shape 42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462655" y="1826821"/>
            <a:ext cx="279222" cy="288284"/>
            <a:chOff x="5970800" y="1619250"/>
            <a:chExt cx="428650" cy="456725"/>
          </a:xfrm>
        </p:grpSpPr>
        <p:sp>
          <p:nvSpPr>
            <p:cNvPr id="425" name="Shape 42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4889028" y="1823349"/>
            <a:ext cx="313013" cy="276718"/>
            <a:chOff x="6625350" y="1613750"/>
            <a:chExt cx="480525" cy="438400"/>
          </a:xfrm>
        </p:grpSpPr>
        <p:sp>
          <p:nvSpPr>
            <p:cNvPr id="431" name="Shape 43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971395" y="2273489"/>
            <a:ext cx="236262" cy="245899"/>
            <a:chOff x="611175" y="2326900"/>
            <a:chExt cx="362700" cy="389575"/>
          </a:xfrm>
        </p:grpSpPr>
        <p:sp>
          <p:nvSpPr>
            <p:cNvPr id="437" name="Shape 4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1404158" y="2275795"/>
            <a:ext cx="248997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1843270" y="2275795"/>
            <a:ext cx="248997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282382" y="2275795"/>
            <a:ext cx="248997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779470" y="2234181"/>
            <a:ext cx="132853" cy="321438"/>
            <a:chOff x="3386850" y="2264625"/>
            <a:chExt cx="203950" cy="509250"/>
          </a:xfrm>
        </p:grpSpPr>
        <p:sp>
          <p:nvSpPr>
            <p:cNvPr id="445" name="Shape 44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3669591" y="2275036"/>
            <a:ext cx="108979" cy="239729"/>
            <a:chOff x="4753325" y="2329350"/>
            <a:chExt cx="167300" cy="379800"/>
          </a:xfrm>
        </p:grpSpPr>
        <p:sp>
          <p:nvSpPr>
            <p:cNvPr id="448" name="Shape 4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228496" y="2235712"/>
            <a:ext cx="112985" cy="318361"/>
            <a:chOff x="4076175" y="2267050"/>
            <a:chExt cx="173450" cy="504375"/>
          </a:xfrm>
        </p:grpSpPr>
        <p:sp>
          <p:nvSpPr>
            <p:cNvPr id="451" name="Shape 45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3" name="Shape 453"/>
          <p:cNvSpPr/>
          <p:nvPr/>
        </p:nvSpPr>
        <p:spPr>
          <a:xfrm>
            <a:off x="4038832" y="2269247"/>
            <a:ext cx="248997" cy="254373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4" name="Shape 454"/>
          <p:cNvGrpSpPr/>
          <p:nvPr/>
        </p:nvGrpSpPr>
        <p:grpSpPr>
          <a:xfrm>
            <a:off x="4465439" y="2273868"/>
            <a:ext cx="273653" cy="245126"/>
            <a:chOff x="5975075" y="2327500"/>
            <a:chExt cx="420100" cy="388350"/>
          </a:xfrm>
        </p:grpSpPr>
        <p:sp>
          <p:nvSpPr>
            <p:cNvPr id="455" name="Shape 45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957425" y="2266546"/>
            <a:ext cx="167865" cy="265167"/>
            <a:chOff x="6730350" y="2315900"/>
            <a:chExt cx="257700" cy="420100"/>
          </a:xfrm>
        </p:grpSpPr>
        <p:sp>
          <p:nvSpPr>
            <p:cNvPr id="458" name="Shape 45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046957" y="2671603"/>
            <a:ext cx="85137" cy="300624"/>
            <a:chOff x="727175" y="2957625"/>
            <a:chExt cx="130700" cy="476275"/>
          </a:xfrm>
        </p:grpSpPr>
        <p:sp>
          <p:nvSpPr>
            <p:cNvPr id="464" name="Shape 464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6" name="Shape 466"/>
          <p:cNvSpPr/>
          <p:nvPr/>
        </p:nvSpPr>
        <p:spPr>
          <a:xfrm>
            <a:off x="1837309" y="2659660"/>
            <a:ext cx="260918" cy="32451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1432006" y="2659660"/>
            <a:ext cx="193302" cy="32451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2256053" y="2681229"/>
            <a:ext cx="301500" cy="281357"/>
            <a:chOff x="2583325" y="2972875"/>
            <a:chExt cx="462850" cy="445750"/>
          </a:xfrm>
        </p:grpSpPr>
        <p:sp>
          <p:nvSpPr>
            <p:cNvPr id="469" name="Shape 46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2684805" y="2723251"/>
            <a:ext cx="322182" cy="197328"/>
            <a:chOff x="3241525" y="3039450"/>
            <a:chExt cx="494600" cy="312625"/>
          </a:xfrm>
        </p:grpSpPr>
        <p:sp>
          <p:nvSpPr>
            <p:cNvPr id="472" name="Shape 47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4" name="Shape 474"/>
          <p:cNvSpPr/>
          <p:nvPr/>
        </p:nvSpPr>
        <p:spPr>
          <a:xfrm>
            <a:off x="3585795" y="2687796"/>
            <a:ext cx="276844" cy="26824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3996513" y="2702437"/>
            <a:ext cx="333321" cy="238956"/>
            <a:chOff x="5255200" y="3006475"/>
            <a:chExt cx="511700" cy="378575"/>
          </a:xfrm>
        </p:grpSpPr>
        <p:sp>
          <p:nvSpPr>
            <p:cNvPr id="476" name="Shape 47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3150149" y="2688567"/>
            <a:ext cx="269679" cy="266697"/>
            <a:chOff x="3955900" y="2984500"/>
            <a:chExt cx="414000" cy="422525"/>
          </a:xfrm>
        </p:grpSpPr>
        <p:sp>
          <p:nvSpPr>
            <p:cNvPr id="479" name="Shape 47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940389" y="3132540"/>
            <a:ext cx="301484" cy="229709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4497438" y="2675456"/>
            <a:ext cx="210011" cy="292924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938339" y="2684700"/>
            <a:ext cx="206037" cy="283677"/>
            <a:chOff x="6701050" y="2978375"/>
            <a:chExt cx="316300" cy="449425"/>
          </a:xfrm>
        </p:grpSpPr>
        <p:sp>
          <p:nvSpPr>
            <p:cNvPr id="485" name="Shape 485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1381842" y="3151804"/>
            <a:ext cx="293553" cy="191174"/>
            <a:chOff x="1241275" y="3718400"/>
            <a:chExt cx="450650" cy="302875"/>
          </a:xfrm>
        </p:grpSpPr>
        <p:sp>
          <p:nvSpPr>
            <p:cNvPr id="488" name="Shape 48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1824924" y="3137160"/>
            <a:ext cx="285573" cy="220841"/>
            <a:chOff x="1921475" y="3695200"/>
            <a:chExt cx="438400" cy="349875"/>
          </a:xfrm>
        </p:grpSpPr>
        <p:sp>
          <p:nvSpPr>
            <p:cNvPr id="493" name="Shape 493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2266801" y="3133689"/>
            <a:ext cx="280004" cy="227405"/>
            <a:chOff x="2599825" y="3689700"/>
            <a:chExt cx="429850" cy="360275"/>
          </a:xfrm>
        </p:grpSpPr>
        <p:sp>
          <p:nvSpPr>
            <p:cNvPr id="497" name="Shape 49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19410" y="3110177"/>
            <a:ext cx="252971" cy="255920"/>
            <a:chOff x="3294650" y="3652450"/>
            <a:chExt cx="388350" cy="405450"/>
          </a:xfrm>
        </p:grpSpPr>
        <p:sp>
          <p:nvSpPr>
            <p:cNvPr id="500" name="Shape 50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137430" y="3142557"/>
            <a:ext cx="295116" cy="209668"/>
            <a:chOff x="3936375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3576523" y="3142557"/>
            <a:ext cx="295116" cy="209668"/>
            <a:chOff x="4610450" y="3703750"/>
            <a:chExt cx="453050" cy="332175"/>
          </a:xfrm>
        </p:grpSpPr>
        <p:sp>
          <p:nvSpPr>
            <p:cNvPr id="510" name="Shape 51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4025956" y="3121365"/>
            <a:ext cx="274434" cy="252053"/>
            <a:chOff x="5300400" y="3670175"/>
            <a:chExt cx="421300" cy="399325"/>
          </a:xfrm>
        </p:grpSpPr>
        <p:sp>
          <p:nvSpPr>
            <p:cNvPr id="513" name="Shape 5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8" name="Shape 518"/>
          <p:cNvSpPr/>
          <p:nvPr/>
        </p:nvSpPr>
        <p:spPr>
          <a:xfrm>
            <a:off x="4449705" y="3099402"/>
            <a:ext cx="305474" cy="29598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9" name="Shape 519"/>
          <p:cNvGrpSpPr/>
          <p:nvPr/>
        </p:nvGrpSpPr>
        <p:grpSpPr>
          <a:xfrm>
            <a:off x="4908114" y="3118272"/>
            <a:ext cx="266487" cy="258239"/>
            <a:chOff x="6654650" y="3665275"/>
            <a:chExt cx="409100" cy="409125"/>
          </a:xfrm>
        </p:grpSpPr>
        <p:sp>
          <p:nvSpPr>
            <p:cNvPr id="520" name="Shape 5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945143" y="3532954"/>
            <a:ext cx="288765" cy="279826"/>
            <a:chOff x="570875" y="4322250"/>
            <a:chExt cx="443300" cy="443325"/>
          </a:xfrm>
        </p:grpSpPr>
        <p:sp>
          <p:nvSpPr>
            <p:cNvPr id="523" name="Shape 52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7" name="Shape 527"/>
          <p:cNvSpPr/>
          <p:nvPr/>
        </p:nvSpPr>
        <p:spPr>
          <a:xfrm>
            <a:off x="1372335" y="3587304"/>
            <a:ext cx="312639" cy="171134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8" name="Shape 528"/>
          <p:cNvGrpSpPr/>
          <p:nvPr/>
        </p:nvGrpSpPr>
        <p:grpSpPr>
          <a:xfrm>
            <a:off x="1862705" y="3512156"/>
            <a:ext cx="210011" cy="321422"/>
            <a:chOff x="1979475" y="4289300"/>
            <a:chExt cx="322400" cy="509225"/>
          </a:xfrm>
        </p:grpSpPr>
        <p:sp>
          <p:nvSpPr>
            <p:cNvPr id="529" name="Shape 52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2283103" y="3516385"/>
            <a:ext cx="247792" cy="312964"/>
            <a:chOff x="2624850" y="4296000"/>
            <a:chExt cx="380400" cy="495825"/>
          </a:xfrm>
        </p:grpSpPr>
        <p:sp>
          <p:nvSpPr>
            <p:cNvPr id="533" name="Shape 533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6" name="Shape 536"/>
          <p:cNvSpPr/>
          <p:nvPr/>
        </p:nvSpPr>
        <p:spPr>
          <a:xfrm>
            <a:off x="3152660" y="3544525"/>
            <a:ext cx="264891" cy="25669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2713547" y="3560715"/>
            <a:ext cx="264891" cy="224312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3590567" y="3543373"/>
            <a:ext cx="267301" cy="258997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9" name="Shape 539"/>
          <p:cNvGrpSpPr/>
          <p:nvPr/>
        </p:nvGrpSpPr>
        <p:grpSpPr>
          <a:xfrm>
            <a:off x="4010046" y="3547219"/>
            <a:ext cx="306255" cy="251296"/>
            <a:chOff x="5275975" y="4344850"/>
            <a:chExt cx="470150" cy="398125"/>
          </a:xfrm>
        </p:grpSpPr>
        <p:sp>
          <p:nvSpPr>
            <p:cNvPr id="540" name="Shape 5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3" name="Shape 543"/>
          <p:cNvSpPr/>
          <p:nvPr/>
        </p:nvSpPr>
        <p:spPr>
          <a:xfrm>
            <a:off x="4464818" y="3539523"/>
            <a:ext cx="275249" cy="266697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4900151" y="3526800"/>
            <a:ext cx="282414" cy="292135"/>
            <a:chOff x="6642425" y="4312500"/>
            <a:chExt cx="433550" cy="462825"/>
          </a:xfrm>
        </p:grpSpPr>
        <p:sp>
          <p:nvSpPr>
            <p:cNvPr id="545" name="Shape 545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8" name="Shape 548"/>
          <p:cNvSpPr/>
          <p:nvPr/>
        </p:nvSpPr>
        <p:spPr>
          <a:xfrm>
            <a:off x="908175" y="3994665"/>
            <a:ext cx="362732" cy="207364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9" name="Shape 549"/>
          <p:cNvGrpSpPr/>
          <p:nvPr/>
        </p:nvGrpSpPr>
        <p:grpSpPr>
          <a:xfrm>
            <a:off x="1383829" y="3960371"/>
            <a:ext cx="289563" cy="275960"/>
            <a:chOff x="1244325" y="4999400"/>
            <a:chExt cx="444525" cy="437200"/>
          </a:xfrm>
        </p:grpSpPr>
        <p:sp>
          <p:nvSpPr>
            <p:cNvPr id="550" name="Shape 55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1848782" y="3951503"/>
            <a:ext cx="237858" cy="293681"/>
            <a:chOff x="1958100" y="4985350"/>
            <a:chExt cx="365150" cy="465275"/>
          </a:xfrm>
        </p:grpSpPr>
        <p:sp>
          <p:nvSpPr>
            <p:cNvPr id="556" name="Shape 556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2270368" y="3962675"/>
            <a:ext cx="272871" cy="271715"/>
            <a:chOff x="2605300" y="5003050"/>
            <a:chExt cx="418900" cy="430475"/>
          </a:xfrm>
        </p:grpSpPr>
        <p:sp>
          <p:nvSpPr>
            <p:cNvPr id="560" name="Shape 56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2682818" y="3968467"/>
            <a:ext cx="326155" cy="259770"/>
            <a:chOff x="3238475" y="5012225"/>
            <a:chExt cx="500700" cy="411550"/>
          </a:xfrm>
        </p:grpSpPr>
        <p:sp>
          <p:nvSpPr>
            <p:cNvPr id="564" name="Shape 564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545093" y="3940710"/>
            <a:ext cx="357976" cy="315268"/>
            <a:chOff x="4562200" y="4968250"/>
            <a:chExt cx="549550" cy="499475"/>
          </a:xfrm>
        </p:grpSpPr>
        <p:sp>
          <p:nvSpPr>
            <p:cNvPr id="570" name="Shape 57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3160897" y="3958446"/>
            <a:ext cx="248183" cy="279416"/>
            <a:chOff x="3972400" y="4996350"/>
            <a:chExt cx="381000" cy="442675"/>
          </a:xfrm>
        </p:grpSpPr>
        <p:sp>
          <p:nvSpPr>
            <p:cNvPr id="576" name="Shape 576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987377" y="3934934"/>
            <a:ext cx="351609" cy="326819"/>
            <a:chOff x="5241175" y="4959100"/>
            <a:chExt cx="539775" cy="517775"/>
          </a:xfrm>
        </p:grpSpPr>
        <p:sp>
          <p:nvSpPr>
            <p:cNvPr id="579" name="Shape 57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5" name="Shape 585"/>
          <p:cNvSpPr/>
          <p:nvPr/>
        </p:nvSpPr>
        <p:spPr>
          <a:xfrm>
            <a:off x="4447718" y="4015479"/>
            <a:ext cx="309447" cy="165737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6" name="Shape 586"/>
          <p:cNvGrpSpPr/>
          <p:nvPr/>
        </p:nvGrpSpPr>
        <p:grpSpPr>
          <a:xfrm>
            <a:off x="4927998" y="3983489"/>
            <a:ext cx="225530" cy="251296"/>
            <a:chOff x="6685175" y="5036025"/>
            <a:chExt cx="346225" cy="398125"/>
          </a:xfrm>
        </p:grpSpPr>
        <p:sp>
          <p:nvSpPr>
            <p:cNvPr id="587" name="Shape 58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5673817" y="2524625"/>
            <a:ext cx="432570" cy="421333"/>
            <a:chOff x="5926225" y="921350"/>
            <a:chExt cx="517800" cy="504350"/>
          </a:xfrm>
        </p:grpSpPr>
        <p:sp>
          <p:nvSpPr>
            <p:cNvPr id="593" name="Shape 59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5" name="Shape 595"/>
          <p:cNvSpPr/>
          <p:nvPr/>
        </p:nvSpPr>
        <p:spPr>
          <a:xfrm>
            <a:off x="5867737" y="2760682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6" name="Shape 596"/>
          <p:cNvGrpSpPr/>
          <p:nvPr/>
        </p:nvGrpSpPr>
        <p:grpSpPr>
          <a:xfrm>
            <a:off x="6558805" y="2504006"/>
            <a:ext cx="432570" cy="421333"/>
            <a:chOff x="5926225" y="921350"/>
            <a:chExt cx="517800" cy="504350"/>
          </a:xfrm>
        </p:grpSpPr>
        <p:sp>
          <p:nvSpPr>
            <p:cNvPr id="597" name="Shape 59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9" name="Shape 599"/>
          <p:cNvSpPr/>
          <p:nvPr/>
        </p:nvSpPr>
        <p:spPr>
          <a:xfrm>
            <a:off x="6752725" y="2740062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0" name="Shape 600"/>
          <p:cNvGrpSpPr/>
          <p:nvPr/>
        </p:nvGrpSpPr>
        <p:grpSpPr>
          <a:xfrm>
            <a:off x="5674084" y="3139421"/>
            <a:ext cx="1075936" cy="1047988"/>
            <a:chOff x="5926225" y="921350"/>
            <a:chExt cx="517800" cy="504350"/>
          </a:xfrm>
        </p:grpSpPr>
        <p:sp>
          <p:nvSpPr>
            <p:cNvPr id="601" name="Shape 60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3" name="Shape 603"/>
          <p:cNvSpPr/>
          <p:nvPr/>
        </p:nvSpPr>
        <p:spPr>
          <a:xfrm>
            <a:off x="61563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5562775" y="959101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5516C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5516C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25516C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2468650" y="990475"/>
            <a:ext cx="57513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10367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BEF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9537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Shiny Output Elements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0200" y="1434950"/>
            <a:ext cx="7131300" cy="3297040"/>
          </a:xfrm>
        </p:spPr>
        <p:txBody>
          <a:bodyPr/>
          <a:lstStyle/>
          <a:p>
            <a:r>
              <a:rPr lang="en-US" dirty="0" smtClean="0"/>
              <a:t> Define *output id in UI</a:t>
            </a:r>
          </a:p>
          <a:p>
            <a:r>
              <a:rPr lang="en-US" dirty="0" smtClean="0"/>
              <a:t> Assign render* to output &lt; id &gt; in server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Chart / Plot</a:t>
            </a:r>
          </a:p>
          <a:p>
            <a:r>
              <a:rPr lang="en-US" dirty="0"/>
              <a:t> </a:t>
            </a:r>
            <a:r>
              <a:rPr lang="en-US" dirty="0" smtClean="0"/>
              <a:t>Table</a:t>
            </a:r>
          </a:p>
          <a:p>
            <a:r>
              <a:rPr lang="en-US" dirty="0"/>
              <a:t> </a:t>
            </a:r>
            <a:r>
              <a:rPr lang="en-US" dirty="0" smtClean="0"/>
              <a:t>Text </a:t>
            </a:r>
          </a:p>
          <a:p>
            <a:r>
              <a:rPr lang="en-US" dirty="0"/>
              <a:t> </a:t>
            </a:r>
            <a:r>
              <a:rPr lang="en-US" dirty="0" smtClean="0"/>
              <a:t>HTML</a:t>
            </a:r>
          </a:p>
          <a:p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3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Lets Make our Inputs reactive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1303818"/>
            <a:ext cx="7131300" cy="2780100"/>
          </a:xfrm>
        </p:spPr>
        <p:txBody>
          <a:bodyPr/>
          <a:lstStyle/>
          <a:p>
            <a:pPr marL="342900" indent="-342900"/>
            <a:r>
              <a:rPr lang="en-US" dirty="0" smtClean="0"/>
              <a:t>Use input in server</a:t>
            </a:r>
          </a:p>
        </p:txBody>
      </p:sp>
    </p:spTree>
    <p:extLst>
      <p:ext uri="{BB962C8B-B14F-4D97-AF65-F5344CB8AC3E}">
        <p14:creationId xmlns:p14="http://schemas.microsoft.com/office/powerpoint/2010/main" val="24062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/>
              <a:t>APP</a:t>
            </a:r>
            <a:endParaRPr lang="en" sz="4800" dirty="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 smtClean="0"/>
              <a:t>Lets create one!</a:t>
            </a:r>
            <a:endParaRPr lang="en" sz="1400" dirty="0"/>
          </a:p>
        </p:txBody>
      </p:sp>
      <p:sp>
        <p:nvSpPr>
          <p:cNvPr id="121" name="Shape 121"/>
          <p:cNvSpPr/>
          <p:nvPr/>
        </p:nvSpPr>
        <p:spPr>
          <a:xfrm>
            <a:off x="6846775" y="3624537"/>
            <a:ext cx="286070" cy="27314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6491807" y="2090652"/>
            <a:ext cx="1225622" cy="1225943"/>
            <a:chOff x="6654650" y="3665275"/>
            <a:chExt cx="409100" cy="409125"/>
          </a:xfrm>
        </p:grpSpPr>
        <p:sp>
          <p:nvSpPr>
            <p:cNvPr id="123" name="Shape 12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 rot="1056937">
            <a:off x="5310266" y="3054374"/>
            <a:ext cx="809756" cy="809830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0" name="Shape 130"/>
          <p:cNvSpPr/>
          <p:nvPr/>
        </p:nvSpPr>
        <p:spPr>
          <a:xfrm rot="2466658">
            <a:off x="5401396" y="2328184"/>
            <a:ext cx="397475" cy="3795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-1609369">
            <a:off x="5982682" y="2566984"/>
            <a:ext cx="286026" cy="2731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2926158">
            <a:off x="7717040" y="2783347"/>
            <a:ext cx="214203" cy="20452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-1609285">
            <a:off x="6689918" y="1775008"/>
            <a:ext cx="192987" cy="18427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ctrTitle" idx="4294967295"/>
          </p:nvPr>
        </p:nvSpPr>
        <p:spPr>
          <a:xfrm>
            <a:off x="1187624" y="2462951"/>
            <a:ext cx="4084230" cy="696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 dirty="0" smtClean="0">
                <a:solidFill>
                  <a:schemeClr val="lt1"/>
                </a:solidFill>
              </a:rPr>
              <a:t>BASIC</a:t>
            </a:r>
            <a:endParaRPr lang="en" sz="9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Shiny Layout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SidebarLayout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SidebarPanel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MainPanel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15766"/>
            <a:ext cx="4327389" cy="19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5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1313</Words>
  <Application>Microsoft Office PowerPoint</Application>
  <PresentationFormat>On-screen Show (16:9)</PresentationFormat>
  <Paragraphs>253</Paragraphs>
  <Slides>56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Montserrat</vt:lpstr>
      <vt:lpstr>Source Sans Pro</vt:lpstr>
      <vt:lpstr>DigifaceWide</vt:lpstr>
      <vt:lpstr>Gremio template</vt:lpstr>
      <vt:lpstr>DASHBOARD IN A DAY</vt:lpstr>
      <vt:lpstr>A Quick Recap</vt:lpstr>
      <vt:lpstr>Shortcut &amp; Structure</vt:lpstr>
      <vt:lpstr>PowerPoint Presentation</vt:lpstr>
      <vt:lpstr>Shiny Input Elements</vt:lpstr>
      <vt:lpstr>Shiny Output Elements</vt:lpstr>
      <vt:lpstr>Lets Make our Inputs reactive</vt:lpstr>
      <vt:lpstr>APP</vt:lpstr>
      <vt:lpstr>Shiny Layout</vt:lpstr>
      <vt:lpstr>Dashboard Layout</vt:lpstr>
      <vt:lpstr>Want big impact? USE BIG IMAGE.</vt:lpstr>
      <vt:lpstr>Add External files</vt:lpstr>
      <vt:lpstr>PowerPoint Presentation</vt:lpstr>
      <vt:lpstr>PowerPoint Presentation</vt:lpstr>
      <vt:lpstr>Reactivity 2.0</vt:lpstr>
      <vt:lpstr>External Reactivity DEMO APP</vt:lpstr>
      <vt:lpstr>BASIC CSS</vt:lpstr>
      <vt:lpstr>Additional components</vt:lpstr>
      <vt:lpstr>Shiny Dashboard</vt:lpstr>
      <vt:lpstr>Share your dashboard</vt:lpstr>
      <vt:lpstr>Share on Windows</vt:lpstr>
      <vt:lpstr>Share via Shiny Server</vt:lpstr>
      <vt:lpstr>IMPORTANT PATH AND DOCUMENTS OF SHINY SERVER</vt:lpstr>
      <vt:lpstr>Shiny Server</vt:lpstr>
      <vt:lpstr>Share via Shinyapps.io</vt:lpstr>
      <vt:lpstr>DEMO Dashboard</vt:lpstr>
      <vt:lpstr>BUSINESS INTELLIGENCE</vt:lpstr>
      <vt:lpstr>Password Protected App</vt:lpstr>
      <vt:lpstr>Google ID protected</vt:lpstr>
      <vt:lpstr>INSTRUCTIONS FOR USE</vt:lpstr>
      <vt:lpstr>HELLO!</vt:lpstr>
      <vt:lpstr>TRANSITION HEADLINE</vt:lpstr>
      <vt:lpstr>PowerPoint Presentation</vt:lpstr>
      <vt:lpstr>THIS IS A SLIDE TITLE</vt:lpstr>
      <vt:lpstr>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vasim.shaikh</cp:lastModifiedBy>
  <cp:revision>105</cp:revision>
  <dcterms:modified xsi:type="dcterms:W3CDTF">2017-09-27T18:09:27Z</dcterms:modified>
</cp:coreProperties>
</file>