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60"/>
  </p:notesMasterIdLst>
  <p:handoutMasterIdLst>
    <p:handoutMasterId r:id="rId61"/>
  </p:handoutMasterIdLst>
  <p:sldIdLst>
    <p:sldId id="256" r:id="rId2"/>
    <p:sldId id="286" r:id="rId3"/>
    <p:sldId id="287" r:id="rId4"/>
    <p:sldId id="314" r:id="rId5"/>
    <p:sldId id="288" r:id="rId6"/>
    <p:sldId id="289" r:id="rId7"/>
    <p:sldId id="313" r:id="rId8"/>
    <p:sldId id="290" r:id="rId9"/>
    <p:sldId id="291" r:id="rId10"/>
    <p:sldId id="292" r:id="rId11"/>
    <p:sldId id="293" r:id="rId12"/>
    <p:sldId id="294" r:id="rId13"/>
    <p:sldId id="312" r:id="rId14"/>
    <p:sldId id="295" r:id="rId15"/>
    <p:sldId id="296" r:id="rId16"/>
    <p:sldId id="298" r:id="rId17"/>
    <p:sldId id="297" r:id="rId18"/>
    <p:sldId id="299" r:id="rId19"/>
    <p:sldId id="300" r:id="rId20"/>
    <p:sldId id="301" r:id="rId21"/>
    <p:sldId id="302" r:id="rId22"/>
    <p:sldId id="303" r:id="rId23"/>
    <p:sldId id="304" r:id="rId24"/>
    <p:sldId id="305" r:id="rId25"/>
    <p:sldId id="306" r:id="rId26"/>
    <p:sldId id="307" r:id="rId27"/>
    <p:sldId id="308" r:id="rId28"/>
    <p:sldId id="309" r:id="rId29"/>
    <p:sldId id="310" r:id="rId30"/>
    <p:sldId id="311" r:id="rId31"/>
    <p:sldId id="257" r:id="rId32"/>
    <p:sldId id="258" r:id="rId33"/>
    <p:sldId id="259" r:id="rId34"/>
    <p:sldId id="260" r:id="rId35"/>
    <p:sldId id="261" r:id="rId36"/>
    <p:sldId id="262" r:id="rId37"/>
    <p:sldId id="263" r:id="rId38"/>
    <p:sldId id="264" r:id="rId39"/>
    <p:sldId id="265" r:id="rId40"/>
    <p:sldId id="266" r:id="rId41"/>
    <p:sldId id="267" r:id="rId42"/>
    <p:sldId id="268" r:id="rId43"/>
    <p:sldId id="269" r:id="rId44"/>
    <p:sldId id="270" r:id="rId45"/>
    <p:sldId id="271" r:id="rId46"/>
    <p:sldId id="272" r:id="rId47"/>
    <p:sldId id="273" r:id="rId48"/>
    <p:sldId id="274" r:id="rId49"/>
    <p:sldId id="275" r:id="rId50"/>
    <p:sldId id="276" r:id="rId51"/>
    <p:sldId id="277" r:id="rId52"/>
    <p:sldId id="278" r:id="rId53"/>
    <p:sldId id="279" r:id="rId54"/>
    <p:sldId id="280" r:id="rId55"/>
    <p:sldId id="281" r:id="rId56"/>
    <p:sldId id="282" r:id="rId57"/>
    <p:sldId id="283" r:id="rId58"/>
    <p:sldId id="284" r:id="rId59"/>
  </p:sldIdLst>
  <p:sldSz cx="9144000" cy="5143500" type="screen16x9"/>
  <p:notesSz cx="6858000" cy="9144000"/>
  <p:embeddedFontLst>
    <p:embeddedFont>
      <p:font typeface="Latha" panose="020B0604020202020204" pitchFamily="34" charset="0"/>
      <p:regular r:id="rId62"/>
      <p:bold r:id="rId63"/>
    </p:embeddedFont>
    <p:embeddedFont>
      <p:font typeface="Calibri" panose="020F0502020204030204" pitchFamily="34" charset="0"/>
      <p:regular r:id="rId64"/>
      <p:bold r:id="rId65"/>
      <p:italic r:id="rId66"/>
      <p:boldItalic r:id="rId67"/>
    </p:embeddedFont>
    <p:embeddedFont>
      <p:font typeface="Montserrat" panose="020B0604020202020204" charset="0"/>
      <p:regular r:id="rId68"/>
      <p:bold r:id="rId69"/>
    </p:embeddedFont>
    <p:embeddedFont>
      <p:font typeface="Roboto" panose="020B0604020202020204" charset="0"/>
      <p:regular r:id="rId70"/>
      <p:bold r:id="rId71"/>
      <p:italic r:id="rId72"/>
      <p:boldItalic r:id="rId7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818450B-3AD0-4B0D-B4FE-82AC0B389283}">
  <a:tblStyle styleId="{5818450B-3AD0-4B0D-B4FE-82AC0B38928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7" d="100"/>
          <a:sy n="97" d="100"/>
        </p:scale>
        <p:origin x="-522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86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font" Target="fonts/font2.fntdata"/><Relationship Id="rId68" Type="http://schemas.openxmlformats.org/officeDocument/2006/relationships/font" Target="fonts/font7.fntdata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font" Target="fonts/font5.fntdata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font" Target="fonts/font4.fntdata"/><Relationship Id="rId73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3.fntdata"/><Relationship Id="rId69" Type="http://schemas.openxmlformats.org/officeDocument/2006/relationships/font" Target="fonts/font8.fntdata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11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6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1.fntdata"/><Relationship Id="rId70" Type="http://schemas.openxmlformats.org/officeDocument/2006/relationships/font" Target="fonts/font9.fntdata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03C677-7F9E-48B8-997B-E671CAC4E72D}" type="datetimeFigureOut">
              <a:rPr lang="en-GB" smtClean="0"/>
              <a:t>27 Sep 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3D2872-5EAC-4109-B078-C294FAD14A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95533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8742998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dirty="0" smtClean="0"/>
              <a:t>http://courses.had.co.nz/12-rice-bdsi/slides/07-tidy-data.pdf</a:t>
            </a: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dirty="0" smtClean="0"/>
              <a:t>http://courses.had.co.nz/12-rice-bdsi/slides/07-tidy-data.pdf</a:t>
            </a:r>
            <a:endParaRPr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Shape 2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Shape 3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Shape 3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Shape 3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Shape 3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Shape 3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Shape 8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3" name="Shape 8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6FA8DC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10" descr="aemelia_icons.png"/>
          <p:cNvPicPr preferRelativeResize="0"/>
          <p:nvPr/>
        </p:nvPicPr>
        <p:blipFill rotWithShape="1">
          <a:blip r:embed="rId2">
            <a:alphaModFix amt="40000"/>
          </a:blip>
          <a:srcRect t="30860" b="30860"/>
          <a:stretch/>
        </p:blipFill>
        <p:spPr>
          <a:xfrm>
            <a:off x="0" y="-1"/>
            <a:ext cx="9144000" cy="19688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2786525" y="1968875"/>
            <a:ext cx="5859599" cy="2766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9FC5E8"/>
                </a:solidFill>
              </a:rPr>
              <a:t>‹#›</a:t>
            </a:fld>
            <a:endParaRPr lang="en">
              <a:solidFill>
                <a:srgbClr val="9FC5E8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color">
    <p:bg>
      <p:bgPr>
        <a:solidFill>
          <a:srgbClr val="6FA8DC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hape 13" descr="aemelia_icons.png"/>
          <p:cNvPicPr preferRelativeResize="0"/>
          <p:nvPr/>
        </p:nvPicPr>
        <p:blipFill rotWithShape="1">
          <a:blip r:embed="rId2">
            <a:alphaModFix amt="20000"/>
          </a:blip>
          <a:srcRect t="30860" b="30860"/>
          <a:stretch/>
        </p:blipFill>
        <p:spPr>
          <a:xfrm>
            <a:off x="0" y="-1"/>
            <a:ext cx="9144000" cy="196887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2970175" y="3107350"/>
            <a:ext cx="5792699" cy="1159799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r" rtl="0">
              <a:spcBef>
                <a:spcPts val="0"/>
              </a:spcBef>
              <a:buClr>
                <a:srgbClr val="073763"/>
              </a:buClr>
              <a:buSzPct val="100000"/>
              <a:defRPr sz="4800">
                <a:solidFill>
                  <a:srgbClr val="073763"/>
                </a:solidFill>
              </a:defRPr>
            </a:lvl1pPr>
            <a:lvl2pPr lvl="1" algn="r" rtl="0">
              <a:spcBef>
                <a:spcPts val="0"/>
              </a:spcBef>
              <a:buClr>
                <a:srgbClr val="073763"/>
              </a:buClr>
              <a:buSzPct val="100000"/>
              <a:defRPr sz="4800">
                <a:solidFill>
                  <a:srgbClr val="073763"/>
                </a:solidFill>
              </a:defRPr>
            </a:lvl2pPr>
            <a:lvl3pPr lvl="2" algn="r" rtl="0">
              <a:spcBef>
                <a:spcPts val="0"/>
              </a:spcBef>
              <a:buClr>
                <a:srgbClr val="073763"/>
              </a:buClr>
              <a:buSzPct val="100000"/>
              <a:defRPr sz="4800">
                <a:solidFill>
                  <a:srgbClr val="073763"/>
                </a:solidFill>
              </a:defRPr>
            </a:lvl3pPr>
            <a:lvl4pPr lvl="3" algn="r" rtl="0">
              <a:spcBef>
                <a:spcPts val="0"/>
              </a:spcBef>
              <a:buClr>
                <a:srgbClr val="073763"/>
              </a:buClr>
              <a:buSzPct val="100000"/>
              <a:defRPr sz="4800">
                <a:solidFill>
                  <a:srgbClr val="073763"/>
                </a:solidFill>
              </a:defRPr>
            </a:lvl4pPr>
            <a:lvl5pPr lvl="4" algn="r" rtl="0">
              <a:spcBef>
                <a:spcPts val="0"/>
              </a:spcBef>
              <a:buClr>
                <a:srgbClr val="073763"/>
              </a:buClr>
              <a:buSzPct val="100000"/>
              <a:defRPr sz="4800">
                <a:solidFill>
                  <a:srgbClr val="073763"/>
                </a:solidFill>
              </a:defRPr>
            </a:lvl5pPr>
            <a:lvl6pPr lvl="5" algn="r" rtl="0">
              <a:spcBef>
                <a:spcPts val="0"/>
              </a:spcBef>
              <a:buClr>
                <a:srgbClr val="073763"/>
              </a:buClr>
              <a:buSzPct val="100000"/>
              <a:defRPr sz="4800">
                <a:solidFill>
                  <a:srgbClr val="073763"/>
                </a:solidFill>
              </a:defRPr>
            </a:lvl6pPr>
            <a:lvl7pPr lvl="6" algn="r" rtl="0">
              <a:spcBef>
                <a:spcPts val="0"/>
              </a:spcBef>
              <a:buClr>
                <a:srgbClr val="073763"/>
              </a:buClr>
              <a:buSzPct val="100000"/>
              <a:defRPr sz="4800">
                <a:solidFill>
                  <a:srgbClr val="073763"/>
                </a:solidFill>
              </a:defRPr>
            </a:lvl7pPr>
            <a:lvl8pPr lvl="7" algn="r" rtl="0">
              <a:spcBef>
                <a:spcPts val="0"/>
              </a:spcBef>
              <a:buClr>
                <a:srgbClr val="073763"/>
              </a:buClr>
              <a:buSzPct val="100000"/>
              <a:defRPr sz="4800">
                <a:solidFill>
                  <a:srgbClr val="073763"/>
                </a:solidFill>
              </a:defRPr>
            </a:lvl8pPr>
            <a:lvl9pPr lvl="8" algn="r" rtl="0">
              <a:spcBef>
                <a:spcPts val="0"/>
              </a:spcBef>
              <a:buClr>
                <a:srgbClr val="073763"/>
              </a:buClr>
              <a:buSzPct val="100000"/>
              <a:defRPr sz="4800">
                <a:solidFill>
                  <a:srgbClr val="073763"/>
                </a:solidFill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2970175" y="3906852"/>
            <a:ext cx="5792699" cy="784799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r" rtl="0">
              <a:spcBef>
                <a:spcPts val="0"/>
              </a:spcBef>
              <a:buSzPct val="100000"/>
              <a:buNone/>
              <a:defRPr sz="2400">
                <a:solidFill>
                  <a:srgbClr val="6FA8DC"/>
                </a:solidFill>
              </a:defRPr>
            </a:lvl1pPr>
            <a:lvl2pPr lvl="1" algn="r" rtl="0">
              <a:spcBef>
                <a:spcPts val="0"/>
              </a:spcBef>
              <a:buNone/>
              <a:defRPr>
                <a:solidFill>
                  <a:srgbClr val="6FA8DC"/>
                </a:solidFill>
              </a:defRPr>
            </a:lvl2pPr>
            <a:lvl3pPr lvl="2" algn="r" rtl="0">
              <a:spcBef>
                <a:spcPts val="0"/>
              </a:spcBef>
              <a:buNone/>
              <a:defRPr>
                <a:solidFill>
                  <a:srgbClr val="6FA8DC"/>
                </a:solidFill>
              </a:defRPr>
            </a:lvl3pPr>
            <a:lvl4pPr lvl="3" algn="r" rtl="0">
              <a:spcBef>
                <a:spcPts val="0"/>
              </a:spcBef>
              <a:buSzPct val="100000"/>
              <a:buNone/>
              <a:defRPr sz="2400">
                <a:solidFill>
                  <a:srgbClr val="6FA8DC"/>
                </a:solidFill>
              </a:defRPr>
            </a:lvl4pPr>
            <a:lvl5pPr lvl="4" algn="r" rtl="0">
              <a:spcBef>
                <a:spcPts val="0"/>
              </a:spcBef>
              <a:buClr>
                <a:srgbClr val="6FA8DC"/>
              </a:buClr>
              <a:buSzPct val="100000"/>
              <a:buNone/>
              <a:defRPr sz="2400">
                <a:solidFill>
                  <a:srgbClr val="6FA8DC"/>
                </a:solidFill>
              </a:defRPr>
            </a:lvl5pPr>
            <a:lvl6pPr lvl="5" algn="r" rtl="0">
              <a:spcBef>
                <a:spcPts val="0"/>
              </a:spcBef>
              <a:buClr>
                <a:srgbClr val="6FA8DC"/>
              </a:buClr>
              <a:buSzPct val="100000"/>
              <a:buNone/>
              <a:defRPr sz="2400">
                <a:solidFill>
                  <a:srgbClr val="6FA8DC"/>
                </a:solidFill>
              </a:defRPr>
            </a:lvl6pPr>
            <a:lvl7pPr lvl="6" algn="r" rtl="0">
              <a:spcBef>
                <a:spcPts val="0"/>
              </a:spcBef>
              <a:buClr>
                <a:srgbClr val="6FA8DC"/>
              </a:buClr>
              <a:buSzPct val="100000"/>
              <a:buNone/>
              <a:defRPr sz="2400">
                <a:solidFill>
                  <a:srgbClr val="6FA8DC"/>
                </a:solidFill>
              </a:defRPr>
            </a:lvl7pPr>
            <a:lvl8pPr lvl="7" algn="r" rtl="0">
              <a:spcBef>
                <a:spcPts val="0"/>
              </a:spcBef>
              <a:buClr>
                <a:srgbClr val="6FA8DC"/>
              </a:buClr>
              <a:buSzPct val="100000"/>
              <a:buNone/>
              <a:defRPr sz="2400">
                <a:solidFill>
                  <a:srgbClr val="6FA8DC"/>
                </a:solidFill>
              </a:defRPr>
            </a:lvl8pPr>
            <a:lvl9pPr lvl="8" algn="r" rtl="0">
              <a:spcBef>
                <a:spcPts val="0"/>
              </a:spcBef>
              <a:buClr>
                <a:srgbClr val="6FA8DC"/>
              </a:buClr>
              <a:buSzPct val="100000"/>
              <a:buNone/>
              <a:defRPr sz="2400">
                <a:solidFill>
                  <a:srgbClr val="6FA8DC"/>
                </a:solidFill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9FC5E8"/>
                </a:solidFill>
              </a:rPr>
              <a:t>‹#›</a:t>
            </a:fld>
            <a:endParaRPr lang="en">
              <a:solidFill>
                <a:srgbClr val="9FC5E8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Shape 18" descr="aemelia_icons.png"/>
          <p:cNvPicPr preferRelativeResize="0"/>
          <p:nvPr/>
        </p:nvPicPr>
        <p:blipFill rotWithShape="1">
          <a:blip r:embed="rId2">
            <a:alphaModFix amt="20000"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1784250" y="222075"/>
            <a:ext cx="6549299" cy="2607299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4000" b="1" i="1"/>
            </a:lvl1pPr>
            <a:lvl2pPr lvl="1" rtl="0">
              <a:spcBef>
                <a:spcPts val="0"/>
              </a:spcBef>
              <a:buSzPct val="100000"/>
              <a:defRPr sz="4000" b="1" i="1"/>
            </a:lvl2pPr>
            <a:lvl3pPr lvl="2" rtl="0">
              <a:spcBef>
                <a:spcPts val="0"/>
              </a:spcBef>
              <a:buSzPct val="100000"/>
              <a:defRPr sz="4000" b="1" i="1"/>
            </a:lvl3pPr>
            <a:lvl4pPr lvl="3" rtl="0">
              <a:spcBef>
                <a:spcPts val="0"/>
              </a:spcBef>
              <a:buSzPct val="100000"/>
              <a:defRPr sz="4000" b="1" i="1"/>
            </a:lvl4pPr>
            <a:lvl5pPr lvl="4" rtl="0">
              <a:spcBef>
                <a:spcPts val="0"/>
              </a:spcBef>
              <a:buSzPct val="100000"/>
              <a:defRPr sz="4000" b="1" i="1"/>
            </a:lvl5pPr>
            <a:lvl6pPr lvl="5" rtl="0">
              <a:spcBef>
                <a:spcPts val="0"/>
              </a:spcBef>
              <a:buSzPct val="100000"/>
              <a:defRPr sz="4000" b="1" i="1"/>
            </a:lvl6pPr>
            <a:lvl7pPr lvl="6" rtl="0">
              <a:spcBef>
                <a:spcPts val="0"/>
              </a:spcBef>
              <a:buSzPct val="100000"/>
              <a:defRPr sz="4000" b="1" i="1"/>
            </a:lvl7pPr>
            <a:lvl8pPr lvl="7" rtl="0">
              <a:spcBef>
                <a:spcPts val="0"/>
              </a:spcBef>
              <a:buSzPct val="100000"/>
              <a:defRPr sz="4000" b="1" i="1"/>
            </a:lvl8pPr>
            <a:lvl9pPr lvl="8">
              <a:spcBef>
                <a:spcPts val="0"/>
              </a:spcBef>
              <a:buSzPct val="100000"/>
              <a:defRPr sz="4000" b="1" i="1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bg>
      <p:bgPr>
        <a:solidFill>
          <a:srgbClr val="6FA8DC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Shape 22" descr="aemelia_icons.png"/>
          <p:cNvPicPr preferRelativeResize="0"/>
          <p:nvPr/>
        </p:nvPicPr>
        <p:blipFill rotWithShape="1">
          <a:blip r:embed="rId2">
            <a:alphaModFix amt="20000"/>
          </a:blip>
          <a:srcRect l="38542" r="38544"/>
          <a:stretch/>
        </p:blipFill>
        <p:spPr>
          <a:xfrm>
            <a:off x="0" y="0"/>
            <a:ext cx="20952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Shape 23"/>
          <p:cNvSpPr/>
          <p:nvPr/>
        </p:nvSpPr>
        <p:spPr>
          <a:xfrm flipH="1">
            <a:off x="2095199" y="0"/>
            <a:ext cx="7048800" cy="514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2874625" y="275338"/>
            <a:ext cx="5561999" cy="4428299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rgbClr val="6FA8DC"/>
              </a:buClr>
              <a:buChar char="▸"/>
              <a:defRPr/>
            </a:lvl1pPr>
            <a:lvl2pPr lvl="1">
              <a:spcBef>
                <a:spcPts val="0"/>
              </a:spcBef>
              <a:buClr>
                <a:srgbClr val="6FA8DC"/>
              </a:buClr>
              <a:defRPr/>
            </a:lvl2pPr>
            <a:lvl3pPr lvl="2">
              <a:spcBef>
                <a:spcPts val="0"/>
              </a:spcBef>
              <a:buClr>
                <a:srgbClr val="6FA8DC"/>
              </a:buClr>
              <a:defRPr/>
            </a:lvl3pPr>
            <a:lvl4pPr lvl="3">
              <a:spcBef>
                <a:spcPts val="0"/>
              </a:spcBef>
              <a:buClr>
                <a:srgbClr val="6FA8DC"/>
              </a:buClr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bg>
      <p:bgPr>
        <a:solidFill>
          <a:srgbClr val="6FA8DC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Shape 28" descr="aemelia_icons.png"/>
          <p:cNvPicPr preferRelativeResize="0"/>
          <p:nvPr/>
        </p:nvPicPr>
        <p:blipFill rotWithShape="1">
          <a:blip r:embed="rId2">
            <a:alphaModFix amt="20000"/>
          </a:blip>
          <a:srcRect l="38542" r="38544"/>
          <a:stretch/>
        </p:blipFill>
        <p:spPr>
          <a:xfrm>
            <a:off x="0" y="0"/>
            <a:ext cx="20952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Shape 29"/>
          <p:cNvSpPr/>
          <p:nvPr/>
        </p:nvSpPr>
        <p:spPr>
          <a:xfrm flipH="1">
            <a:off x="2095199" y="0"/>
            <a:ext cx="7048800" cy="514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2544225" y="297366"/>
            <a:ext cx="2981399" cy="4661399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5705275" y="297366"/>
            <a:ext cx="2981399" cy="4661399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bg>
      <p:bgPr>
        <a:solidFill>
          <a:srgbClr val="6FA8DC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Shape 35" descr="aemelia_icons.png"/>
          <p:cNvPicPr preferRelativeResize="0"/>
          <p:nvPr/>
        </p:nvPicPr>
        <p:blipFill rotWithShape="1">
          <a:blip r:embed="rId2">
            <a:alphaModFix amt="20000"/>
          </a:blip>
          <a:srcRect l="38542" r="38544"/>
          <a:stretch/>
        </p:blipFill>
        <p:spPr>
          <a:xfrm>
            <a:off x="0" y="0"/>
            <a:ext cx="20952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Shape 36"/>
          <p:cNvSpPr/>
          <p:nvPr/>
        </p:nvSpPr>
        <p:spPr>
          <a:xfrm flipH="1">
            <a:off x="2095199" y="0"/>
            <a:ext cx="7048800" cy="51434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2445100" y="275350"/>
            <a:ext cx="2066100" cy="4650599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617100" y="275350"/>
            <a:ext cx="2066100" cy="4650599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3"/>
          </p:nvPr>
        </p:nvSpPr>
        <p:spPr>
          <a:xfrm>
            <a:off x="6789100" y="275350"/>
            <a:ext cx="2066100" cy="4650599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bg>
      <p:bgPr>
        <a:solidFill>
          <a:srgbClr val="6FA8DC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Shape 43" descr="aemelia_icons.png"/>
          <p:cNvPicPr preferRelativeResize="0"/>
          <p:nvPr/>
        </p:nvPicPr>
        <p:blipFill rotWithShape="1">
          <a:blip r:embed="rId2">
            <a:alphaModFix amt="20000"/>
          </a:blip>
          <a:srcRect l="38542" r="38544"/>
          <a:stretch/>
        </p:blipFill>
        <p:spPr>
          <a:xfrm>
            <a:off x="0" y="0"/>
            <a:ext cx="20952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46" name="Shape 46"/>
          <p:cNvSpPr/>
          <p:nvPr/>
        </p:nvSpPr>
        <p:spPr>
          <a:xfrm flipH="1">
            <a:off x="2095199" y="0"/>
            <a:ext cx="7048800" cy="514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164144" y="4406300"/>
            <a:ext cx="2346899" cy="519599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9FC5E8"/>
                </a:solidFill>
              </a:rPr>
              <a:t>‹#›</a:t>
            </a:fld>
            <a:endParaRPr lang="en">
              <a:solidFill>
                <a:srgbClr val="9FC5E8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ig image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0"/>
            <a:ext cx="2095200" cy="5143200"/>
          </a:xfrm>
          <a:prstGeom prst="rect">
            <a:avLst/>
          </a:prstGeom>
          <a:solidFill>
            <a:srgbClr val="073763">
              <a:alpha val="1923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 lang="en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2874625" y="484600"/>
            <a:ext cx="5561999" cy="4207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6FA8DC"/>
              </a:buClr>
              <a:buSzPct val="100000"/>
              <a:buFont typeface="Roboto"/>
              <a:buChar char="▸"/>
              <a:defRPr sz="30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480"/>
              </a:spcBef>
              <a:buClr>
                <a:srgbClr val="6FA8DC"/>
              </a:buClr>
              <a:buSzPct val="100000"/>
              <a:buFont typeface="Roboto"/>
              <a:buChar char="▹"/>
              <a:defRPr sz="24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480"/>
              </a:spcBef>
              <a:buClr>
                <a:srgbClr val="6FA8DC"/>
              </a:buClr>
              <a:buSzPct val="100000"/>
              <a:buFont typeface="Roboto"/>
              <a:buChar char="■"/>
              <a:defRPr sz="24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360"/>
              </a:spcBef>
              <a:buClr>
                <a:srgbClr val="6FA8DC"/>
              </a:buClr>
              <a:buSzPct val="100000"/>
              <a:buFont typeface="Roboto"/>
              <a:buChar char="●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360"/>
              </a:spcBef>
              <a:buClr>
                <a:srgbClr val="073763"/>
              </a:buClr>
              <a:buSzPct val="100000"/>
              <a:buFont typeface="Roboto"/>
              <a:buChar char="○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360"/>
              </a:spcBef>
              <a:buClr>
                <a:srgbClr val="073763"/>
              </a:buClr>
              <a:buSzPct val="100000"/>
              <a:buFont typeface="Roboto"/>
              <a:buChar char="■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360"/>
              </a:spcBef>
              <a:buClr>
                <a:srgbClr val="073763"/>
              </a:buClr>
              <a:buSzPct val="100000"/>
              <a:buFont typeface="Roboto"/>
              <a:buChar char="●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360"/>
              </a:spcBef>
              <a:buClr>
                <a:srgbClr val="073763"/>
              </a:buClr>
              <a:buSzPct val="100000"/>
              <a:buFont typeface="Roboto"/>
              <a:buChar char="○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360"/>
              </a:spcBef>
              <a:buClr>
                <a:srgbClr val="073763"/>
              </a:buClr>
              <a:buSzPct val="100000"/>
              <a:buFont typeface="Roboto"/>
              <a:buChar char="■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z="9600" b="1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lang="en" sz="9600" b="1">
              <a:solidFill>
                <a:srgbClr val="0B539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" name="Shape 8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#slide=id.g35ed75ccf_0141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creativecommons.org/licenses/by/4.0/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oweredtemplate.com/#check-aemelia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0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fonts#UsePlace:use/Collection:Montserrat:400,700%7CRoboto:400,400italic,700,700italic" TargetMode="Externa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ctrTitle"/>
          </p:nvPr>
        </p:nvSpPr>
        <p:spPr>
          <a:xfrm>
            <a:off x="1147625" y="1968875"/>
            <a:ext cx="7498799" cy="2766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DASHBOARD DATA MANIPULATION</a:t>
            </a: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2544225" y="297366"/>
            <a:ext cx="2981399" cy="4661399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 smtClean="0"/>
              <a:t>Basic R</a:t>
            </a:r>
            <a:endParaRPr lang="en" b="1" dirty="0"/>
          </a:p>
          <a:p>
            <a:pPr lvl="0">
              <a:spcBef>
                <a:spcPts val="0"/>
              </a:spcBef>
              <a:buNone/>
            </a:pPr>
            <a:r>
              <a:rPr lang="en" dirty="0" smtClean="0"/>
              <a:t>read.csv()</a:t>
            </a:r>
            <a:endParaRPr lang="en" dirty="0"/>
          </a:p>
        </p:txBody>
      </p:sp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Read a Web table file</a:t>
            </a:r>
            <a:endParaRPr lang="en" dirty="0"/>
          </a:p>
        </p:txBody>
      </p:sp>
      <p:sp>
        <p:nvSpPr>
          <p:cNvPr id="123" name="Shape 123"/>
          <p:cNvSpPr txBox="1">
            <a:spLocks noGrp="1"/>
          </p:cNvSpPr>
          <p:nvPr>
            <p:ph type="body" idx="2"/>
          </p:nvPr>
        </p:nvSpPr>
        <p:spPr>
          <a:xfrm>
            <a:off x="5705275" y="297366"/>
            <a:ext cx="2981399" cy="4661399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/>
              <a:t>Black</a:t>
            </a:r>
          </a:p>
          <a:p>
            <a:pPr lvl="0">
              <a:spcBef>
                <a:spcPts val="0"/>
              </a:spcBef>
              <a:buNone/>
            </a:pPr>
            <a:r>
              <a:rPr lang="en" dirty="0" smtClean="0"/>
              <a:t>Rvest</a:t>
            </a:r>
          </a:p>
          <a:p>
            <a:pPr lvl="0">
              <a:spcBef>
                <a:spcPts val="0"/>
              </a:spcBef>
              <a:buNone/>
            </a:pPr>
            <a:r>
              <a:rPr lang="en" dirty="0" smtClean="0"/>
              <a:t>Webpage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06794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2544225" y="297366"/>
            <a:ext cx="2981399" cy="4661399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 smtClean="0"/>
              <a:t>Twitter</a:t>
            </a:r>
            <a:endParaRPr lang="en" b="1" dirty="0"/>
          </a:p>
          <a:p>
            <a:pPr lvl="0">
              <a:spcBef>
                <a:spcPts val="0"/>
              </a:spcBef>
              <a:buNone/>
            </a:pPr>
            <a:r>
              <a:rPr lang="en" dirty="0" smtClean="0"/>
              <a:t>read.csv()</a:t>
            </a:r>
            <a:endParaRPr lang="en" dirty="0"/>
          </a:p>
        </p:txBody>
      </p:sp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Read Social Media data</a:t>
            </a:r>
            <a:endParaRPr lang="en" dirty="0"/>
          </a:p>
        </p:txBody>
      </p:sp>
      <p:sp>
        <p:nvSpPr>
          <p:cNvPr id="123" name="Shape 123"/>
          <p:cNvSpPr txBox="1">
            <a:spLocks noGrp="1"/>
          </p:cNvSpPr>
          <p:nvPr>
            <p:ph type="body" idx="2"/>
          </p:nvPr>
        </p:nvSpPr>
        <p:spPr>
          <a:xfrm>
            <a:off x="5705275" y="297366"/>
            <a:ext cx="2981399" cy="4661399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 smtClean="0"/>
              <a:t>Facebook</a:t>
            </a:r>
            <a:endParaRPr lang="en" b="1" dirty="0"/>
          </a:p>
          <a:p>
            <a:pPr lvl="0">
              <a:spcBef>
                <a:spcPts val="0"/>
              </a:spcBef>
              <a:buNone/>
            </a:pPr>
            <a:r>
              <a:rPr lang="en" dirty="0" smtClean="0"/>
              <a:t>read_csv()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06794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2544225" y="297366"/>
            <a:ext cx="2981399" cy="4661399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 smtClean="0"/>
              <a:t>Basic R</a:t>
            </a:r>
            <a:endParaRPr lang="en" b="1" dirty="0"/>
          </a:p>
          <a:p>
            <a:pPr lvl="0">
              <a:spcBef>
                <a:spcPts val="0"/>
              </a:spcBef>
              <a:buNone/>
            </a:pPr>
            <a:r>
              <a:rPr lang="en" dirty="0" smtClean="0"/>
              <a:t>read.rds()</a:t>
            </a:r>
            <a:endParaRPr lang="en" dirty="0"/>
          </a:p>
        </p:txBody>
      </p:sp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Read a rds file</a:t>
            </a:r>
            <a:endParaRPr lang="en" dirty="0"/>
          </a:p>
        </p:txBody>
      </p:sp>
      <p:sp>
        <p:nvSpPr>
          <p:cNvPr id="123" name="Shape 123"/>
          <p:cNvSpPr txBox="1">
            <a:spLocks noGrp="1"/>
          </p:cNvSpPr>
          <p:nvPr>
            <p:ph type="body" idx="2"/>
          </p:nvPr>
        </p:nvSpPr>
        <p:spPr>
          <a:xfrm>
            <a:off x="5705275" y="297366"/>
            <a:ext cx="2981399" cy="4661399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/>
              <a:t>Black</a:t>
            </a:r>
          </a:p>
          <a:p>
            <a:pPr lvl="0">
              <a:spcBef>
                <a:spcPts val="0"/>
              </a:spcBef>
              <a:buNone/>
            </a:pPr>
            <a:r>
              <a:rPr lang="en" dirty="0" smtClean="0"/>
              <a:t>read_rds()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06794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</a:t>
            </a:r>
            <a:r>
              <a:rPr lang="en-US" dirty="0" err="1" smtClean="0"/>
              <a:t>dataframe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44225" y="297367"/>
            <a:ext cx="5700183" cy="2994464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/>
          <a:lstStyle/>
          <a:p>
            <a:pPr>
              <a:buNone/>
            </a:pPr>
            <a:r>
              <a:rPr lang="en-GB" dirty="0" err="1"/>
              <a:t>city_data</a:t>
            </a:r>
            <a:r>
              <a:rPr lang="en-GB" dirty="0"/>
              <a:t> &lt;- tribble(</a:t>
            </a:r>
          </a:p>
          <a:p>
            <a:pPr>
              <a:buNone/>
            </a:pPr>
            <a:r>
              <a:rPr lang="en-GB" dirty="0"/>
              <a:t>  ~City, ~</a:t>
            </a:r>
            <a:r>
              <a:rPr lang="en-GB" dirty="0" err="1"/>
              <a:t>Emp</a:t>
            </a:r>
            <a:r>
              <a:rPr lang="en-GB" dirty="0"/>
              <a:t>, ~Salary,</a:t>
            </a:r>
          </a:p>
          <a:p>
            <a:pPr>
              <a:buNone/>
            </a:pPr>
            <a:r>
              <a:rPr lang="en-GB" dirty="0"/>
              <a:t>  "Mumbai", 100, 3000,</a:t>
            </a:r>
          </a:p>
          <a:p>
            <a:pPr>
              <a:buNone/>
            </a:pPr>
            <a:r>
              <a:rPr lang="en-GB" dirty="0"/>
              <a:t>  "Delhi", 200, 2000,</a:t>
            </a:r>
          </a:p>
          <a:p>
            <a:pPr>
              <a:buNone/>
            </a:pPr>
            <a:r>
              <a:rPr lang="en-GB" dirty="0"/>
              <a:t>  "</a:t>
            </a:r>
            <a:r>
              <a:rPr lang="en-GB" dirty="0" err="1"/>
              <a:t>Banglore</a:t>
            </a:r>
            <a:r>
              <a:rPr lang="en-GB" dirty="0"/>
              <a:t>", 150, 2500,</a:t>
            </a:r>
          </a:p>
          <a:p>
            <a:pPr>
              <a:buNone/>
            </a:pPr>
            <a:r>
              <a:rPr lang="en-GB" dirty="0"/>
              <a:t>  "Chennai", 250, 3500</a:t>
            </a:r>
          </a:p>
          <a:p>
            <a:pPr>
              <a:buNone/>
            </a:pP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88308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EXPORT DATA TO A CSV FILE</a:t>
            </a:r>
            <a:endParaRPr lang="en" dirty="0"/>
          </a:p>
        </p:txBody>
      </p:sp>
      <p:sp>
        <p:nvSpPr>
          <p:cNvPr id="269" name="Shape 269"/>
          <p:cNvSpPr/>
          <p:nvPr/>
        </p:nvSpPr>
        <p:spPr>
          <a:xfrm>
            <a:off x="2441325" y="2284800"/>
            <a:ext cx="6301500" cy="573900"/>
          </a:xfrm>
          <a:prstGeom prst="homePlate">
            <a:avLst>
              <a:gd name="adj" fmla="val 50000"/>
            </a:avLst>
          </a:prstGeom>
          <a:solidFill>
            <a:srgbClr val="CFE2F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0" name="Shape 270"/>
          <p:cNvSpPr/>
          <p:nvPr/>
        </p:nvSpPr>
        <p:spPr>
          <a:xfrm>
            <a:off x="2695925" y="1846650"/>
            <a:ext cx="1450199" cy="1450199"/>
          </a:xfrm>
          <a:prstGeom prst="ellipse">
            <a:avLst/>
          </a:prstGeom>
          <a:solidFill>
            <a:srgbClr val="6FA8DC"/>
          </a:solidFill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Dataframe</a:t>
            </a:r>
            <a:endParaRPr lang="en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1" name="Shape 271"/>
          <p:cNvSpPr/>
          <p:nvPr/>
        </p:nvSpPr>
        <p:spPr>
          <a:xfrm>
            <a:off x="4783162" y="1846650"/>
            <a:ext cx="1450199" cy="1450199"/>
          </a:xfrm>
          <a:prstGeom prst="ellipse">
            <a:avLst/>
          </a:prstGeom>
          <a:solidFill>
            <a:srgbClr val="3D85C6"/>
          </a:solidFill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err="1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Write_csv</a:t>
            </a:r>
            <a:endParaRPr lang="en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2" name="Shape 272"/>
          <p:cNvSpPr/>
          <p:nvPr/>
        </p:nvSpPr>
        <p:spPr>
          <a:xfrm>
            <a:off x="6870400" y="1846650"/>
            <a:ext cx="1450199" cy="1450199"/>
          </a:xfrm>
          <a:prstGeom prst="ellipse">
            <a:avLst/>
          </a:prstGeom>
          <a:solidFill>
            <a:srgbClr val="0B5394"/>
          </a:solidFill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lang="en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ppend?</a:t>
            </a:r>
            <a:endParaRPr lang="en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04127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ctrTitle"/>
          </p:nvPr>
        </p:nvSpPr>
        <p:spPr>
          <a:xfrm>
            <a:off x="2970175" y="3107350"/>
            <a:ext cx="5792699" cy="115979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Lets Tidy our data</a:t>
            </a:r>
            <a:endParaRPr lang="en" dirty="0"/>
          </a:p>
        </p:txBody>
      </p:sp>
      <p:sp>
        <p:nvSpPr>
          <p:cNvPr id="84" name="Shape 84"/>
          <p:cNvSpPr txBox="1">
            <a:spLocks noGrp="1"/>
          </p:cNvSpPr>
          <p:nvPr>
            <p:ph type="subTitle" idx="1"/>
          </p:nvPr>
        </p:nvSpPr>
        <p:spPr>
          <a:xfrm>
            <a:off x="2970175" y="3906852"/>
            <a:ext cx="5792699" cy="78479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Data cleaning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72842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ctrTitle" idx="4294967295"/>
          </p:nvPr>
        </p:nvSpPr>
        <p:spPr>
          <a:xfrm>
            <a:off x="2339752" y="883092"/>
            <a:ext cx="5916600" cy="894899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7200" dirty="0" smtClean="0"/>
              <a:t>55%</a:t>
            </a:r>
            <a:endParaRPr lang="en" sz="7200" dirty="0"/>
          </a:p>
        </p:txBody>
      </p:sp>
      <p:sp>
        <p:nvSpPr>
          <p:cNvPr id="255" name="Shape 255"/>
          <p:cNvSpPr txBox="1">
            <a:spLocks noGrp="1"/>
          </p:cNvSpPr>
          <p:nvPr>
            <p:ph type="subTitle" idx="4294967295"/>
          </p:nvPr>
        </p:nvSpPr>
        <p:spPr>
          <a:xfrm>
            <a:off x="2339752" y="1798799"/>
            <a:ext cx="5916600" cy="463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1800" dirty="0" smtClean="0"/>
              <a:t>Data cleaning</a:t>
            </a:r>
            <a:endParaRPr lang="en" sz="1800" dirty="0"/>
          </a:p>
        </p:txBody>
      </p:sp>
      <p:sp>
        <p:nvSpPr>
          <p:cNvPr id="258" name="Shape 258"/>
          <p:cNvSpPr txBox="1">
            <a:spLocks noGrp="1"/>
          </p:cNvSpPr>
          <p:nvPr>
            <p:ph type="ctrTitle" idx="4294967295"/>
          </p:nvPr>
        </p:nvSpPr>
        <p:spPr>
          <a:xfrm>
            <a:off x="2339752" y="2502339"/>
            <a:ext cx="5916600" cy="894899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7200" dirty="0" smtClean="0"/>
              <a:t>20%</a:t>
            </a:r>
            <a:endParaRPr lang="en" sz="4800" dirty="0"/>
          </a:p>
        </p:txBody>
      </p:sp>
      <p:sp>
        <p:nvSpPr>
          <p:cNvPr id="259" name="Shape 259"/>
          <p:cNvSpPr txBox="1">
            <a:spLocks noGrp="1"/>
          </p:cNvSpPr>
          <p:nvPr>
            <p:ph type="subTitle" idx="4294967295"/>
          </p:nvPr>
        </p:nvSpPr>
        <p:spPr>
          <a:xfrm>
            <a:off x="2339752" y="3418046"/>
            <a:ext cx="5916600" cy="463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1800" dirty="0" smtClean="0"/>
              <a:t>Data Visualization</a:t>
            </a:r>
            <a:endParaRPr lang="en" sz="1800" dirty="0"/>
          </a:p>
        </p:txBody>
      </p:sp>
      <p:cxnSp>
        <p:nvCxnSpPr>
          <p:cNvPr id="261" name="Shape 261"/>
          <p:cNvCxnSpPr/>
          <p:nvPr/>
        </p:nvCxnSpPr>
        <p:spPr>
          <a:xfrm>
            <a:off x="2467877" y="2479526"/>
            <a:ext cx="5487900" cy="0"/>
          </a:xfrm>
          <a:prstGeom prst="straightConnector1">
            <a:avLst/>
          </a:prstGeom>
          <a:noFill/>
          <a:ln w="9525" cap="flat" cmpd="sng">
            <a:solidFill>
              <a:srgbClr val="0B5394"/>
            </a:solidFill>
            <a:prstDash val="solid"/>
            <a:round/>
            <a:headEnd type="diamond" w="lg" len="lg"/>
            <a:tailEnd type="diamond" w="lg" len="lg"/>
          </a:ln>
        </p:spPr>
      </p:cxnSp>
      <p:cxnSp>
        <p:nvCxnSpPr>
          <p:cNvPr id="262" name="Shape 262"/>
          <p:cNvCxnSpPr/>
          <p:nvPr/>
        </p:nvCxnSpPr>
        <p:spPr>
          <a:xfrm>
            <a:off x="2467877" y="4155926"/>
            <a:ext cx="5487900" cy="0"/>
          </a:xfrm>
          <a:prstGeom prst="straightConnector1">
            <a:avLst/>
          </a:prstGeom>
          <a:noFill/>
          <a:ln w="9525" cap="flat" cmpd="sng">
            <a:solidFill>
              <a:srgbClr val="0B5394"/>
            </a:solidFill>
            <a:prstDash val="solid"/>
            <a:round/>
            <a:headEnd type="diamond" w="lg" len="lg"/>
            <a:tailEnd type="diamond" w="lg" len="lg"/>
          </a:ln>
        </p:spPr>
      </p:cxnSp>
    </p:spTree>
    <p:extLst>
      <p:ext uri="{BB962C8B-B14F-4D97-AF65-F5344CB8AC3E}">
        <p14:creationId xmlns:p14="http://schemas.microsoft.com/office/powerpoint/2010/main" val="230367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What is tidy data?</a:t>
            </a:r>
            <a:endParaRPr lang="en" dirty="0"/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2195736" y="275338"/>
            <a:ext cx="6696743" cy="4428299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Each variable is a column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Each observation is a row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8186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2544225" y="297366"/>
            <a:ext cx="2981399" cy="4661399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 smtClean="0"/>
              <a:t>Spread</a:t>
            </a:r>
            <a:endParaRPr lang="en" b="1" dirty="0"/>
          </a:p>
          <a:p>
            <a:pPr lvl="0">
              <a:spcBef>
                <a:spcPts val="0"/>
              </a:spcBef>
              <a:buNone/>
            </a:pPr>
            <a:r>
              <a:rPr lang="en" dirty="0" smtClean="0"/>
              <a:t>Spread multiple observation into column</a:t>
            </a:r>
            <a:endParaRPr lang="en" dirty="0"/>
          </a:p>
        </p:txBody>
      </p:sp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Tidy our data</a:t>
            </a:r>
            <a:endParaRPr lang="en" dirty="0"/>
          </a:p>
        </p:txBody>
      </p:sp>
      <p:sp>
        <p:nvSpPr>
          <p:cNvPr id="123" name="Shape 123"/>
          <p:cNvSpPr txBox="1">
            <a:spLocks noGrp="1"/>
          </p:cNvSpPr>
          <p:nvPr>
            <p:ph type="body" idx="2"/>
          </p:nvPr>
        </p:nvSpPr>
        <p:spPr>
          <a:xfrm>
            <a:off x="5705275" y="297366"/>
            <a:ext cx="2981399" cy="4661399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 smtClean="0"/>
              <a:t>Gather</a:t>
            </a:r>
            <a:endParaRPr lang="en" b="1" dirty="0"/>
          </a:p>
          <a:p>
            <a:pPr lvl="0">
              <a:spcBef>
                <a:spcPts val="0"/>
              </a:spcBef>
              <a:buNone/>
            </a:pPr>
            <a:r>
              <a:rPr lang="en" dirty="0" smtClean="0"/>
              <a:t>Gather multiple columns into rows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78846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ctrTitle"/>
          </p:nvPr>
        </p:nvSpPr>
        <p:spPr>
          <a:xfrm>
            <a:off x="2970175" y="3107350"/>
            <a:ext cx="5792699" cy="115979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DATA MANIPULATION</a:t>
            </a:r>
            <a:endParaRPr lang="en" dirty="0"/>
          </a:p>
        </p:txBody>
      </p:sp>
      <p:sp>
        <p:nvSpPr>
          <p:cNvPr id="84" name="Shape 84"/>
          <p:cNvSpPr txBox="1">
            <a:spLocks noGrp="1"/>
          </p:cNvSpPr>
          <p:nvPr>
            <p:ph type="subTitle" idx="1"/>
          </p:nvPr>
        </p:nvSpPr>
        <p:spPr>
          <a:xfrm>
            <a:off x="2970175" y="3906852"/>
            <a:ext cx="5792699" cy="78479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DPLYR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37834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ctrTitle"/>
          </p:nvPr>
        </p:nvSpPr>
        <p:spPr>
          <a:xfrm>
            <a:off x="2970175" y="3107350"/>
            <a:ext cx="5792699" cy="115979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IMPORT DATA</a:t>
            </a:r>
            <a:endParaRPr lang="en" dirty="0"/>
          </a:p>
        </p:txBody>
      </p:sp>
      <p:sp>
        <p:nvSpPr>
          <p:cNvPr id="84" name="Shape 84"/>
          <p:cNvSpPr txBox="1">
            <a:spLocks noGrp="1"/>
          </p:cNvSpPr>
          <p:nvPr>
            <p:ph type="subTitle" idx="1"/>
          </p:nvPr>
        </p:nvSpPr>
        <p:spPr>
          <a:xfrm>
            <a:off x="2970175" y="3906852"/>
            <a:ext cx="5792699" cy="78479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Bring it on!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23183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2587400" y="344716"/>
            <a:ext cx="1945200" cy="1305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 smtClean="0"/>
              <a:t>Select</a:t>
            </a:r>
            <a:endParaRPr lang="en" b="1" dirty="0"/>
          </a:p>
          <a:p>
            <a:pPr lvl="0" rtl="0">
              <a:spcBef>
                <a:spcPts val="0"/>
              </a:spcBef>
              <a:buNone/>
            </a:pPr>
            <a:r>
              <a:rPr lang="en" sz="1200" dirty="0"/>
              <a:t>Is the color of gold, butter and ripe lemons. In the spectrum of visible light, yellow is found between green and orange.</a:t>
            </a:r>
          </a:p>
        </p:txBody>
      </p:sp>
      <p:sp>
        <p:nvSpPr>
          <p:cNvPr id="278" name="Shape 278"/>
          <p:cNvSpPr txBox="1">
            <a:spLocks noGrp="1"/>
          </p:cNvSpPr>
          <p:nvPr>
            <p:ph type="body" idx="2"/>
          </p:nvPr>
        </p:nvSpPr>
        <p:spPr>
          <a:xfrm>
            <a:off x="4632369" y="344716"/>
            <a:ext cx="1945200" cy="1305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 smtClean="0"/>
              <a:t>Mutate</a:t>
            </a:r>
            <a:endParaRPr lang="en" b="1" dirty="0"/>
          </a:p>
          <a:p>
            <a:pPr lvl="0" rtl="0">
              <a:spcBef>
                <a:spcPts val="0"/>
              </a:spcBef>
              <a:buNone/>
            </a:pPr>
            <a:r>
              <a:rPr lang="en" sz="1200" dirty="0"/>
              <a:t>Is the colour of the clear sky and the deep sea. It is located between violet and green on the optical spectrum.</a:t>
            </a:r>
          </a:p>
        </p:txBody>
      </p:sp>
      <p:sp>
        <p:nvSpPr>
          <p:cNvPr id="279" name="Shape 279"/>
          <p:cNvSpPr txBox="1">
            <a:spLocks noGrp="1"/>
          </p:cNvSpPr>
          <p:nvPr>
            <p:ph type="body" idx="3"/>
          </p:nvPr>
        </p:nvSpPr>
        <p:spPr>
          <a:xfrm>
            <a:off x="6677337" y="344716"/>
            <a:ext cx="1945200" cy="1305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 smtClean="0"/>
              <a:t>Arrange</a:t>
            </a:r>
            <a:endParaRPr lang="en" b="1" dirty="0"/>
          </a:p>
          <a:p>
            <a:pPr lvl="0" rtl="0">
              <a:spcBef>
                <a:spcPts val="0"/>
              </a:spcBef>
              <a:buNone/>
            </a:pPr>
            <a:r>
              <a:rPr lang="en" sz="1200" dirty="0"/>
              <a:t>Is the color of blood, and because of this it has historically been associated with sacrifice, danger and courage. </a:t>
            </a:r>
          </a:p>
          <a:p>
            <a:pPr lvl="0" rtl="0">
              <a:spcBef>
                <a:spcPts val="0"/>
              </a:spcBef>
              <a:buNone/>
            </a:pPr>
            <a:endParaRPr sz="1200" dirty="0"/>
          </a:p>
        </p:txBody>
      </p:sp>
      <p:sp>
        <p:nvSpPr>
          <p:cNvPr id="280" name="Shape 280"/>
          <p:cNvSpPr txBox="1">
            <a:spLocks noGrp="1"/>
          </p:cNvSpPr>
          <p:nvPr>
            <p:ph type="body" idx="1"/>
          </p:nvPr>
        </p:nvSpPr>
        <p:spPr>
          <a:xfrm>
            <a:off x="2587400" y="2230666"/>
            <a:ext cx="1945200" cy="1305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 smtClean="0"/>
              <a:t>Filter</a:t>
            </a:r>
            <a:endParaRPr lang="en" b="1" dirty="0"/>
          </a:p>
          <a:p>
            <a:pPr lvl="0" rtl="0">
              <a:spcBef>
                <a:spcPts val="0"/>
              </a:spcBef>
              <a:buNone/>
            </a:pPr>
            <a:r>
              <a:rPr lang="en" sz="1200" dirty="0"/>
              <a:t>Is the color of gold, butter and ripe lemons. In the spectrum of visible light, yellow is found between green and orange.</a:t>
            </a:r>
          </a:p>
        </p:txBody>
      </p:sp>
      <p:sp>
        <p:nvSpPr>
          <p:cNvPr id="281" name="Shape 281"/>
          <p:cNvSpPr txBox="1">
            <a:spLocks noGrp="1"/>
          </p:cNvSpPr>
          <p:nvPr>
            <p:ph type="body" idx="2"/>
          </p:nvPr>
        </p:nvSpPr>
        <p:spPr>
          <a:xfrm>
            <a:off x="4632369" y="2230666"/>
            <a:ext cx="1945200" cy="1305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 smtClean="0"/>
              <a:t>Summarize</a:t>
            </a:r>
            <a:endParaRPr lang="en" b="1" dirty="0"/>
          </a:p>
          <a:p>
            <a:pPr lvl="0" rtl="0">
              <a:spcBef>
                <a:spcPts val="0"/>
              </a:spcBef>
              <a:buNone/>
            </a:pPr>
            <a:r>
              <a:rPr lang="en" sz="1200" dirty="0"/>
              <a:t>Is the colour of the clear sky and the deep sea. It is located between violet and green on the optical spectrum.</a:t>
            </a:r>
          </a:p>
        </p:txBody>
      </p:sp>
      <p:sp>
        <p:nvSpPr>
          <p:cNvPr id="282" name="Shape 282"/>
          <p:cNvSpPr txBox="1">
            <a:spLocks noGrp="1"/>
          </p:cNvSpPr>
          <p:nvPr>
            <p:ph type="body" idx="3"/>
          </p:nvPr>
        </p:nvSpPr>
        <p:spPr>
          <a:xfrm>
            <a:off x="6677337" y="2230666"/>
            <a:ext cx="1945200" cy="1305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 smtClean="0"/>
              <a:t>Groupby*</a:t>
            </a:r>
            <a:endParaRPr lang="en" b="1" dirty="0"/>
          </a:p>
          <a:p>
            <a:pPr lvl="0" rtl="0">
              <a:spcBef>
                <a:spcPts val="0"/>
              </a:spcBef>
              <a:buNone/>
            </a:pPr>
            <a:r>
              <a:rPr lang="en" sz="1200" dirty="0"/>
              <a:t>Is the color of blood, and because of this it has historically been associated with sacrifice, danger and courage. </a:t>
            </a:r>
          </a:p>
          <a:p>
            <a:pPr lvl="0" rtl="0">
              <a:spcBef>
                <a:spcPts val="0"/>
              </a:spcBef>
              <a:buNone/>
            </a:pPr>
            <a:endParaRPr sz="1200" dirty="0"/>
          </a:p>
        </p:txBody>
      </p:sp>
      <p:sp>
        <p:nvSpPr>
          <p:cNvPr id="283" name="Shape 283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COMMON VERBS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26823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2544225" y="297366"/>
            <a:ext cx="2981399" cy="4661399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 smtClean="0"/>
              <a:t>Mutate Joins</a:t>
            </a:r>
            <a:endParaRPr lang="en" b="1" dirty="0"/>
          </a:p>
          <a:p>
            <a:pPr lvl="0">
              <a:spcBef>
                <a:spcPts val="0"/>
              </a:spcBef>
              <a:buNone/>
            </a:pPr>
            <a:r>
              <a:rPr lang="en-GB" dirty="0" smtClean="0"/>
              <a:t>L</a:t>
            </a:r>
            <a:r>
              <a:rPr lang="en" dirty="0" smtClean="0"/>
              <a:t>eft join</a:t>
            </a:r>
          </a:p>
          <a:p>
            <a:pPr lvl="0">
              <a:spcBef>
                <a:spcPts val="0"/>
              </a:spcBef>
              <a:buNone/>
            </a:pPr>
            <a:r>
              <a:rPr lang="en" dirty="0" smtClean="0"/>
              <a:t>Right join</a:t>
            </a:r>
          </a:p>
          <a:p>
            <a:pPr lvl="0">
              <a:spcBef>
                <a:spcPts val="0"/>
              </a:spcBef>
              <a:buNone/>
            </a:pPr>
            <a:r>
              <a:rPr lang="en" dirty="0" smtClean="0"/>
              <a:t>Inner join</a:t>
            </a:r>
          </a:p>
          <a:p>
            <a:pPr lvl="0">
              <a:spcBef>
                <a:spcPts val="0"/>
              </a:spcBef>
              <a:buNone/>
            </a:pPr>
            <a:r>
              <a:rPr lang="en" dirty="0" smtClean="0"/>
              <a:t>Full join</a:t>
            </a:r>
            <a:endParaRPr lang="en" dirty="0"/>
          </a:p>
        </p:txBody>
      </p:sp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JOINS</a:t>
            </a:r>
            <a:endParaRPr lang="en" dirty="0"/>
          </a:p>
        </p:txBody>
      </p:sp>
      <p:sp>
        <p:nvSpPr>
          <p:cNvPr id="123" name="Shape 123"/>
          <p:cNvSpPr txBox="1">
            <a:spLocks noGrp="1"/>
          </p:cNvSpPr>
          <p:nvPr>
            <p:ph type="body" idx="2"/>
          </p:nvPr>
        </p:nvSpPr>
        <p:spPr>
          <a:xfrm>
            <a:off x="5705275" y="297366"/>
            <a:ext cx="2981399" cy="4661399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 smtClean="0"/>
              <a:t>Filter Joins</a:t>
            </a:r>
            <a:endParaRPr lang="en" b="1" dirty="0"/>
          </a:p>
          <a:p>
            <a:pPr lvl="0">
              <a:spcBef>
                <a:spcPts val="0"/>
              </a:spcBef>
              <a:buNone/>
            </a:pPr>
            <a:r>
              <a:rPr lang="en" dirty="0" smtClean="0"/>
              <a:t>Semi join</a:t>
            </a:r>
          </a:p>
          <a:p>
            <a:pPr lvl="0">
              <a:spcBef>
                <a:spcPts val="0"/>
              </a:spcBef>
              <a:buNone/>
            </a:pPr>
            <a:r>
              <a:rPr lang="en" dirty="0" smtClean="0"/>
              <a:t>Anti join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134185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2544225" y="297366"/>
            <a:ext cx="2981399" cy="4661399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 smtClean="0"/>
              <a:t>Bind Rows</a:t>
            </a:r>
            <a:endParaRPr lang="en" b="1" dirty="0"/>
          </a:p>
          <a:p>
            <a:pPr lvl="0">
              <a:spcBef>
                <a:spcPts val="0"/>
              </a:spcBef>
              <a:buNone/>
            </a:pPr>
            <a:r>
              <a:rPr lang="en" dirty="0" smtClean="0"/>
              <a:t>Spread multiple observation into column</a:t>
            </a:r>
            <a:endParaRPr lang="en" dirty="0"/>
          </a:p>
        </p:txBody>
      </p:sp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BIND DATAFRAME</a:t>
            </a:r>
            <a:endParaRPr lang="en" dirty="0"/>
          </a:p>
        </p:txBody>
      </p:sp>
      <p:sp>
        <p:nvSpPr>
          <p:cNvPr id="123" name="Shape 123"/>
          <p:cNvSpPr txBox="1">
            <a:spLocks noGrp="1"/>
          </p:cNvSpPr>
          <p:nvPr>
            <p:ph type="body" idx="2"/>
          </p:nvPr>
        </p:nvSpPr>
        <p:spPr>
          <a:xfrm>
            <a:off x="5705275" y="297366"/>
            <a:ext cx="2981399" cy="4661399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 smtClean="0"/>
              <a:t>Bind Columns</a:t>
            </a:r>
            <a:endParaRPr lang="en" b="1" dirty="0"/>
          </a:p>
          <a:p>
            <a:pPr lvl="0">
              <a:spcBef>
                <a:spcPts val="0"/>
              </a:spcBef>
              <a:buNone/>
            </a:pPr>
            <a:r>
              <a:rPr lang="en" dirty="0" smtClean="0"/>
              <a:t>Gather multiple columns into rows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134185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ctrTitle"/>
          </p:nvPr>
        </p:nvSpPr>
        <p:spPr>
          <a:xfrm>
            <a:off x="2970175" y="3107350"/>
            <a:ext cx="5792699" cy="115979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Handling Dates</a:t>
            </a:r>
            <a:endParaRPr lang="en" dirty="0"/>
          </a:p>
        </p:txBody>
      </p:sp>
      <p:sp>
        <p:nvSpPr>
          <p:cNvPr id="84" name="Shape 84"/>
          <p:cNvSpPr txBox="1">
            <a:spLocks noGrp="1"/>
          </p:cNvSpPr>
          <p:nvPr>
            <p:ph type="subTitle" idx="1"/>
          </p:nvPr>
        </p:nvSpPr>
        <p:spPr>
          <a:xfrm>
            <a:off x="2970175" y="3906852"/>
            <a:ext cx="5792699" cy="78479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LUBRIDATE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25665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Convert character to date with lubridate</a:t>
            </a:r>
            <a:endParaRPr lang="en" dirty="0"/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2195736" y="275338"/>
            <a:ext cx="6696743" cy="4428299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 err="1" smtClean="0"/>
              <a:t>Dmy</a:t>
            </a:r>
            <a:r>
              <a:rPr lang="en-US" dirty="0" smtClean="0"/>
              <a:t>()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my()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 err="1" smtClean="0"/>
              <a:t>Etc</a:t>
            </a:r>
            <a:r>
              <a:rPr lang="en-US" dirty="0" smtClean="0"/>
              <a:t>…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9213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ctrTitle"/>
          </p:nvPr>
        </p:nvSpPr>
        <p:spPr>
          <a:xfrm>
            <a:off x="2970175" y="3107350"/>
            <a:ext cx="5792699" cy="115979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BASE R FUNCTIONS</a:t>
            </a:r>
            <a:endParaRPr lang="en" dirty="0"/>
          </a:p>
        </p:txBody>
      </p:sp>
      <p:sp>
        <p:nvSpPr>
          <p:cNvPr id="84" name="Shape 84"/>
          <p:cNvSpPr txBox="1">
            <a:spLocks noGrp="1"/>
          </p:cNvSpPr>
          <p:nvPr>
            <p:ph type="subTitle" idx="1"/>
          </p:nvPr>
        </p:nvSpPr>
        <p:spPr>
          <a:xfrm>
            <a:off x="2970175" y="3906852"/>
            <a:ext cx="5792699" cy="78479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We should know!!!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80189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2587400" y="344716"/>
            <a:ext cx="1945200" cy="1305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 smtClean="0"/>
              <a:t>BASIC</a:t>
            </a:r>
            <a:endParaRPr lang="en" b="1" dirty="0"/>
          </a:p>
          <a:p>
            <a:pPr lvl="0" rtl="0">
              <a:spcBef>
                <a:spcPts val="0"/>
              </a:spcBef>
              <a:buNone/>
            </a:pPr>
            <a:r>
              <a:rPr lang="en" sz="1200" dirty="0" smtClean="0"/>
              <a:t>Sum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 dirty="0" smtClean="0"/>
              <a:t>Count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 dirty="0" smtClean="0"/>
              <a:t>Average</a:t>
            </a:r>
            <a:endParaRPr lang="en" sz="1200" dirty="0"/>
          </a:p>
        </p:txBody>
      </p:sp>
      <p:sp>
        <p:nvSpPr>
          <p:cNvPr id="278" name="Shape 278"/>
          <p:cNvSpPr txBox="1">
            <a:spLocks noGrp="1"/>
          </p:cNvSpPr>
          <p:nvPr>
            <p:ph type="body" idx="2"/>
          </p:nvPr>
        </p:nvSpPr>
        <p:spPr>
          <a:xfrm>
            <a:off x="4632369" y="344716"/>
            <a:ext cx="1945200" cy="1305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 smtClean="0"/>
              <a:t>Find</a:t>
            </a:r>
            <a:endParaRPr lang="en" b="1" dirty="0"/>
          </a:p>
          <a:p>
            <a:pPr lvl="0" rtl="0">
              <a:spcBef>
                <a:spcPts val="0"/>
              </a:spcBef>
              <a:buNone/>
            </a:pPr>
            <a:r>
              <a:rPr lang="en" sz="1200" dirty="0" smtClean="0"/>
              <a:t>Min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 dirty="0" smtClean="0"/>
              <a:t>Max</a:t>
            </a:r>
            <a:endParaRPr lang="en" sz="1200" dirty="0"/>
          </a:p>
        </p:txBody>
      </p:sp>
      <p:sp>
        <p:nvSpPr>
          <p:cNvPr id="279" name="Shape 279"/>
          <p:cNvSpPr txBox="1">
            <a:spLocks noGrp="1"/>
          </p:cNvSpPr>
          <p:nvPr>
            <p:ph type="body" idx="3"/>
          </p:nvPr>
        </p:nvSpPr>
        <p:spPr>
          <a:xfrm>
            <a:off x="6677337" y="344716"/>
            <a:ext cx="1945200" cy="1305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 smtClean="0"/>
              <a:t>Cumulative</a:t>
            </a:r>
            <a:endParaRPr lang="en" b="1" dirty="0"/>
          </a:p>
          <a:p>
            <a:pPr lvl="0" rtl="0">
              <a:spcBef>
                <a:spcPts val="0"/>
              </a:spcBef>
              <a:buNone/>
            </a:pPr>
            <a:r>
              <a:rPr lang="en-US" sz="1200" dirty="0" err="1" smtClean="0"/>
              <a:t>Cummean</a:t>
            </a:r>
            <a:endParaRPr lang="en-US" sz="1200" dirty="0" smtClean="0"/>
          </a:p>
          <a:p>
            <a:pPr lvl="0" rtl="0">
              <a:spcBef>
                <a:spcPts val="0"/>
              </a:spcBef>
              <a:buNone/>
            </a:pPr>
            <a:r>
              <a:rPr lang="en-US" sz="1200" dirty="0" err="1" smtClean="0"/>
              <a:t>cumsum</a:t>
            </a:r>
            <a:endParaRPr sz="1200" dirty="0"/>
          </a:p>
        </p:txBody>
      </p:sp>
      <p:sp>
        <p:nvSpPr>
          <p:cNvPr id="280" name="Shape 280"/>
          <p:cNvSpPr txBox="1">
            <a:spLocks noGrp="1"/>
          </p:cNvSpPr>
          <p:nvPr>
            <p:ph type="body" idx="1"/>
          </p:nvPr>
        </p:nvSpPr>
        <p:spPr>
          <a:xfrm>
            <a:off x="2587400" y="2230666"/>
            <a:ext cx="1945200" cy="1305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 smtClean="0"/>
              <a:t>Statistics</a:t>
            </a:r>
            <a:endParaRPr lang="en" b="1" dirty="0"/>
          </a:p>
          <a:p>
            <a:pPr lvl="0" rtl="0">
              <a:spcBef>
                <a:spcPts val="0"/>
              </a:spcBef>
              <a:buNone/>
            </a:pPr>
            <a:r>
              <a:rPr lang="en" sz="1200" dirty="0" smtClean="0"/>
              <a:t>Standard Deviation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 dirty="0" smtClean="0"/>
              <a:t>Variance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 dirty="0" smtClean="0"/>
              <a:t>Correlation</a:t>
            </a:r>
            <a:endParaRPr lang="en" sz="1200" dirty="0"/>
          </a:p>
        </p:txBody>
      </p:sp>
      <p:sp>
        <p:nvSpPr>
          <p:cNvPr id="281" name="Shape 281"/>
          <p:cNvSpPr txBox="1">
            <a:spLocks noGrp="1"/>
          </p:cNvSpPr>
          <p:nvPr>
            <p:ph type="body" idx="2"/>
          </p:nvPr>
        </p:nvSpPr>
        <p:spPr>
          <a:xfrm>
            <a:off x="4632369" y="2230666"/>
            <a:ext cx="1945200" cy="1305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 smtClean="0"/>
              <a:t>More</a:t>
            </a:r>
            <a:endParaRPr lang="en" b="1" dirty="0"/>
          </a:p>
          <a:p>
            <a:pPr lvl="0" rtl="0">
              <a:spcBef>
                <a:spcPts val="0"/>
              </a:spcBef>
              <a:buNone/>
            </a:pPr>
            <a:r>
              <a:rPr lang="en" sz="1200" dirty="0" smtClean="0"/>
              <a:t>More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 dirty="0" smtClean="0"/>
              <a:t>More</a:t>
            </a:r>
            <a:endParaRPr lang="en" sz="1200" dirty="0"/>
          </a:p>
        </p:txBody>
      </p:sp>
      <p:sp>
        <p:nvSpPr>
          <p:cNvPr id="282" name="Shape 282"/>
          <p:cNvSpPr txBox="1">
            <a:spLocks noGrp="1"/>
          </p:cNvSpPr>
          <p:nvPr>
            <p:ph type="body" idx="3"/>
          </p:nvPr>
        </p:nvSpPr>
        <p:spPr>
          <a:xfrm>
            <a:off x="6677337" y="2230666"/>
            <a:ext cx="1945200" cy="1305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 smtClean="0"/>
              <a:t>Final</a:t>
            </a:r>
            <a:endParaRPr lang="en" b="1" dirty="0"/>
          </a:p>
          <a:p>
            <a:pPr lvl="0" rtl="0">
              <a:spcBef>
                <a:spcPts val="0"/>
              </a:spcBef>
              <a:buNone/>
            </a:pPr>
            <a:r>
              <a:rPr lang="en-GB" sz="1200" dirty="0" smtClean="0"/>
              <a:t>F</a:t>
            </a:r>
            <a:r>
              <a:rPr lang="en" sz="1200" dirty="0" smtClean="0"/>
              <a:t>inally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 dirty="0" smtClean="0"/>
              <a:t>… </a:t>
            </a:r>
            <a:endParaRPr lang="en" sz="1200" dirty="0"/>
          </a:p>
          <a:p>
            <a:pPr lvl="0" rtl="0">
              <a:spcBef>
                <a:spcPts val="0"/>
              </a:spcBef>
              <a:buNone/>
            </a:pPr>
            <a:endParaRPr sz="1200" dirty="0"/>
          </a:p>
        </p:txBody>
      </p:sp>
      <p:sp>
        <p:nvSpPr>
          <p:cNvPr id="283" name="Shape 283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COMMON OPERATION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13264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Table function</a:t>
            </a:r>
            <a:endParaRPr lang="en" dirty="0"/>
          </a:p>
        </p:txBody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072050" y="522000"/>
            <a:ext cx="2587199" cy="3725699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 smtClean="0"/>
              <a:t>Create a pivot</a:t>
            </a:r>
            <a:endParaRPr lang="en" sz="2400" dirty="0"/>
          </a:p>
        </p:txBody>
      </p:sp>
      <p:pic>
        <p:nvPicPr>
          <p:cNvPr id="140" name="Shape 140"/>
          <p:cNvPicPr preferRelativeResize="0"/>
          <p:nvPr/>
        </p:nvPicPr>
        <p:blipFill rotWithShape="1">
          <a:blip r:embed="rId3">
            <a:alphaModFix/>
          </a:blip>
          <a:srcRect l="22716" r="7939"/>
          <a:stretch/>
        </p:blipFill>
        <p:spPr>
          <a:xfrm>
            <a:off x="2088050" y="0"/>
            <a:ext cx="3566674" cy="51434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5681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Factors</a:t>
            </a:r>
            <a:endParaRPr lang="en" dirty="0"/>
          </a:p>
        </p:txBody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072050" y="522000"/>
            <a:ext cx="2587199" cy="3725699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 smtClean="0"/>
              <a:t>Convert chracter to factors with levels</a:t>
            </a:r>
            <a:endParaRPr lang="en" sz="2400" dirty="0"/>
          </a:p>
        </p:txBody>
      </p:sp>
      <p:pic>
        <p:nvPicPr>
          <p:cNvPr id="140" name="Shape 140"/>
          <p:cNvPicPr preferRelativeResize="0"/>
          <p:nvPr/>
        </p:nvPicPr>
        <p:blipFill rotWithShape="1">
          <a:blip r:embed="rId3">
            <a:alphaModFix/>
          </a:blip>
          <a:srcRect l="22716" r="7939"/>
          <a:stretch/>
        </p:blipFill>
        <p:spPr>
          <a:xfrm>
            <a:off x="2088050" y="0"/>
            <a:ext cx="3566674" cy="51434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8594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2587400" y="344716"/>
            <a:ext cx="1945200" cy="1305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 smtClean="0"/>
              <a:t>Sequence</a:t>
            </a:r>
            <a:endParaRPr lang="en" b="1" dirty="0"/>
          </a:p>
          <a:p>
            <a:pPr lvl="0" rtl="0">
              <a:spcBef>
                <a:spcPts val="0"/>
              </a:spcBef>
              <a:buNone/>
            </a:pPr>
            <a:r>
              <a:rPr lang="en" sz="1200" dirty="0"/>
              <a:t>Is the color of gold, butter and ripe lemons. In the spectrum of visible light, yellow is found between green and orange.</a:t>
            </a:r>
          </a:p>
        </p:txBody>
      </p:sp>
      <p:sp>
        <p:nvSpPr>
          <p:cNvPr id="278" name="Shape 278"/>
          <p:cNvSpPr txBox="1">
            <a:spLocks noGrp="1"/>
          </p:cNvSpPr>
          <p:nvPr>
            <p:ph type="body" idx="2"/>
          </p:nvPr>
        </p:nvSpPr>
        <p:spPr>
          <a:xfrm>
            <a:off x="4632369" y="344716"/>
            <a:ext cx="1945200" cy="1305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 smtClean="0"/>
              <a:t>Subset</a:t>
            </a:r>
            <a:endParaRPr lang="en" b="1" dirty="0"/>
          </a:p>
          <a:p>
            <a:pPr lvl="0" rtl="0">
              <a:spcBef>
                <a:spcPts val="0"/>
              </a:spcBef>
              <a:buNone/>
            </a:pPr>
            <a:r>
              <a:rPr lang="en" sz="1200" dirty="0"/>
              <a:t>Is the colour of the clear sky and the deep sea. It is located between violet and green on the optical spectrum.</a:t>
            </a:r>
          </a:p>
        </p:txBody>
      </p:sp>
      <p:sp>
        <p:nvSpPr>
          <p:cNvPr id="279" name="Shape 279"/>
          <p:cNvSpPr txBox="1">
            <a:spLocks noGrp="1"/>
          </p:cNvSpPr>
          <p:nvPr>
            <p:ph type="body" idx="3"/>
          </p:nvPr>
        </p:nvSpPr>
        <p:spPr>
          <a:xfrm>
            <a:off x="6677337" y="344716"/>
            <a:ext cx="1945200" cy="1305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 smtClean="0"/>
              <a:t>Grep</a:t>
            </a:r>
            <a:endParaRPr lang="en" b="1" dirty="0"/>
          </a:p>
          <a:p>
            <a:pPr lvl="0" rtl="0">
              <a:spcBef>
                <a:spcPts val="0"/>
              </a:spcBef>
              <a:buNone/>
            </a:pPr>
            <a:r>
              <a:rPr lang="en" sz="1200" dirty="0"/>
              <a:t>Is the color of blood, and because of this it has historically been associated with sacrifice, danger and courage. </a:t>
            </a:r>
          </a:p>
          <a:p>
            <a:pPr lvl="0" rtl="0">
              <a:spcBef>
                <a:spcPts val="0"/>
              </a:spcBef>
              <a:buNone/>
            </a:pPr>
            <a:endParaRPr sz="1200" dirty="0"/>
          </a:p>
        </p:txBody>
      </p:sp>
      <p:sp>
        <p:nvSpPr>
          <p:cNvPr id="280" name="Shape 280"/>
          <p:cNvSpPr txBox="1">
            <a:spLocks noGrp="1"/>
          </p:cNvSpPr>
          <p:nvPr>
            <p:ph type="body" idx="1"/>
          </p:nvPr>
        </p:nvSpPr>
        <p:spPr>
          <a:xfrm>
            <a:off x="2587400" y="2230666"/>
            <a:ext cx="1945200" cy="1305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 smtClean="0"/>
              <a:t>Cbind/Rbind</a:t>
            </a:r>
            <a:endParaRPr lang="en" b="1" dirty="0"/>
          </a:p>
          <a:p>
            <a:pPr lvl="0" rtl="0">
              <a:spcBef>
                <a:spcPts val="0"/>
              </a:spcBef>
              <a:buNone/>
            </a:pPr>
            <a:r>
              <a:rPr lang="en" sz="1200" dirty="0"/>
              <a:t>Is the color of gold, butter and ripe lemons. In the spectrum of visible light, yellow is found between green and orange.</a:t>
            </a:r>
          </a:p>
        </p:txBody>
      </p:sp>
      <p:sp>
        <p:nvSpPr>
          <p:cNvPr id="281" name="Shape 281"/>
          <p:cNvSpPr txBox="1">
            <a:spLocks noGrp="1"/>
          </p:cNvSpPr>
          <p:nvPr>
            <p:ph type="body" idx="2"/>
          </p:nvPr>
        </p:nvSpPr>
        <p:spPr>
          <a:xfrm>
            <a:off x="4632369" y="2230666"/>
            <a:ext cx="1945200" cy="1305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 smtClean="0"/>
              <a:t>Which</a:t>
            </a:r>
            <a:endParaRPr lang="en" b="1" dirty="0"/>
          </a:p>
          <a:p>
            <a:pPr lvl="0" rtl="0">
              <a:spcBef>
                <a:spcPts val="0"/>
              </a:spcBef>
              <a:buNone/>
            </a:pPr>
            <a:r>
              <a:rPr lang="en" sz="1200" dirty="0"/>
              <a:t>Is the colour of the clear sky and the deep sea. It is located between violet and green on the optical spectrum.</a:t>
            </a:r>
          </a:p>
        </p:txBody>
      </p:sp>
      <p:sp>
        <p:nvSpPr>
          <p:cNvPr id="282" name="Shape 282"/>
          <p:cNvSpPr txBox="1">
            <a:spLocks noGrp="1"/>
          </p:cNvSpPr>
          <p:nvPr>
            <p:ph type="body" idx="3"/>
          </p:nvPr>
        </p:nvSpPr>
        <p:spPr>
          <a:xfrm>
            <a:off x="6677337" y="2230666"/>
            <a:ext cx="1945200" cy="1305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 smtClean="0"/>
              <a:t>Maybe repeat</a:t>
            </a:r>
            <a:endParaRPr lang="en" b="1" dirty="0"/>
          </a:p>
          <a:p>
            <a:pPr lvl="0" rtl="0">
              <a:spcBef>
                <a:spcPts val="0"/>
              </a:spcBef>
              <a:buNone/>
            </a:pPr>
            <a:r>
              <a:rPr lang="en" sz="1200" dirty="0"/>
              <a:t>Is the color of blood, and because of this it has historically been associated with sacrifice, danger and courage. </a:t>
            </a:r>
          </a:p>
          <a:p>
            <a:pPr lvl="0" rtl="0">
              <a:spcBef>
                <a:spcPts val="0"/>
              </a:spcBef>
              <a:buNone/>
            </a:pPr>
            <a:endParaRPr sz="1200" dirty="0"/>
          </a:p>
        </p:txBody>
      </p:sp>
      <p:sp>
        <p:nvSpPr>
          <p:cNvPr id="283" name="Shape 283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COMMON FUNCTIONS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72312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IMPORT DATA FROM</a:t>
            </a:r>
            <a:endParaRPr lang="en" dirty="0"/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2843808" y="483518"/>
            <a:ext cx="5561999" cy="357204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GB" dirty="0" smtClean="0"/>
              <a:t>C</a:t>
            </a:r>
            <a:r>
              <a:rPr lang="en" dirty="0" smtClean="0"/>
              <a:t>sv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Excel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Clipboard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Database – SQL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Google Spreadsheet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Web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Social Media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RDS File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44759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ctrTitle"/>
          </p:nvPr>
        </p:nvSpPr>
        <p:spPr>
          <a:xfrm>
            <a:off x="2970175" y="3107350"/>
            <a:ext cx="5792699" cy="115979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DONE</a:t>
            </a:r>
            <a:endParaRPr lang="en" dirty="0"/>
          </a:p>
        </p:txBody>
      </p:sp>
      <p:sp>
        <p:nvSpPr>
          <p:cNvPr id="84" name="Shape 84"/>
          <p:cNvSpPr txBox="1">
            <a:spLocks noGrp="1"/>
          </p:cNvSpPr>
          <p:nvPr>
            <p:ph type="subTitle" idx="1"/>
          </p:nvPr>
        </p:nvSpPr>
        <p:spPr>
          <a:xfrm>
            <a:off x="2970175" y="3906852"/>
            <a:ext cx="5792699" cy="78479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THANK YOU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54779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body" idx="2"/>
          </p:nvPr>
        </p:nvSpPr>
        <p:spPr>
          <a:xfrm>
            <a:off x="2462200" y="361949"/>
            <a:ext cx="2856600" cy="3347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EDIT IN GOOGLE SLIDES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Click on the button under the presentation preview that says "Use as Google Slides Theme".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You will get a copy of this document on your Google Drive and will be able to edit, add or delete slides.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You have to be signed in to your Google account.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endParaRPr sz="1200"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67" name="Shape 67"/>
          <p:cNvSpPr txBox="1">
            <a:spLocks noGrp="1"/>
          </p:cNvSpPr>
          <p:nvPr>
            <p:ph type="body" idx="2"/>
          </p:nvPr>
        </p:nvSpPr>
        <p:spPr>
          <a:xfrm>
            <a:off x="5504929" y="361949"/>
            <a:ext cx="3181800" cy="3347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EDIT IN POWERPOINT®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Click on the button under the presentation preview that says "Download as PowerPoint template". You will get a .pptx file that you can edit in PowerPoint.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Remember to download and install the fonts used in this presentation (you’ll find the links to the font files needed in the </a:t>
            </a:r>
            <a:r>
              <a:rPr lang="en" sz="1200" u="sng">
                <a:hlinkClick r:id="rId3"/>
              </a:rPr>
              <a:t>Presentation design slide</a:t>
            </a:r>
            <a:r>
              <a:rPr lang="en" sz="1200"/>
              <a:t>)</a:t>
            </a:r>
          </a:p>
        </p:txBody>
      </p:sp>
      <p:sp>
        <p:nvSpPr>
          <p:cNvPr id="68" name="Shape 68"/>
          <p:cNvSpPr txBox="1">
            <a:spLocks noGrp="1"/>
          </p:cNvSpPr>
          <p:nvPr>
            <p:ph type="body" idx="2"/>
          </p:nvPr>
        </p:nvSpPr>
        <p:spPr>
          <a:xfrm>
            <a:off x="2462200" y="3601125"/>
            <a:ext cx="6224699" cy="826499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 b="1"/>
              <a:t>More info on how to use this template at </a:t>
            </a:r>
            <a:r>
              <a:rPr lang="en" sz="1200" b="1" u="sng">
                <a:hlinkClick r:id="rId4"/>
              </a:rPr>
              <a:t>www.slidescarnival.com/help-use-presentation-template</a:t>
            </a:r>
          </a:p>
          <a:p>
            <a:pPr lvl="0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This template is free to use under </a:t>
            </a:r>
            <a:r>
              <a:rPr lang="en" sz="1200" u="sng">
                <a:hlinkClick r:id="rId5"/>
              </a:rPr>
              <a:t>Creative Commons Attribution license</a:t>
            </a:r>
            <a:r>
              <a:rPr lang="en" sz="1200"/>
              <a:t>. You can keep the Credits slide or mention SlidesCarnival and other resources used in a slide footer.</a:t>
            </a:r>
          </a:p>
          <a:p>
            <a:pPr lvl="0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ct val="91666"/>
              <a:buFont typeface="Arial"/>
              <a:buNone/>
            </a:pPr>
            <a:endParaRPr sz="1200"/>
          </a:p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endParaRPr sz="1200"/>
          </a:p>
        </p:txBody>
      </p:sp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882800" cy="857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700"/>
              <a:t>INSTRUCTIONS FOR USE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ctrTitle" idx="4294967295"/>
          </p:nvPr>
        </p:nvSpPr>
        <p:spPr>
          <a:xfrm>
            <a:off x="2691650" y="440350"/>
            <a:ext cx="5571300" cy="1159799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1000">
                <a:solidFill>
                  <a:srgbClr val="9FC5E8"/>
                </a:solidFill>
              </a:rPr>
              <a:t>HELLO!</a:t>
            </a:r>
          </a:p>
        </p:txBody>
      </p:sp>
      <p:sp>
        <p:nvSpPr>
          <p:cNvPr id="76" name="Shape 76"/>
          <p:cNvSpPr txBox="1">
            <a:spLocks noGrp="1"/>
          </p:cNvSpPr>
          <p:nvPr>
            <p:ph type="subTitle" idx="4294967295"/>
          </p:nvPr>
        </p:nvSpPr>
        <p:spPr>
          <a:xfrm>
            <a:off x="2796050" y="2232675"/>
            <a:ext cx="5571300" cy="2557799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400" b="1"/>
              <a:t>I am Jayden Smith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I am here because I love to give presentations. </a:t>
            </a:r>
          </a:p>
          <a:p>
            <a:pPr lv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You can find me at @username</a:t>
            </a:r>
          </a:p>
        </p:txBody>
      </p:sp>
      <p:pic>
        <p:nvPicPr>
          <p:cNvPr id="77" name="Shape 77" descr="photo-1434030216411-0b793f4b4173.jpg"/>
          <p:cNvPicPr preferRelativeResize="0"/>
          <p:nvPr/>
        </p:nvPicPr>
        <p:blipFill rotWithShape="1">
          <a:blip r:embed="rId3">
            <a:alphaModFix/>
          </a:blip>
          <a:srcRect l="28831" r="30600"/>
          <a:stretch/>
        </p:blipFill>
        <p:spPr>
          <a:xfrm>
            <a:off x="0" y="0"/>
            <a:ext cx="208662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ctrTitle"/>
          </p:nvPr>
        </p:nvSpPr>
        <p:spPr>
          <a:xfrm>
            <a:off x="2970175" y="3107350"/>
            <a:ext cx="5792699" cy="115979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TRANSITION HEADLINE</a:t>
            </a:r>
          </a:p>
        </p:txBody>
      </p:sp>
      <p:sp>
        <p:nvSpPr>
          <p:cNvPr id="84" name="Shape 84"/>
          <p:cNvSpPr txBox="1">
            <a:spLocks noGrp="1"/>
          </p:cNvSpPr>
          <p:nvPr>
            <p:ph type="subTitle" idx="1"/>
          </p:nvPr>
        </p:nvSpPr>
        <p:spPr>
          <a:xfrm>
            <a:off x="2970175" y="3906852"/>
            <a:ext cx="5792699" cy="78479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start with the first set of slides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1784250" y="222075"/>
            <a:ext cx="6549299" cy="2607299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“Quotations are commonly printed as a means of inspiration and to invoke philosophical thoughts from the reader”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THIS IS A SLIDE TITLE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2874625" y="275338"/>
            <a:ext cx="5561999" cy="4428299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Here you have a list of items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And some text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But remember not to overload your slides with content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Your audience will listen to you or read the content, but won’t do both.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ctrTitle" idx="4294967295"/>
          </p:nvPr>
        </p:nvSpPr>
        <p:spPr>
          <a:xfrm>
            <a:off x="1219200" y="2573942"/>
            <a:ext cx="7772400" cy="1159799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/>
              <a:t>BIG CONCEPT</a:t>
            </a:r>
          </a:p>
        </p:txBody>
      </p:sp>
      <p:sp>
        <p:nvSpPr>
          <p:cNvPr id="104" name="Shape 104"/>
          <p:cNvSpPr txBox="1">
            <a:spLocks noGrp="1"/>
          </p:cNvSpPr>
          <p:nvPr>
            <p:ph type="subTitle" idx="4294967295"/>
          </p:nvPr>
        </p:nvSpPr>
        <p:spPr>
          <a:xfrm>
            <a:off x="1264100" y="3716350"/>
            <a:ext cx="6513000" cy="784799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Bring the attention of your audience over a key concept using icons or illustrations</a:t>
            </a:r>
          </a:p>
        </p:txBody>
      </p:sp>
      <p:sp>
        <p:nvSpPr>
          <p:cNvPr id="106" name="Shape 106"/>
          <p:cNvSpPr/>
          <p:nvPr/>
        </p:nvSpPr>
        <p:spPr>
          <a:xfrm>
            <a:off x="1836939" y="988478"/>
            <a:ext cx="317309" cy="302979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07" name="Shape 107"/>
          <p:cNvGrpSpPr/>
          <p:nvPr/>
        </p:nvGrpSpPr>
        <p:grpSpPr>
          <a:xfrm>
            <a:off x="2391964" y="496450"/>
            <a:ext cx="1426315" cy="1426402"/>
            <a:chOff x="6643075" y="3664250"/>
            <a:chExt cx="407950" cy="407975"/>
          </a:xfrm>
        </p:grpSpPr>
        <p:sp>
          <p:nvSpPr>
            <p:cNvPr id="108" name="Shape 10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10" name="Shape 110"/>
          <p:cNvGrpSpPr/>
          <p:nvPr/>
        </p:nvGrpSpPr>
        <p:grpSpPr>
          <a:xfrm>
            <a:off x="1415230" y="1774588"/>
            <a:ext cx="659664" cy="659627"/>
            <a:chOff x="576250" y="4319400"/>
            <a:chExt cx="442075" cy="442050"/>
          </a:xfrm>
        </p:grpSpPr>
        <p:sp>
          <p:nvSpPr>
            <p:cNvPr id="111" name="Shape 111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15" name="Shape 115"/>
          <p:cNvSpPr/>
          <p:nvPr/>
        </p:nvSpPr>
        <p:spPr>
          <a:xfrm rot="6223920">
            <a:off x="3953912" y="935425"/>
            <a:ext cx="317280" cy="302951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6" name="Shape 116"/>
          <p:cNvSpPr/>
          <p:nvPr/>
        </p:nvSpPr>
        <p:spPr>
          <a:xfrm>
            <a:off x="2746847" y="2045898"/>
            <a:ext cx="250223" cy="238922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2544225" y="297366"/>
            <a:ext cx="2981399" cy="4661399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White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milk and fresh snow, the color produced by the combination of all the colors of the visible spectrum.</a:t>
            </a:r>
          </a:p>
        </p:txBody>
      </p:sp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ALSO SPLIT YOUR CONTENT</a:t>
            </a:r>
          </a:p>
        </p:txBody>
      </p:sp>
      <p:sp>
        <p:nvSpPr>
          <p:cNvPr id="123" name="Shape 123"/>
          <p:cNvSpPr txBox="1">
            <a:spLocks noGrp="1"/>
          </p:cNvSpPr>
          <p:nvPr>
            <p:ph type="body" idx="2"/>
          </p:nvPr>
        </p:nvSpPr>
        <p:spPr>
          <a:xfrm>
            <a:off x="5705275" y="297366"/>
            <a:ext cx="2981399" cy="4661399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Black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 TWO OR THREE COLUMNS</a:t>
            </a:r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2445100" y="275350"/>
            <a:ext cx="2066100" cy="4650599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Yellow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gold, butter and ripe lemons. In the spectrum of visible light, yellow is found between green and orange.</a:t>
            </a:r>
          </a:p>
        </p:txBody>
      </p:sp>
      <p:sp>
        <p:nvSpPr>
          <p:cNvPr id="131" name="Shape 131"/>
          <p:cNvSpPr txBox="1">
            <a:spLocks noGrp="1"/>
          </p:cNvSpPr>
          <p:nvPr>
            <p:ph type="body" idx="2"/>
          </p:nvPr>
        </p:nvSpPr>
        <p:spPr>
          <a:xfrm>
            <a:off x="4617100" y="275350"/>
            <a:ext cx="2066100" cy="4650599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Blue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colour of the clear sky and the deep sea. It is located between violet and green on the optical spectrum.</a:t>
            </a:r>
          </a:p>
        </p:txBody>
      </p:sp>
      <p:sp>
        <p:nvSpPr>
          <p:cNvPr id="132" name="Shape 132"/>
          <p:cNvSpPr txBox="1">
            <a:spLocks noGrp="1"/>
          </p:cNvSpPr>
          <p:nvPr>
            <p:ph type="body" idx="3"/>
          </p:nvPr>
        </p:nvSpPr>
        <p:spPr>
          <a:xfrm>
            <a:off x="6789100" y="275350"/>
            <a:ext cx="2066100" cy="4650599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Is the color of blood, and because of this it has historically been associated with sacrifice, danger and courage. 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 PICTURE IS WORTH A THOUSAND WORDS</a:t>
            </a:r>
          </a:p>
        </p:txBody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072050" y="522000"/>
            <a:ext cx="2587199" cy="3725699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A complex idea can be conveyed with just a single still image, namely making it possible to absorb large amounts of data quickly.</a:t>
            </a:r>
          </a:p>
        </p:txBody>
      </p:sp>
      <p:pic>
        <p:nvPicPr>
          <p:cNvPr id="140" name="Shape 140"/>
          <p:cNvPicPr preferRelativeResize="0"/>
          <p:nvPr/>
        </p:nvPicPr>
        <p:blipFill rotWithShape="1">
          <a:blip r:embed="rId3">
            <a:alphaModFix/>
          </a:blip>
          <a:srcRect l="22716" r="7939"/>
          <a:stretch/>
        </p:blipFill>
        <p:spPr>
          <a:xfrm>
            <a:off x="2088050" y="0"/>
            <a:ext cx="3566674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2544225" y="297367"/>
            <a:ext cx="2981399" cy="2418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 smtClean="0"/>
              <a:t>Basic R</a:t>
            </a:r>
            <a:endParaRPr lang="en" b="1" dirty="0"/>
          </a:p>
          <a:p>
            <a:pPr lvl="0">
              <a:spcBef>
                <a:spcPts val="0"/>
              </a:spcBef>
              <a:buNone/>
            </a:pPr>
            <a:r>
              <a:rPr lang="en" dirty="0" smtClean="0"/>
              <a:t>read.csv()</a:t>
            </a:r>
          </a:p>
          <a:p>
            <a:pPr lvl="0">
              <a:spcBef>
                <a:spcPts val="0"/>
              </a:spcBef>
              <a:buNone/>
            </a:pPr>
            <a:r>
              <a:rPr lang="en-GB" dirty="0"/>
              <a:t>r</a:t>
            </a:r>
            <a:r>
              <a:rPr lang="en" dirty="0" smtClean="0"/>
              <a:t>ead.tsv</a:t>
            </a:r>
            <a:r>
              <a:rPr lang="en" dirty="0" smtClean="0"/>
              <a:t>()</a:t>
            </a:r>
          </a:p>
          <a:p>
            <a:pPr lvl="0">
              <a:spcBef>
                <a:spcPts val="0"/>
              </a:spcBef>
              <a:buNone/>
            </a:pPr>
            <a:endParaRPr lang="en" dirty="0"/>
          </a:p>
          <a:p>
            <a:pPr lvl="0">
              <a:spcBef>
                <a:spcPts val="0"/>
              </a:spcBef>
              <a:buNone/>
            </a:pPr>
            <a:r>
              <a:rPr lang="en" dirty="0" smtClean="0"/>
              <a:t>* </a:t>
            </a:r>
            <a:r>
              <a:rPr lang="en-GB" dirty="0" smtClean="0"/>
              <a:t>S</a:t>
            </a:r>
            <a:r>
              <a:rPr lang="en" dirty="0" smtClean="0"/>
              <a:t>tringsasfactors?</a:t>
            </a:r>
            <a:endParaRPr lang="en" dirty="0"/>
          </a:p>
        </p:txBody>
      </p:sp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dirty="0" smtClean="0"/>
              <a:t>F</a:t>
            </a:r>
            <a:r>
              <a:rPr lang="en" dirty="0" smtClean="0"/>
              <a:t>ile.path</a:t>
            </a:r>
            <a:endParaRPr lang="en" dirty="0"/>
          </a:p>
        </p:txBody>
      </p:sp>
      <p:sp>
        <p:nvSpPr>
          <p:cNvPr id="123" name="Shape 123"/>
          <p:cNvSpPr txBox="1">
            <a:spLocks noGrp="1"/>
          </p:cNvSpPr>
          <p:nvPr>
            <p:ph type="body" idx="2"/>
          </p:nvPr>
        </p:nvSpPr>
        <p:spPr>
          <a:xfrm>
            <a:off x="5705275" y="297366"/>
            <a:ext cx="2981399" cy="4661399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 smtClean="0"/>
              <a:t>readr</a:t>
            </a:r>
            <a:endParaRPr lang="en" b="1" dirty="0"/>
          </a:p>
          <a:p>
            <a:pPr lvl="0">
              <a:spcBef>
                <a:spcPts val="0"/>
              </a:spcBef>
              <a:buNone/>
            </a:pPr>
            <a:r>
              <a:rPr lang="en" dirty="0" smtClean="0"/>
              <a:t>read_csv()</a:t>
            </a:r>
          </a:p>
          <a:p>
            <a:pPr lvl="0">
              <a:spcBef>
                <a:spcPts val="0"/>
              </a:spcBef>
              <a:buNone/>
            </a:pPr>
            <a:r>
              <a:rPr lang="en-GB" dirty="0"/>
              <a:t>r</a:t>
            </a:r>
            <a:r>
              <a:rPr lang="en" dirty="0" smtClean="0"/>
              <a:t>ead_tsv</a:t>
            </a:r>
            <a:r>
              <a:rPr lang="en" dirty="0" smtClean="0"/>
              <a:t>()</a:t>
            </a:r>
          </a:p>
          <a:p>
            <a:pPr lvl="0">
              <a:spcBef>
                <a:spcPts val="0"/>
              </a:spcBef>
              <a:buNone/>
            </a:pPr>
            <a:endParaRPr lang="en" dirty="0"/>
          </a:p>
          <a:p>
            <a:pPr lvl="0">
              <a:spcBef>
                <a:spcPts val="0"/>
              </a:spcBef>
              <a:buNone/>
            </a:pPr>
            <a:r>
              <a:rPr lang="en" dirty="0" smtClean="0"/>
              <a:t>* Parse data types</a:t>
            </a:r>
            <a:endParaRPr lang="en" dirty="0"/>
          </a:p>
        </p:txBody>
      </p:sp>
      <p:sp>
        <p:nvSpPr>
          <p:cNvPr id="5" name="Shape 121"/>
          <p:cNvSpPr txBox="1">
            <a:spLocks/>
          </p:cNvSpPr>
          <p:nvPr/>
        </p:nvSpPr>
        <p:spPr>
          <a:xfrm>
            <a:off x="2627784" y="2571750"/>
            <a:ext cx="2981399" cy="241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▸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▹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■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●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Char char="○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Char char="■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Char char="●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Char char="○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Char char="■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buFont typeface="Roboto"/>
              <a:buNone/>
            </a:pPr>
            <a:r>
              <a:rPr lang="en" b="1" dirty="0" smtClean="0"/>
              <a:t>Data.table</a:t>
            </a:r>
          </a:p>
          <a:p>
            <a:pPr>
              <a:buFont typeface="Roboto"/>
              <a:buNone/>
            </a:pPr>
            <a:r>
              <a:rPr lang="en-GB" dirty="0" smtClean="0"/>
              <a:t>F</a:t>
            </a:r>
            <a:r>
              <a:rPr lang="en" dirty="0" smtClean="0"/>
              <a:t>read()</a:t>
            </a:r>
          </a:p>
          <a:p>
            <a:pPr>
              <a:buFont typeface="Roboto"/>
              <a:buNone/>
            </a:pPr>
            <a:endParaRPr lang="en" dirty="0"/>
          </a:p>
          <a:p>
            <a:pPr>
              <a:buFont typeface="Roboto"/>
              <a:buNone/>
            </a:pPr>
            <a:r>
              <a:rPr lang="en" dirty="0" smtClean="0"/>
              <a:t>* For big data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55644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 idx="4294967295"/>
          </p:nvPr>
        </p:nvSpPr>
        <p:spPr>
          <a:xfrm>
            <a:off x="208650" y="1710950"/>
            <a:ext cx="1909199" cy="1554599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0"/>
              <a:t>WANT BIG IMPACT?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USE BIG IMAGE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 CHARTS TO EXPLAIN IDEAS</a:t>
            </a:r>
          </a:p>
        </p:txBody>
      </p:sp>
      <p:sp>
        <p:nvSpPr>
          <p:cNvPr id="154" name="Shape 154"/>
          <p:cNvSpPr/>
          <p:nvPr/>
        </p:nvSpPr>
        <p:spPr>
          <a:xfrm rot="5400000">
            <a:off x="3556671" y="425822"/>
            <a:ext cx="2321400" cy="2321400"/>
          </a:xfrm>
          <a:prstGeom prst="teardrop">
            <a:avLst>
              <a:gd name="adj" fmla="val 100000"/>
            </a:avLst>
          </a:prstGeom>
          <a:solidFill>
            <a:srgbClr val="0B539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5" name="Shape 155"/>
          <p:cNvSpPr/>
          <p:nvPr/>
        </p:nvSpPr>
        <p:spPr>
          <a:xfrm rot="5400000" flipH="1">
            <a:off x="4021126" y="2881007"/>
            <a:ext cx="1856944" cy="1856944"/>
          </a:xfrm>
          <a:prstGeom prst="teardrop">
            <a:avLst>
              <a:gd name="adj" fmla="val 100000"/>
            </a:avLst>
          </a:prstGeom>
          <a:solidFill>
            <a:srgbClr val="3D85C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6" name="Shape 156"/>
          <p:cNvSpPr/>
          <p:nvPr/>
        </p:nvSpPr>
        <p:spPr>
          <a:xfrm rot="10800000">
            <a:off x="6011691" y="1464259"/>
            <a:ext cx="1282846" cy="1282846"/>
          </a:xfrm>
          <a:prstGeom prst="teardrop">
            <a:avLst>
              <a:gd name="adj" fmla="val 100000"/>
            </a:avLst>
          </a:prstGeom>
          <a:solidFill>
            <a:srgbClr val="9FC5E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7" name="Shape 157"/>
          <p:cNvSpPr/>
          <p:nvPr/>
        </p:nvSpPr>
        <p:spPr>
          <a:xfrm flipH="1">
            <a:off x="6011839" y="2881007"/>
            <a:ext cx="1550105" cy="1550105"/>
          </a:xfrm>
          <a:prstGeom prst="teardrop">
            <a:avLst>
              <a:gd name="adj" fmla="val 100000"/>
            </a:avLst>
          </a:prstGeom>
          <a:solidFill>
            <a:srgbClr val="6FA8DC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58" name="Shape 158"/>
          <p:cNvGrpSpPr/>
          <p:nvPr/>
        </p:nvGrpSpPr>
        <p:grpSpPr>
          <a:xfrm>
            <a:off x="4224761" y="1222947"/>
            <a:ext cx="1042996" cy="801065"/>
            <a:chOff x="568950" y="3686775"/>
            <a:chExt cx="472500" cy="362900"/>
          </a:xfrm>
        </p:grpSpPr>
        <p:sp>
          <p:nvSpPr>
            <p:cNvPr id="159" name="Shape 159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0" t="0" r="0" b="0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0" t="0" r="0" b="0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0" t="0" r="0" b="0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62" name="Shape 162"/>
          <p:cNvGrpSpPr/>
          <p:nvPr/>
        </p:nvGrpSpPr>
        <p:grpSpPr>
          <a:xfrm>
            <a:off x="4623716" y="3563713"/>
            <a:ext cx="731852" cy="491877"/>
            <a:chOff x="1244800" y="3717225"/>
            <a:chExt cx="449375" cy="302025"/>
          </a:xfrm>
        </p:grpSpPr>
        <p:sp>
          <p:nvSpPr>
            <p:cNvPr id="163" name="Shape 163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0" t="0" r="0" b="0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" name="Shape 164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0" t="0" r="0" b="0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0" t="0" r="0" b="0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" name="Shape 166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0" t="0" r="0" b="0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" name="Shape 167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0" t="0" r="0" b="0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0" t="0" r="0" b="0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69" name="Shape 169"/>
          <p:cNvGrpSpPr/>
          <p:nvPr/>
        </p:nvGrpSpPr>
        <p:grpSpPr>
          <a:xfrm>
            <a:off x="6467153" y="3404589"/>
            <a:ext cx="631710" cy="493577"/>
            <a:chOff x="1923075" y="3694075"/>
            <a:chExt cx="437200" cy="341600"/>
          </a:xfrm>
        </p:grpSpPr>
        <p:sp>
          <p:nvSpPr>
            <p:cNvPr id="170" name="Shape 170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0" t="0" r="0" b="0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0" t="0" r="0" b="0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0" t="0" r="0" b="0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0" t="0" r="0" b="0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0" t="0" r="0" b="0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0" t="0" r="0" b="0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" name="Shape 176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0" t="0" r="0" b="0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" name="Shape 177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0" t="0" r="0" b="0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" name="Shape 178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0" t="0" r="0" b="0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79" name="Shape 179"/>
          <p:cNvGrpSpPr/>
          <p:nvPr/>
        </p:nvGrpSpPr>
        <p:grpSpPr>
          <a:xfrm>
            <a:off x="6499186" y="1974453"/>
            <a:ext cx="387865" cy="318444"/>
            <a:chOff x="2599525" y="3688600"/>
            <a:chExt cx="428675" cy="351950"/>
          </a:xfrm>
        </p:grpSpPr>
        <p:sp>
          <p:nvSpPr>
            <p:cNvPr id="180" name="Shape 180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0" t="0" r="0" b="0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0" t="0" r="0" b="0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0" t="0" r="0" b="0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/>
        </p:nvSpPr>
        <p:spPr>
          <a:xfrm rot="10800000" flipH="1">
            <a:off x="0" y="-125"/>
            <a:ext cx="9144000" cy="1607100"/>
          </a:xfrm>
          <a:prstGeom prst="rect">
            <a:avLst/>
          </a:prstGeom>
          <a:solidFill>
            <a:srgbClr val="FFFFFF">
              <a:alpha val="30379"/>
            </a:srgbClr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Shape 188"/>
          <p:cNvSpPr txBox="1">
            <a:spLocks noGrp="1"/>
          </p:cNvSpPr>
          <p:nvPr>
            <p:ph type="title" idx="4294967295"/>
          </p:nvPr>
        </p:nvSpPr>
        <p:spPr>
          <a:xfrm>
            <a:off x="203875" y="1855350"/>
            <a:ext cx="1712400" cy="857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OR DIAGRAMS TO EXPLAIN COMPLEX IDEAS</a:t>
            </a:r>
          </a:p>
        </p:txBody>
      </p:sp>
      <p:grpSp>
        <p:nvGrpSpPr>
          <p:cNvPr id="190" name="Shape 190"/>
          <p:cNvGrpSpPr/>
          <p:nvPr/>
        </p:nvGrpSpPr>
        <p:grpSpPr>
          <a:xfrm>
            <a:off x="2696797" y="720917"/>
            <a:ext cx="2736682" cy="4131612"/>
            <a:chOff x="-6729413" y="-17360900"/>
            <a:chExt cx="26138325" cy="48436249"/>
          </a:xfrm>
        </p:grpSpPr>
        <p:sp>
          <p:nvSpPr>
            <p:cNvPr id="191" name="Shape 191"/>
            <p:cNvSpPr/>
            <p:nvPr/>
          </p:nvSpPr>
          <p:spPr>
            <a:xfrm>
              <a:off x="-6729413" y="-9364661"/>
              <a:ext cx="25398299" cy="2466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19999"/>
                  </a:moveTo>
                  <a:lnTo>
                    <a:pt x="0" y="0"/>
                  </a:lnTo>
                  <a:lnTo>
                    <a:pt x="11145" y="119999"/>
                  </a:lnTo>
                  <a:lnTo>
                    <a:pt x="120000" y="119999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Shape 192"/>
            <p:cNvSpPr/>
            <p:nvPr/>
          </p:nvSpPr>
          <p:spPr>
            <a:xfrm>
              <a:off x="3276600" y="-17360900"/>
              <a:ext cx="10882199" cy="88424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547" y="0"/>
                  </a:moveTo>
                  <a:lnTo>
                    <a:pt x="0" y="120000"/>
                  </a:lnTo>
                  <a:lnTo>
                    <a:pt x="119999" y="109486"/>
                  </a:lnTo>
                  <a:lnTo>
                    <a:pt x="102547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5400012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Shape 193"/>
            <p:cNvSpPr/>
            <p:nvPr/>
          </p:nvSpPr>
          <p:spPr>
            <a:xfrm>
              <a:off x="12576175" y="-17360900"/>
              <a:ext cx="6832499" cy="104630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62193"/>
                  </a:lnTo>
                  <a:lnTo>
                    <a:pt x="107007" y="120000"/>
                  </a:lnTo>
                  <a:lnTo>
                    <a:pt x="27797" y="9252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Shape 194"/>
            <p:cNvSpPr/>
            <p:nvPr/>
          </p:nvSpPr>
          <p:spPr>
            <a:xfrm>
              <a:off x="-6729413" y="-9364661"/>
              <a:ext cx="2358900" cy="2466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9999" y="119999"/>
                  </a:lnTo>
                  <a:lnTo>
                    <a:pt x="21561" y="11999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Shape 195"/>
            <p:cNvSpPr/>
            <p:nvPr/>
          </p:nvSpPr>
          <p:spPr>
            <a:xfrm>
              <a:off x="-6729413" y="-9364661"/>
              <a:ext cx="10005899" cy="2466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41158"/>
                  </a:moveTo>
                  <a:lnTo>
                    <a:pt x="116173" y="119999"/>
                  </a:lnTo>
                  <a:lnTo>
                    <a:pt x="28291" y="119999"/>
                  </a:lnTo>
                  <a:lnTo>
                    <a:pt x="0" y="0"/>
                  </a:lnTo>
                  <a:lnTo>
                    <a:pt x="120000" y="41158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Shape 196"/>
            <p:cNvSpPr/>
            <p:nvPr/>
          </p:nvSpPr>
          <p:spPr>
            <a:xfrm>
              <a:off x="-6729413" y="-17360900"/>
              <a:ext cx="19305600" cy="88424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2195" y="120000"/>
                  </a:lnTo>
                  <a:lnTo>
                    <a:pt x="0" y="108517"/>
                  </a:lnTo>
                  <a:lnTo>
                    <a:pt x="60656" y="80315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Shape 197"/>
            <p:cNvSpPr/>
            <p:nvPr/>
          </p:nvSpPr>
          <p:spPr>
            <a:xfrm>
              <a:off x="12752386" y="-9293225"/>
              <a:ext cx="5916600" cy="2395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8526" y="0"/>
                  </a:moveTo>
                  <a:lnTo>
                    <a:pt x="120000" y="120000"/>
                  </a:lnTo>
                  <a:lnTo>
                    <a:pt x="0" y="120000"/>
                  </a:lnTo>
                  <a:lnTo>
                    <a:pt x="28526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Shape 198"/>
            <p:cNvSpPr/>
            <p:nvPr/>
          </p:nvSpPr>
          <p:spPr>
            <a:xfrm>
              <a:off x="3276600" y="-8518525"/>
              <a:ext cx="4192500" cy="1620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6084" y="120000"/>
                  </a:moveTo>
                  <a:lnTo>
                    <a:pt x="0" y="0"/>
                  </a:lnTo>
                  <a:lnTo>
                    <a:pt x="120000" y="120000"/>
                  </a:lnTo>
                  <a:lnTo>
                    <a:pt x="16084" y="12000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Shape 199"/>
            <p:cNvSpPr/>
            <p:nvPr/>
          </p:nvSpPr>
          <p:spPr>
            <a:xfrm>
              <a:off x="-6729413" y="-9364661"/>
              <a:ext cx="2358900" cy="2466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9999" y="119999"/>
                  </a:lnTo>
                  <a:lnTo>
                    <a:pt x="21561" y="11999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Shape 200"/>
            <p:cNvSpPr/>
            <p:nvPr/>
          </p:nvSpPr>
          <p:spPr>
            <a:xfrm>
              <a:off x="-6729413" y="-11442700"/>
              <a:ext cx="10005899" cy="29240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029" y="0"/>
                  </a:moveTo>
                  <a:lnTo>
                    <a:pt x="120000" y="120000"/>
                  </a:lnTo>
                  <a:lnTo>
                    <a:pt x="0" y="85276"/>
                  </a:lnTo>
                  <a:lnTo>
                    <a:pt x="117029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Shape 201"/>
            <p:cNvSpPr/>
            <p:nvPr/>
          </p:nvSpPr>
          <p:spPr>
            <a:xfrm>
              <a:off x="14158912" y="-11938000"/>
              <a:ext cx="5250000" cy="50402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0" y="62966"/>
                  </a:lnTo>
                  <a:lnTo>
                    <a:pt x="103090" y="119999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5400012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Shape 202"/>
            <p:cNvSpPr/>
            <p:nvPr/>
          </p:nvSpPr>
          <p:spPr>
            <a:xfrm>
              <a:off x="2957511" y="-8518525"/>
              <a:ext cx="881100" cy="1620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lnTo>
                    <a:pt x="43459" y="0"/>
                  </a:lnTo>
                  <a:lnTo>
                    <a:pt x="0" y="120000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Shape 203"/>
            <p:cNvSpPr/>
            <p:nvPr/>
          </p:nvSpPr>
          <p:spPr>
            <a:xfrm>
              <a:off x="11728450" y="-6897686"/>
              <a:ext cx="6940499" cy="15641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118188" y="67289"/>
                  </a:lnTo>
                  <a:lnTo>
                    <a:pt x="0" y="120000"/>
                  </a:lnTo>
                  <a:lnTo>
                    <a:pt x="0" y="1297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Shape 204"/>
            <p:cNvSpPr/>
            <p:nvPr/>
          </p:nvSpPr>
          <p:spPr>
            <a:xfrm>
              <a:off x="-4899025" y="-698500"/>
              <a:ext cx="6378599" cy="176132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8929" y="119999"/>
                  </a:lnTo>
                  <a:lnTo>
                    <a:pt x="0" y="17748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Shape 205"/>
            <p:cNvSpPr/>
            <p:nvPr/>
          </p:nvSpPr>
          <p:spPr>
            <a:xfrm>
              <a:off x="-4370387" y="-6897686"/>
              <a:ext cx="7327800" cy="6199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95797" y="120000"/>
                  </a:lnTo>
                  <a:lnTo>
                    <a:pt x="0" y="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5400012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Shape 206"/>
            <p:cNvSpPr/>
            <p:nvPr/>
          </p:nvSpPr>
          <p:spPr>
            <a:xfrm>
              <a:off x="9578975" y="8743950"/>
              <a:ext cx="4263900" cy="223313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491" y="0"/>
                  </a:moveTo>
                  <a:lnTo>
                    <a:pt x="120000" y="33491"/>
                  </a:lnTo>
                  <a:lnTo>
                    <a:pt x="0" y="119999"/>
                  </a:lnTo>
                  <a:lnTo>
                    <a:pt x="60491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Shape 207"/>
            <p:cNvSpPr/>
            <p:nvPr/>
          </p:nvSpPr>
          <p:spPr>
            <a:xfrm>
              <a:off x="11728450" y="-6897686"/>
              <a:ext cx="6940499" cy="1690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0" y="120000"/>
                  </a:lnTo>
                  <a:lnTo>
                    <a:pt x="17703" y="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Shape 208"/>
            <p:cNvSpPr/>
            <p:nvPr/>
          </p:nvSpPr>
          <p:spPr>
            <a:xfrm>
              <a:off x="3838575" y="-6897686"/>
              <a:ext cx="7890000" cy="9791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193" y="119999"/>
                  </a:moveTo>
                  <a:lnTo>
                    <a:pt x="0" y="0"/>
                  </a:lnTo>
                  <a:lnTo>
                    <a:pt x="55219" y="0"/>
                  </a:lnTo>
                  <a:lnTo>
                    <a:pt x="119999" y="20719"/>
                  </a:lnTo>
                  <a:lnTo>
                    <a:pt x="48193" y="119999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5400012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Shape 209"/>
            <p:cNvSpPr/>
            <p:nvPr/>
          </p:nvSpPr>
          <p:spPr>
            <a:xfrm>
              <a:off x="-1235075" y="-698500"/>
              <a:ext cx="8242200" cy="176132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24475"/>
                  </a:moveTo>
                  <a:lnTo>
                    <a:pt x="39522" y="0"/>
                  </a:lnTo>
                  <a:lnTo>
                    <a:pt x="0" y="119999"/>
                  </a:lnTo>
                  <a:lnTo>
                    <a:pt x="120000" y="24475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Shape 210"/>
            <p:cNvSpPr/>
            <p:nvPr/>
          </p:nvSpPr>
          <p:spPr>
            <a:xfrm>
              <a:off x="-1235075" y="-5207000"/>
              <a:ext cx="12963599" cy="221216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0" y="120000"/>
                  </a:lnTo>
                  <a:lnTo>
                    <a:pt x="120000" y="75677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Shape 211"/>
            <p:cNvSpPr/>
            <p:nvPr/>
          </p:nvSpPr>
          <p:spPr>
            <a:xfrm>
              <a:off x="-6305550" y="-6897686"/>
              <a:ext cx="7785000" cy="88043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9828" y="0"/>
                  </a:moveTo>
                  <a:lnTo>
                    <a:pt x="120000" y="84493"/>
                  </a:lnTo>
                  <a:lnTo>
                    <a:pt x="21680" y="120000"/>
                  </a:lnTo>
                  <a:lnTo>
                    <a:pt x="0" y="0"/>
                  </a:lnTo>
                  <a:lnTo>
                    <a:pt x="29828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Shape 212"/>
            <p:cNvSpPr/>
            <p:nvPr/>
          </p:nvSpPr>
          <p:spPr>
            <a:xfrm>
              <a:off x="11728450" y="-6897686"/>
              <a:ext cx="6940499" cy="8770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0" y="23131"/>
                  </a:lnTo>
                  <a:lnTo>
                    <a:pt x="118188" y="12000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Shape 213"/>
            <p:cNvSpPr/>
            <p:nvPr/>
          </p:nvSpPr>
          <p:spPr>
            <a:xfrm>
              <a:off x="1479550" y="-6897686"/>
              <a:ext cx="5527799" cy="9791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75972"/>
                  </a:moveTo>
                  <a:lnTo>
                    <a:pt x="119999" y="119999"/>
                  </a:lnTo>
                  <a:lnTo>
                    <a:pt x="51211" y="0"/>
                  </a:lnTo>
                  <a:lnTo>
                    <a:pt x="32085" y="0"/>
                  </a:lnTo>
                  <a:lnTo>
                    <a:pt x="0" y="75972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Shape 214"/>
            <p:cNvSpPr/>
            <p:nvPr/>
          </p:nvSpPr>
          <p:spPr>
            <a:xfrm>
              <a:off x="-1373187" y="8743950"/>
              <a:ext cx="13101599" cy="136301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71642"/>
                  </a:moveTo>
                  <a:lnTo>
                    <a:pt x="120000" y="0"/>
                  </a:lnTo>
                  <a:lnTo>
                    <a:pt x="40000" y="120000"/>
                  </a:lnTo>
                  <a:lnTo>
                    <a:pt x="0" y="71642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Shape 215"/>
            <p:cNvSpPr/>
            <p:nvPr/>
          </p:nvSpPr>
          <p:spPr>
            <a:xfrm>
              <a:off x="2994025" y="8743950"/>
              <a:ext cx="8734499" cy="223313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73243"/>
                  </a:moveTo>
                  <a:lnTo>
                    <a:pt x="90468" y="119999"/>
                  </a:lnTo>
                  <a:lnTo>
                    <a:pt x="120000" y="0"/>
                  </a:lnTo>
                  <a:lnTo>
                    <a:pt x="0" y="73243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5400012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Shape 216"/>
            <p:cNvSpPr/>
            <p:nvPr/>
          </p:nvSpPr>
          <p:spPr>
            <a:xfrm>
              <a:off x="11728450" y="1873250"/>
              <a:ext cx="6835799" cy="13103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37120" y="120000"/>
                  </a:lnTo>
                  <a:lnTo>
                    <a:pt x="0" y="62922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Shape 217"/>
            <p:cNvSpPr/>
            <p:nvPr/>
          </p:nvSpPr>
          <p:spPr>
            <a:xfrm>
              <a:off x="3276600" y="-9293225"/>
              <a:ext cx="10882199" cy="2395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8807"/>
                  </a:moveTo>
                  <a:lnTo>
                    <a:pt x="119999" y="0"/>
                  </a:lnTo>
                  <a:lnTo>
                    <a:pt x="104490" y="120000"/>
                  </a:lnTo>
                  <a:lnTo>
                    <a:pt x="46231" y="120000"/>
                  </a:lnTo>
                  <a:lnTo>
                    <a:pt x="0" y="38807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Shape 218"/>
            <p:cNvSpPr/>
            <p:nvPr/>
          </p:nvSpPr>
          <p:spPr>
            <a:xfrm>
              <a:off x="7469186" y="-6897686"/>
              <a:ext cx="5283300" cy="1690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6742" y="120000"/>
                  </a:moveTo>
                  <a:lnTo>
                    <a:pt x="120000" y="0"/>
                  </a:lnTo>
                  <a:lnTo>
                    <a:pt x="0" y="0"/>
                  </a:lnTo>
                  <a:lnTo>
                    <a:pt x="96742" y="12000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9" name="Shape 219"/>
          <p:cNvSpPr/>
          <p:nvPr/>
        </p:nvSpPr>
        <p:spPr>
          <a:xfrm>
            <a:off x="6007850" y="35675"/>
            <a:ext cx="2733599" cy="128489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400" b="1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Example text.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0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Go ahead and replace it with your own text. Go ahead and replace it with your own text. This is an example text.</a:t>
            </a:r>
            <a:r>
              <a:rPr lang="en" sz="1000" b="1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0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Go ahead and replace it with your own text. </a:t>
            </a:r>
          </a:p>
        </p:txBody>
      </p:sp>
      <p:sp>
        <p:nvSpPr>
          <p:cNvPr id="220" name="Shape 220"/>
          <p:cNvSpPr/>
          <p:nvPr/>
        </p:nvSpPr>
        <p:spPr>
          <a:xfrm>
            <a:off x="6007850" y="1980800"/>
            <a:ext cx="2661900" cy="242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4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Example text.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Go ahead and replace it with your own text. Go ahead and replace it with your own text. This is an example text.</a:t>
            </a:r>
            <a:r>
              <a:rPr lang="en" sz="10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Go ahead and replace it with your own text.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Char char="●"/>
            </a:pPr>
            <a:r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Go ahead and replace it with your own text.</a:t>
            </a:r>
          </a:p>
          <a:p>
            <a:pPr marL="457200" lvl="0" indent="-292100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Char char="●"/>
            </a:pPr>
            <a:r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Go ahead and replace it with your own text.</a:t>
            </a:r>
          </a:p>
          <a:p>
            <a:pPr marL="457200" lvl="0" indent="-292100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Char char="●"/>
            </a:pPr>
            <a:r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This is an example text.</a:t>
            </a:r>
            <a:r>
              <a:rPr lang="en" sz="1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Go ahead and replace it with your own text.</a:t>
            </a:r>
          </a:p>
        </p:txBody>
      </p:sp>
      <p:sp>
        <p:nvSpPr>
          <p:cNvPr id="221" name="Shape 221"/>
          <p:cNvSpPr txBox="1"/>
          <p:nvPr/>
        </p:nvSpPr>
        <p:spPr>
          <a:xfrm>
            <a:off x="203800" y="4072175"/>
            <a:ext cx="2319300" cy="621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Diagram featured by </a:t>
            </a:r>
            <a:r>
              <a:rPr lang="en" u="sng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poweredtemplate.com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AND TABLES TO COMPARE DATA</a:t>
            </a:r>
          </a:p>
        </p:txBody>
      </p:sp>
      <p:graphicFrame>
        <p:nvGraphicFramePr>
          <p:cNvPr id="227" name="Shape 227"/>
          <p:cNvGraphicFramePr/>
          <p:nvPr/>
        </p:nvGraphicFramePr>
        <p:xfrm>
          <a:off x="2559200" y="536781"/>
          <a:ext cx="6054800" cy="4096000"/>
        </p:xfrm>
        <a:graphic>
          <a:graphicData uri="http://schemas.openxmlformats.org/drawingml/2006/table">
            <a:tbl>
              <a:tblPr>
                <a:noFill/>
                <a:tableStyleId>{5818450B-3AD0-4B0D-B4FE-82AC0B389283}</a:tableStyleId>
              </a:tblPr>
              <a:tblGrid>
                <a:gridCol w="1513700"/>
                <a:gridCol w="1513700"/>
                <a:gridCol w="1513700"/>
                <a:gridCol w="1513700"/>
              </a:tblGrid>
              <a:tr h="1024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>
                        <a:solidFill>
                          <a:srgbClr val="07376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07376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07376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07376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4000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07376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Yellow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07376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07376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07376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</a:tr>
              <a:tr h="1024000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07376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Blue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07376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30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07376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15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07376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4000"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07376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Orange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07376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07376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24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07376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16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/>
        </p:nvSpPr>
        <p:spPr>
          <a:xfrm>
            <a:off x="1692749" y="872274"/>
            <a:ext cx="7679531" cy="3658359"/>
          </a:xfrm>
          <a:custGeom>
            <a:avLst/>
            <a:gdLst/>
            <a:ahLst/>
            <a:cxnLst/>
            <a:rect l="0" t="0" r="0" b="0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4" name="Shape 234"/>
          <p:cNvSpPr txBox="1">
            <a:spLocks noGrp="1"/>
          </p:cNvSpPr>
          <p:nvPr>
            <p:ph type="title" idx="4294967295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MAPS</a:t>
            </a:r>
          </a:p>
        </p:txBody>
      </p:sp>
      <p:sp>
        <p:nvSpPr>
          <p:cNvPr id="235" name="Shape 235"/>
          <p:cNvSpPr/>
          <p:nvPr/>
        </p:nvSpPr>
        <p:spPr>
          <a:xfrm>
            <a:off x="2980675" y="1475025"/>
            <a:ext cx="549900" cy="405599"/>
          </a:xfrm>
          <a:prstGeom prst="wedgeRectCallout">
            <a:avLst>
              <a:gd name="adj1" fmla="val 8607"/>
              <a:gd name="adj2" fmla="val 78415"/>
            </a:avLst>
          </a:prstGeom>
          <a:solidFill>
            <a:srgbClr val="0B539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our office</a:t>
            </a:r>
          </a:p>
        </p:txBody>
      </p:sp>
      <p:sp>
        <p:nvSpPr>
          <p:cNvPr id="237" name="Shape 237"/>
          <p:cNvSpPr/>
          <p:nvPr/>
        </p:nvSpPr>
        <p:spPr>
          <a:xfrm rot="10800000">
            <a:off x="2243124" y="1974300"/>
            <a:ext cx="187800" cy="162299"/>
          </a:xfrm>
          <a:prstGeom prst="triangle">
            <a:avLst>
              <a:gd name="adj" fmla="val 50000"/>
            </a:avLst>
          </a:prstGeom>
          <a:solidFill>
            <a:srgbClr val="0B539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0B5394"/>
              </a:solidFill>
            </a:endParaRPr>
          </a:p>
        </p:txBody>
      </p:sp>
      <p:sp>
        <p:nvSpPr>
          <p:cNvPr id="238" name="Shape 238"/>
          <p:cNvSpPr/>
          <p:nvPr/>
        </p:nvSpPr>
        <p:spPr>
          <a:xfrm rot="10800000">
            <a:off x="3772674" y="3462150"/>
            <a:ext cx="187800" cy="162299"/>
          </a:xfrm>
          <a:prstGeom prst="triangle">
            <a:avLst>
              <a:gd name="adj" fmla="val 50000"/>
            </a:avLst>
          </a:prstGeom>
          <a:solidFill>
            <a:srgbClr val="0B539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0B5394"/>
              </a:solidFill>
            </a:endParaRPr>
          </a:p>
        </p:txBody>
      </p:sp>
      <p:sp>
        <p:nvSpPr>
          <p:cNvPr id="239" name="Shape 239"/>
          <p:cNvSpPr/>
          <p:nvPr/>
        </p:nvSpPr>
        <p:spPr>
          <a:xfrm rot="10800000">
            <a:off x="4832774" y="1718325"/>
            <a:ext cx="187800" cy="162299"/>
          </a:xfrm>
          <a:prstGeom prst="triangle">
            <a:avLst>
              <a:gd name="adj" fmla="val 50000"/>
            </a:avLst>
          </a:prstGeom>
          <a:solidFill>
            <a:srgbClr val="0B539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0B5394"/>
              </a:solidFill>
            </a:endParaRPr>
          </a:p>
        </p:txBody>
      </p:sp>
      <p:sp>
        <p:nvSpPr>
          <p:cNvPr id="240" name="Shape 240"/>
          <p:cNvSpPr/>
          <p:nvPr/>
        </p:nvSpPr>
        <p:spPr>
          <a:xfrm rot="10800000">
            <a:off x="5506824" y="3624450"/>
            <a:ext cx="187800" cy="162299"/>
          </a:xfrm>
          <a:prstGeom prst="triangle">
            <a:avLst>
              <a:gd name="adj" fmla="val 50000"/>
            </a:avLst>
          </a:prstGeom>
          <a:solidFill>
            <a:srgbClr val="0B539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0B5394"/>
              </a:solidFill>
            </a:endParaRPr>
          </a:p>
        </p:txBody>
      </p:sp>
      <p:sp>
        <p:nvSpPr>
          <p:cNvPr id="241" name="Shape 241"/>
          <p:cNvSpPr/>
          <p:nvPr/>
        </p:nvSpPr>
        <p:spPr>
          <a:xfrm rot="10800000">
            <a:off x="7547599" y="2136600"/>
            <a:ext cx="187800" cy="162299"/>
          </a:xfrm>
          <a:prstGeom prst="triangle">
            <a:avLst>
              <a:gd name="adj" fmla="val 50000"/>
            </a:avLst>
          </a:prstGeom>
          <a:solidFill>
            <a:srgbClr val="0B539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0B5394"/>
              </a:solidFill>
            </a:endParaRPr>
          </a:p>
        </p:txBody>
      </p:sp>
      <p:sp>
        <p:nvSpPr>
          <p:cNvPr id="242" name="Shape 242"/>
          <p:cNvSpPr/>
          <p:nvPr/>
        </p:nvSpPr>
        <p:spPr>
          <a:xfrm rot="10800000">
            <a:off x="8200799" y="3786750"/>
            <a:ext cx="187800" cy="162299"/>
          </a:xfrm>
          <a:prstGeom prst="triangle">
            <a:avLst>
              <a:gd name="adj" fmla="val 50000"/>
            </a:avLst>
          </a:prstGeom>
          <a:solidFill>
            <a:srgbClr val="0B539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ctrTitle" idx="4294967295"/>
          </p:nvPr>
        </p:nvSpPr>
        <p:spPr>
          <a:xfrm>
            <a:off x="292125" y="3183550"/>
            <a:ext cx="8165999" cy="115979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0">
                <a:solidFill>
                  <a:srgbClr val="3D85C6"/>
                </a:solidFill>
              </a:rPr>
              <a:t>89,526,124</a:t>
            </a:r>
          </a:p>
        </p:txBody>
      </p:sp>
      <p:sp>
        <p:nvSpPr>
          <p:cNvPr id="248" name="Shape 248"/>
          <p:cNvSpPr txBox="1">
            <a:spLocks noGrp="1"/>
          </p:cNvSpPr>
          <p:nvPr>
            <p:ph type="subTitle" idx="4294967295"/>
          </p:nvPr>
        </p:nvSpPr>
        <p:spPr>
          <a:xfrm>
            <a:off x="292125" y="4135454"/>
            <a:ext cx="8165999" cy="784799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/>
              <a:t>Whoa! That’s a big number, aren’t you proud?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ctrTitle" idx="4294967295"/>
          </p:nvPr>
        </p:nvSpPr>
        <p:spPr>
          <a:xfrm>
            <a:off x="2438400" y="190800"/>
            <a:ext cx="5916600" cy="894899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7200"/>
              <a:t>89,526,124$</a:t>
            </a:r>
          </a:p>
        </p:txBody>
      </p:sp>
      <p:sp>
        <p:nvSpPr>
          <p:cNvPr id="255" name="Shape 255"/>
          <p:cNvSpPr txBox="1">
            <a:spLocks noGrp="1"/>
          </p:cNvSpPr>
          <p:nvPr>
            <p:ph type="subTitle" idx="4294967295"/>
          </p:nvPr>
        </p:nvSpPr>
        <p:spPr>
          <a:xfrm>
            <a:off x="2438400" y="1106507"/>
            <a:ext cx="5916600" cy="463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1800"/>
              <a:t>That’s a lot of money</a:t>
            </a:r>
          </a:p>
        </p:txBody>
      </p:sp>
      <p:sp>
        <p:nvSpPr>
          <p:cNvPr id="256" name="Shape 256"/>
          <p:cNvSpPr txBox="1">
            <a:spLocks noGrp="1"/>
          </p:cNvSpPr>
          <p:nvPr>
            <p:ph type="ctrTitle" idx="4294967295"/>
          </p:nvPr>
        </p:nvSpPr>
        <p:spPr>
          <a:xfrm>
            <a:off x="2438400" y="3505494"/>
            <a:ext cx="5916600" cy="894899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7200"/>
              <a:t>100%</a:t>
            </a:r>
          </a:p>
        </p:txBody>
      </p:sp>
      <p:sp>
        <p:nvSpPr>
          <p:cNvPr id="257" name="Shape 257"/>
          <p:cNvSpPr txBox="1">
            <a:spLocks noGrp="1"/>
          </p:cNvSpPr>
          <p:nvPr>
            <p:ph type="subTitle" idx="4294967295"/>
          </p:nvPr>
        </p:nvSpPr>
        <p:spPr>
          <a:xfrm>
            <a:off x="2438400" y="4421201"/>
            <a:ext cx="5916600" cy="463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1800"/>
              <a:t>Total success!</a:t>
            </a:r>
          </a:p>
        </p:txBody>
      </p:sp>
      <p:sp>
        <p:nvSpPr>
          <p:cNvPr id="258" name="Shape 258"/>
          <p:cNvSpPr txBox="1">
            <a:spLocks noGrp="1"/>
          </p:cNvSpPr>
          <p:nvPr>
            <p:ph type="ctrTitle" idx="4294967295"/>
          </p:nvPr>
        </p:nvSpPr>
        <p:spPr>
          <a:xfrm>
            <a:off x="2438400" y="1810047"/>
            <a:ext cx="5916600" cy="894899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7200"/>
              <a:t>185,244</a:t>
            </a:r>
            <a:r>
              <a:rPr lang="en" sz="4800"/>
              <a:t> users</a:t>
            </a:r>
          </a:p>
        </p:txBody>
      </p:sp>
      <p:sp>
        <p:nvSpPr>
          <p:cNvPr id="259" name="Shape 259"/>
          <p:cNvSpPr txBox="1">
            <a:spLocks noGrp="1"/>
          </p:cNvSpPr>
          <p:nvPr>
            <p:ph type="subTitle" idx="4294967295"/>
          </p:nvPr>
        </p:nvSpPr>
        <p:spPr>
          <a:xfrm>
            <a:off x="2438400" y="2725754"/>
            <a:ext cx="5916600" cy="463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1800"/>
              <a:t>And a lot of users</a:t>
            </a:r>
          </a:p>
        </p:txBody>
      </p:sp>
      <p:cxnSp>
        <p:nvCxnSpPr>
          <p:cNvPr id="261" name="Shape 261"/>
          <p:cNvCxnSpPr/>
          <p:nvPr/>
        </p:nvCxnSpPr>
        <p:spPr>
          <a:xfrm>
            <a:off x="2566525" y="1787234"/>
            <a:ext cx="5487900" cy="0"/>
          </a:xfrm>
          <a:prstGeom prst="straightConnector1">
            <a:avLst/>
          </a:prstGeom>
          <a:noFill/>
          <a:ln w="9525" cap="flat" cmpd="sng">
            <a:solidFill>
              <a:srgbClr val="0B5394"/>
            </a:solidFill>
            <a:prstDash val="solid"/>
            <a:round/>
            <a:headEnd type="diamond" w="lg" len="lg"/>
            <a:tailEnd type="diamond" w="lg" len="lg"/>
          </a:ln>
        </p:spPr>
      </p:cxnSp>
      <p:cxnSp>
        <p:nvCxnSpPr>
          <p:cNvPr id="262" name="Shape 262"/>
          <p:cNvCxnSpPr/>
          <p:nvPr/>
        </p:nvCxnSpPr>
        <p:spPr>
          <a:xfrm>
            <a:off x="2566525" y="3463634"/>
            <a:ext cx="5487900" cy="0"/>
          </a:xfrm>
          <a:prstGeom prst="straightConnector1">
            <a:avLst/>
          </a:prstGeom>
          <a:noFill/>
          <a:ln w="9525" cap="flat" cmpd="sng">
            <a:solidFill>
              <a:srgbClr val="0B5394"/>
            </a:solidFill>
            <a:prstDash val="solid"/>
            <a:round/>
            <a:headEnd type="diamond" w="lg" len="lg"/>
            <a:tailEnd type="diamond" w="lg" len="lg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OUR PROCESS IS EASY</a:t>
            </a:r>
          </a:p>
        </p:txBody>
      </p:sp>
      <p:sp>
        <p:nvSpPr>
          <p:cNvPr id="269" name="Shape 269"/>
          <p:cNvSpPr/>
          <p:nvPr/>
        </p:nvSpPr>
        <p:spPr>
          <a:xfrm>
            <a:off x="2441325" y="2284800"/>
            <a:ext cx="6301500" cy="573900"/>
          </a:xfrm>
          <a:prstGeom prst="homePlate">
            <a:avLst>
              <a:gd name="adj" fmla="val 50000"/>
            </a:avLst>
          </a:prstGeom>
          <a:solidFill>
            <a:srgbClr val="CFE2F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0" name="Shape 270"/>
          <p:cNvSpPr/>
          <p:nvPr/>
        </p:nvSpPr>
        <p:spPr>
          <a:xfrm>
            <a:off x="2695925" y="1846650"/>
            <a:ext cx="1450199" cy="1450199"/>
          </a:xfrm>
          <a:prstGeom prst="ellipse">
            <a:avLst/>
          </a:prstGeom>
          <a:solidFill>
            <a:srgbClr val="6FA8DC"/>
          </a:solidFill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first</a:t>
            </a:r>
          </a:p>
        </p:txBody>
      </p:sp>
      <p:sp>
        <p:nvSpPr>
          <p:cNvPr id="271" name="Shape 271"/>
          <p:cNvSpPr/>
          <p:nvPr/>
        </p:nvSpPr>
        <p:spPr>
          <a:xfrm>
            <a:off x="4783162" y="1846650"/>
            <a:ext cx="1450199" cy="1450199"/>
          </a:xfrm>
          <a:prstGeom prst="ellipse">
            <a:avLst/>
          </a:prstGeom>
          <a:solidFill>
            <a:srgbClr val="3D85C6"/>
          </a:solidFill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second</a:t>
            </a:r>
          </a:p>
        </p:txBody>
      </p:sp>
      <p:sp>
        <p:nvSpPr>
          <p:cNvPr id="272" name="Shape 272"/>
          <p:cNvSpPr/>
          <p:nvPr/>
        </p:nvSpPr>
        <p:spPr>
          <a:xfrm>
            <a:off x="6870400" y="1846650"/>
            <a:ext cx="1450199" cy="1450199"/>
          </a:xfrm>
          <a:prstGeom prst="ellipse">
            <a:avLst/>
          </a:prstGeom>
          <a:solidFill>
            <a:srgbClr val="0B5394"/>
          </a:solidFill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last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2587400" y="344716"/>
            <a:ext cx="1945200" cy="1305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Yellow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</a:p>
        </p:txBody>
      </p:sp>
      <p:sp>
        <p:nvSpPr>
          <p:cNvPr id="278" name="Shape 278"/>
          <p:cNvSpPr txBox="1">
            <a:spLocks noGrp="1"/>
          </p:cNvSpPr>
          <p:nvPr>
            <p:ph type="body" idx="2"/>
          </p:nvPr>
        </p:nvSpPr>
        <p:spPr>
          <a:xfrm>
            <a:off x="4632369" y="344716"/>
            <a:ext cx="1945200" cy="1305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colour of the clear sky and the deep sea. It is located between violet and green on the optical spectrum.</a:t>
            </a:r>
          </a:p>
        </p:txBody>
      </p:sp>
      <p:sp>
        <p:nvSpPr>
          <p:cNvPr id="279" name="Shape 279"/>
          <p:cNvSpPr txBox="1">
            <a:spLocks noGrp="1"/>
          </p:cNvSpPr>
          <p:nvPr>
            <p:ph type="body" idx="3"/>
          </p:nvPr>
        </p:nvSpPr>
        <p:spPr>
          <a:xfrm>
            <a:off x="6677337" y="344716"/>
            <a:ext cx="1945200" cy="1305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280" name="Shape 280"/>
          <p:cNvSpPr txBox="1">
            <a:spLocks noGrp="1"/>
          </p:cNvSpPr>
          <p:nvPr>
            <p:ph type="body" idx="1"/>
          </p:nvPr>
        </p:nvSpPr>
        <p:spPr>
          <a:xfrm>
            <a:off x="2587400" y="2230666"/>
            <a:ext cx="1945200" cy="1305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Yellow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</a:p>
        </p:txBody>
      </p:sp>
      <p:sp>
        <p:nvSpPr>
          <p:cNvPr id="281" name="Shape 281"/>
          <p:cNvSpPr txBox="1">
            <a:spLocks noGrp="1"/>
          </p:cNvSpPr>
          <p:nvPr>
            <p:ph type="body" idx="2"/>
          </p:nvPr>
        </p:nvSpPr>
        <p:spPr>
          <a:xfrm>
            <a:off x="4632369" y="2230666"/>
            <a:ext cx="1945200" cy="1305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colour of the clear sky and the deep sea. It is located between violet and green on the optical spectrum.</a:t>
            </a:r>
          </a:p>
        </p:txBody>
      </p:sp>
      <p:sp>
        <p:nvSpPr>
          <p:cNvPr id="282" name="Shape 282"/>
          <p:cNvSpPr txBox="1">
            <a:spLocks noGrp="1"/>
          </p:cNvSpPr>
          <p:nvPr>
            <p:ph type="body" idx="3"/>
          </p:nvPr>
        </p:nvSpPr>
        <p:spPr>
          <a:xfrm>
            <a:off x="6677337" y="2230666"/>
            <a:ext cx="1945200" cy="1305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283" name="Shape 283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REVIEW SOME CONCEPTS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164144" y="4406300"/>
            <a:ext cx="2346899" cy="51959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copy&amp;paste graphs from </a:t>
            </a:r>
            <a:r>
              <a:rPr lang="en" u="sng">
                <a:hlinkClick r:id="rId3"/>
              </a:rPr>
              <a:t>Google Sheets</a:t>
            </a:r>
          </a:p>
        </p:txBody>
      </p:sp>
      <p:pic>
        <p:nvPicPr>
          <p:cNvPr id="291" name="Shape 2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50600" y="181675"/>
            <a:ext cx="5762775" cy="478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2544225" y="297366"/>
            <a:ext cx="2981399" cy="4661399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 smtClean="0"/>
              <a:t>Basic R</a:t>
            </a:r>
            <a:endParaRPr lang="en" b="1" dirty="0"/>
          </a:p>
          <a:p>
            <a:pPr lvl="0">
              <a:spcBef>
                <a:spcPts val="0"/>
              </a:spcBef>
              <a:buNone/>
            </a:pPr>
            <a:r>
              <a:rPr lang="en" dirty="0" smtClean="0"/>
              <a:t>read.csv()</a:t>
            </a:r>
          </a:p>
          <a:p>
            <a:pPr lvl="0">
              <a:spcBef>
                <a:spcPts val="0"/>
              </a:spcBef>
              <a:buNone/>
            </a:pPr>
            <a:r>
              <a:rPr lang="en-GB" dirty="0"/>
              <a:t>r</a:t>
            </a:r>
            <a:r>
              <a:rPr lang="en" dirty="0" smtClean="0"/>
              <a:t>ead.tsv</a:t>
            </a:r>
            <a:r>
              <a:rPr lang="en" dirty="0" smtClean="0"/>
              <a:t>()</a:t>
            </a:r>
          </a:p>
          <a:p>
            <a:pPr lvl="0">
              <a:spcBef>
                <a:spcPts val="0"/>
              </a:spcBef>
              <a:buNone/>
            </a:pPr>
            <a:endParaRPr lang="en" dirty="0"/>
          </a:p>
          <a:p>
            <a:pPr lvl="0">
              <a:spcBef>
                <a:spcPts val="0"/>
              </a:spcBef>
              <a:buNone/>
            </a:pPr>
            <a:r>
              <a:rPr lang="en" dirty="0" smtClean="0"/>
              <a:t>* </a:t>
            </a:r>
            <a:r>
              <a:rPr lang="en-GB" dirty="0" smtClean="0"/>
              <a:t>S</a:t>
            </a:r>
            <a:r>
              <a:rPr lang="en" dirty="0" smtClean="0"/>
              <a:t>tringsasfactors?</a:t>
            </a:r>
            <a:endParaRPr lang="en" dirty="0"/>
          </a:p>
        </p:txBody>
      </p:sp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Read a csv file</a:t>
            </a:r>
            <a:endParaRPr lang="en" dirty="0"/>
          </a:p>
        </p:txBody>
      </p:sp>
      <p:sp>
        <p:nvSpPr>
          <p:cNvPr id="123" name="Shape 123"/>
          <p:cNvSpPr txBox="1">
            <a:spLocks noGrp="1"/>
          </p:cNvSpPr>
          <p:nvPr>
            <p:ph type="body" idx="2"/>
          </p:nvPr>
        </p:nvSpPr>
        <p:spPr>
          <a:xfrm>
            <a:off x="5705275" y="297366"/>
            <a:ext cx="2981399" cy="4661399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 smtClean="0"/>
              <a:t>readr</a:t>
            </a:r>
            <a:endParaRPr lang="en" b="1" dirty="0"/>
          </a:p>
          <a:p>
            <a:pPr lvl="0">
              <a:spcBef>
                <a:spcPts val="0"/>
              </a:spcBef>
              <a:buNone/>
            </a:pPr>
            <a:r>
              <a:rPr lang="en" dirty="0" smtClean="0"/>
              <a:t>read_csv()</a:t>
            </a:r>
          </a:p>
          <a:p>
            <a:pPr lvl="0">
              <a:spcBef>
                <a:spcPts val="0"/>
              </a:spcBef>
              <a:buNone/>
            </a:pPr>
            <a:r>
              <a:rPr lang="en-GB" dirty="0"/>
              <a:t>r</a:t>
            </a:r>
            <a:r>
              <a:rPr lang="en" dirty="0" smtClean="0"/>
              <a:t>ead_tsv</a:t>
            </a:r>
            <a:r>
              <a:rPr lang="en" dirty="0" smtClean="0"/>
              <a:t>()</a:t>
            </a:r>
          </a:p>
          <a:p>
            <a:pPr lvl="0">
              <a:spcBef>
                <a:spcPts val="0"/>
              </a:spcBef>
              <a:buNone/>
            </a:pPr>
            <a:endParaRPr lang="en" dirty="0"/>
          </a:p>
          <a:p>
            <a:pPr lvl="0">
              <a:spcBef>
                <a:spcPts val="0"/>
              </a:spcBef>
              <a:buNone/>
            </a:pPr>
            <a:r>
              <a:rPr lang="en" dirty="0" smtClean="0"/>
              <a:t>* Parse data types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57927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/>
          <p:nvPr/>
        </p:nvSpPr>
        <p:spPr>
          <a:xfrm>
            <a:off x="4553434" y="489800"/>
            <a:ext cx="2075120" cy="4163909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0B5394"/>
          </a:solidFill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7" name="Shape 297"/>
          <p:cNvSpPr txBox="1">
            <a:spLocks noGrp="1"/>
          </p:cNvSpPr>
          <p:nvPr>
            <p:ph type="body" idx="4294967295"/>
          </p:nvPr>
        </p:nvSpPr>
        <p:spPr>
          <a:xfrm>
            <a:off x="166925" y="1496025"/>
            <a:ext cx="2378700" cy="3277499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4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ANDROID PROJECT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400"/>
              <a:t>Show and explain your web, app or software projects using these gadget templates.</a:t>
            </a:r>
          </a:p>
        </p:txBody>
      </p:sp>
      <p:sp>
        <p:nvSpPr>
          <p:cNvPr id="298" name="Shape 298"/>
          <p:cNvSpPr/>
          <p:nvPr/>
        </p:nvSpPr>
        <p:spPr>
          <a:xfrm>
            <a:off x="4646750" y="839000"/>
            <a:ext cx="1888499" cy="3356100"/>
          </a:xfrm>
          <a:prstGeom prst="rect">
            <a:avLst/>
          </a:prstGeom>
          <a:solidFill>
            <a:srgbClr val="073763">
              <a:alpha val="1923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Place your screenshot here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/>
          <p:nvPr/>
        </p:nvSpPr>
        <p:spPr>
          <a:xfrm>
            <a:off x="4694370" y="623036"/>
            <a:ext cx="1863608" cy="3921827"/>
          </a:xfrm>
          <a:custGeom>
            <a:avLst/>
            <a:gdLst/>
            <a:ahLst/>
            <a:cxnLst/>
            <a:rect l="0" t="0" r="0" b="0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0B5394"/>
          </a:solidFill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5" name="Shape 305"/>
          <p:cNvSpPr/>
          <p:nvPr/>
        </p:nvSpPr>
        <p:spPr>
          <a:xfrm>
            <a:off x="4826100" y="1188850"/>
            <a:ext cx="1589700" cy="2811900"/>
          </a:xfrm>
          <a:prstGeom prst="rect">
            <a:avLst/>
          </a:prstGeom>
          <a:solidFill>
            <a:srgbClr val="073763">
              <a:alpha val="1923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Place your screenshot here</a:t>
            </a:r>
          </a:p>
        </p:txBody>
      </p:sp>
      <p:sp>
        <p:nvSpPr>
          <p:cNvPr id="307" name="Shape 307"/>
          <p:cNvSpPr txBox="1">
            <a:spLocks noGrp="1"/>
          </p:cNvSpPr>
          <p:nvPr>
            <p:ph type="body" idx="4294967295"/>
          </p:nvPr>
        </p:nvSpPr>
        <p:spPr>
          <a:xfrm>
            <a:off x="166925" y="1496025"/>
            <a:ext cx="2378700" cy="3277499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4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iPHONE PROJECT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400"/>
              <a:t>Show and explain your web, app or software projects using these gadget templates.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/>
          <p:nvPr/>
        </p:nvSpPr>
        <p:spPr>
          <a:xfrm>
            <a:off x="4178101" y="535612"/>
            <a:ext cx="2879503" cy="4072344"/>
          </a:xfrm>
          <a:custGeom>
            <a:avLst/>
            <a:gdLst/>
            <a:ahLst/>
            <a:cxnLst/>
            <a:rect l="0" t="0" r="0" b="0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0B5394"/>
          </a:solidFill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3" name="Shape 313"/>
          <p:cNvSpPr/>
          <p:nvPr/>
        </p:nvSpPr>
        <p:spPr>
          <a:xfrm>
            <a:off x="4376800" y="910325"/>
            <a:ext cx="2493299" cy="3333599"/>
          </a:xfrm>
          <a:prstGeom prst="rect">
            <a:avLst/>
          </a:prstGeom>
          <a:solidFill>
            <a:srgbClr val="073763">
              <a:alpha val="1923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Place your screenshot here</a:t>
            </a:r>
          </a:p>
        </p:txBody>
      </p:sp>
      <p:sp>
        <p:nvSpPr>
          <p:cNvPr id="315" name="Shape 315"/>
          <p:cNvSpPr txBox="1">
            <a:spLocks noGrp="1"/>
          </p:cNvSpPr>
          <p:nvPr>
            <p:ph type="body" idx="4294967295"/>
          </p:nvPr>
        </p:nvSpPr>
        <p:spPr>
          <a:xfrm>
            <a:off x="166925" y="1496025"/>
            <a:ext cx="2378700" cy="3277499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4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TABLET PROJECT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400"/>
              <a:t>Show and explain your web, app or software projects using these gadget templates.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/>
          <p:nvPr/>
        </p:nvSpPr>
        <p:spPr>
          <a:xfrm>
            <a:off x="3088025" y="574851"/>
            <a:ext cx="5170078" cy="4024964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B5394"/>
          </a:solidFill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1" name="Shape 321"/>
          <p:cNvSpPr/>
          <p:nvPr/>
        </p:nvSpPr>
        <p:spPr>
          <a:xfrm>
            <a:off x="3304369" y="788588"/>
            <a:ext cx="4737300" cy="3024899"/>
          </a:xfrm>
          <a:prstGeom prst="rect">
            <a:avLst/>
          </a:prstGeom>
          <a:solidFill>
            <a:srgbClr val="073763">
              <a:alpha val="1923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Place your screenshot here</a:t>
            </a:r>
          </a:p>
        </p:txBody>
      </p:sp>
      <p:sp>
        <p:nvSpPr>
          <p:cNvPr id="323" name="Shape 323"/>
          <p:cNvSpPr txBox="1">
            <a:spLocks noGrp="1"/>
          </p:cNvSpPr>
          <p:nvPr>
            <p:ph type="body" idx="4294967295"/>
          </p:nvPr>
        </p:nvSpPr>
        <p:spPr>
          <a:xfrm>
            <a:off x="166925" y="1496025"/>
            <a:ext cx="2378700" cy="3277499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4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DESKTOP PROJECT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400"/>
              <a:t>Show and explain your web, app or software projects using these gadget templates.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" name="Shape 328" descr="photo-1434030216411-0b793f4b4173.jpg"/>
          <p:cNvPicPr preferRelativeResize="0"/>
          <p:nvPr/>
        </p:nvPicPr>
        <p:blipFill rotWithShape="1">
          <a:blip r:embed="rId3">
            <a:alphaModFix/>
          </a:blip>
          <a:srcRect l="28831" r="30600"/>
          <a:stretch/>
        </p:blipFill>
        <p:spPr>
          <a:xfrm>
            <a:off x="0" y="0"/>
            <a:ext cx="208662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Shape 330"/>
          <p:cNvSpPr txBox="1">
            <a:spLocks noGrp="1"/>
          </p:cNvSpPr>
          <p:nvPr>
            <p:ph type="ctrTitle" idx="4294967295"/>
          </p:nvPr>
        </p:nvSpPr>
        <p:spPr>
          <a:xfrm>
            <a:off x="2691650" y="440350"/>
            <a:ext cx="5571300" cy="1159799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000">
                <a:solidFill>
                  <a:srgbClr val="9FC5E8"/>
                </a:solidFill>
              </a:rPr>
              <a:t>THANKS!</a:t>
            </a:r>
          </a:p>
        </p:txBody>
      </p:sp>
      <p:sp>
        <p:nvSpPr>
          <p:cNvPr id="331" name="Shape 331"/>
          <p:cNvSpPr txBox="1">
            <a:spLocks noGrp="1"/>
          </p:cNvSpPr>
          <p:nvPr>
            <p:ph type="subTitle" idx="4294967295"/>
          </p:nvPr>
        </p:nvSpPr>
        <p:spPr>
          <a:xfrm>
            <a:off x="2796050" y="1927875"/>
            <a:ext cx="5571300" cy="2557799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400" b="1"/>
              <a:t>Any questions?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You can find me at</a:t>
            </a:r>
          </a:p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" sz="2400"/>
              <a:t>@username</a:t>
            </a:r>
          </a:p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" sz="2400"/>
              <a:t>user@mail.me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CREDITS</a:t>
            </a:r>
          </a:p>
        </p:txBody>
      </p:sp>
      <p:sp>
        <p:nvSpPr>
          <p:cNvPr id="337" name="Shape 337"/>
          <p:cNvSpPr txBox="1">
            <a:spLocks noGrp="1"/>
          </p:cNvSpPr>
          <p:nvPr>
            <p:ph type="body" idx="1"/>
          </p:nvPr>
        </p:nvSpPr>
        <p:spPr>
          <a:xfrm>
            <a:off x="2874625" y="275338"/>
            <a:ext cx="5561999" cy="4428299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Special thanks to all the people who made and released these awesome resources for free:</a:t>
            </a:r>
          </a:p>
          <a:p>
            <a:pPr lvl="0" rtl="0">
              <a:spcBef>
                <a:spcPts val="0"/>
              </a:spcBef>
              <a:buNone/>
            </a:pPr>
            <a:endParaRPr sz="2400"/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rgbClr val="073763"/>
              </a:buClr>
              <a:buSzPct val="100000"/>
            </a:pPr>
            <a:r>
              <a:rPr lang="en" sz="2400"/>
              <a:t>Presentation template by </a:t>
            </a:r>
            <a:r>
              <a:rPr lang="en" sz="2400" u="sng">
                <a:hlinkClick r:id="rId3"/>
              </a:rPr>
              <a:t>SlidesCarnival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rgbClr val="073763"/>
              </a:buClr>
              <a:buSzPct val="100000"/>
            </a:pPr>
            <a:r>
              <a:rPr lang="en" sz="2400"/>
              <a:t>Photographs by </a:t>
            </a:r>
            <a:r>
              <a:rPr lang="en" sz="2400" u="sng">
                <a:hlinkClick r:id="rId4"/>
              </a:rPr>
              <a:t>Unsplash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/>
              <a:t>PRESENTATION DESIGN</a:t>
            </a:r>
          </a:p>
        </p:txBody>
      </p:sp>
      <p:sp>
        <p:nvSpPr>
          <p:cNvPr id="344" name="Shape 344"/>
          <p:cNvSpPr txBox="1">
            <a:spLocks noGrp="1"/>
          </p:cNvSpPr>
          <p:nvPr>
            <p:ph type="body" idx="1"/>
          </p:nvPr>
        </p:nvSpPr>
        <p:spPr>
          <a:xfrm>
            <a:off x="2465047" y="521650"/>
            <a:ext cx="6258599" cy="3129299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/>
              <a:t>This presentation uses the following typographies:</a:t>
            </a:r>
          </a:p>
          <a:p>
            <a:pPr marL="457200" lvl="0" indent="-330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600"/>
              <a:t>Titles: </a:t>
            </a:r>
            <a:r>
              <a:rPr lang="en" sz="1600" b="1"/>
              <a:t>Montserrat</a:t>
            </a:r>
          </a:p>
          <a:p>
            <a:pPr marL="457200" lvl="0" indent="-330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600"/>
              <a:t>Body copy: </a:t>
            </a:r>
            <a:r>
              <a:rPr lang="en" sz="1600" b="1"/>
              <a:t>Roboto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/>
              <a:t>You can download the fonts on this page: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 u="sng">
                <a:solidFill>
                  <a:srgbClr val="3D85C6"/>
                </a:solidFill>
                <a:hlinkClick r:id="rId3"/>
              </a:rPr>
              <a:t>https://www.google.com/fonts#UsePlace:use/Collection:Montserrat:400,700|Roboto:400,400italic,700,700italic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600"/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/>
              <a:t>Click on the “arrow button” that appears on the top right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600"/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/>
              <a:t>Light blue </a:t>
            </a:r>
            <a:r>
              <a:rPr lang="en" sz="1600" b="1">
                <a:solidFill>
                  <a:srgbClr val="6FA8DC"/>
                </a:solidFill>
              </a:rPr>
              <a:t>#6fa8dc </a:t>
            </a:r>
            <a:r>
              <a:rPr lang="en" sz="1600"/>
              <a:t>/ Medium blue </a:t>
            </a:r>
            <a:r>
              <a:rPr lang="en" sz="1600" b="1">
                <a:solidFill>
                  <a:srgbClr val="3D85C6"/>
                </a:solidFill>
              </a:rPr>
              <a:t>#3d85c6</a:t>
            </a:r>
            <a:r>
              <a:rPr lang="en" sz="1600" b="1">
                <a:solidFill>
                  <a:srgbClr val="6FA8DC"/>
                </a:solidFill>
              </a:rPr>
              <a:t> </a:t>
            </a:r>
            <a:r>
              <a:rPr lang="en" sz="1600"/>
              <a:t>/ Dark blue </a:t>
            </a:r>
            <a:r>
              <a:rPr lang="en" sz="1600" b="1"/>
              <a:t>#073763</a:t>
            </a:r>
          </a:p>
        </p:txBody>
      </p:sp>
      <p:sp>
        <p:nvSpPr>
          <p:cNvPr id="345" name="Shape 345"/>
          <p:cNvSpPr txBox="1"/>
          <p:nvPr/>
        </p:nvSpPr>
        <p:spPr>
          <a:xfrm>
            <a:off x="2465050" y="4230250"/>
            <a:ext cx="6258599" cy="631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 i="1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 i="1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endParaRPr sz="1200" i="1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46" name="Shape 3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91200" y="2964628"/>
            <a:ext cx="635793" cy="2500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FA8DC"/>
        </a:solidFill>
        <a:effectLst/>
      </p:bgPr>
    </p:bg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3" name="Shape 353"/>
          <p:cNvGrpSpPr/>
          <p:nvPr/>
        </p:nvGrpSpPr>
        <p:grpSpPr>
          <a:xfrm>
            <a:off x="3168146" y="333019"/>
            <a:ext cx="342902" cy="447293"/>
            <a:chOff x="590250" y="244200"/>
            <a:chExt cx="407975" cy="532175"/>
          </a:xfrm>
        </p:grpSpPr>
        <p:sp>
          <p:nvSpPr>
            <p:cNvPr id="354" name="Shape 354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6" name="Shape 356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7" name="Shape 357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8" name="Shape 358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9" name="Shape 359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0" name="Shape 360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1" name="Shape 361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2" name="Shape 36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3" name="Shape 363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4" name="Shape 364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5" name="Shape 365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6" name="Shape 366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7" name="Shape 367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68" name="Shape 368"/>
          <p:cNvGrpSpPr/>
          <p:nvPr/>
        </p:nvGrpSpPr>
        <p:grpSpPr>
          <a:xfrm>
            <a:off x="3720838" y="399040"/>
            <a:ext cx="372593" cy="310144"/>
            <a:chOff x="1247825" y="322750"/>
            <a:chExt cx="443300" cy="369000"/>
          </a:xfrm>
        </p:grpSpPr>
        <p:sp>
          <p:nvSpPr>
            <p:cNvPr id="369" name="Shape 369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0" t="0" r="0" b="0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0" name="Shape 370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0" t="0" r="0" b="0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1" name="Shape 371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0" t="0" r="0" b="0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2" name="Shape 372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0" t="0" r="0" b="0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3" name="Shape 373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0" t="0" r="0" b="0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74" name="Shape 374"/>
          <p:cNvGrpSpPr/>
          <p:nvPr/>
        </p:nvGrpSpPr>
        <p:grpSpPr>
          <a:xfrm>
            <a:off x="4294017" y="397506"/>
            <a:ext cx="356203" cy="313212"/>
            <a:chOff x="1929775" y="320925"/>
            <a:chExt cx="423800" cy="372650"/>
          </a:xfrm>
        </p:grpSpPr>
        <p:sp>
          <p:nvSpPr>
            <p:cNvPr id="375" name="Shape 375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0" t="0" r="0" b="0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0" t="0" r="0" b="0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7" name="Shape 377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0" t="0" r="0" b="0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8" name="Shape 378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0" t="0" r="0" b="0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9" name="Shape 379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0" t="0" r="0" b="0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80" name="Shape 380"/>
          <p:cNvSpPr/>
          <p:nvPr/>
        </p:nvSpPr>
        <p:spPr>
          <a:xfrm>
            <a:off x="4891319" y="386253"/>
            <a:ext cx="291716" cy="335737"/>
          </a:xfrm>
          <a:custGeom>
            <a:avLst/>
            <a:gdLst/>
            <a:ahLst/>
            <a:cxnLst/>
            <a:rect l="0" t="0" r="0" b="0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12175" cap="rnd" cmpd="sng">
            <a:solidFill>
              <a:srgbClr val="073763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1" name="Shape 381"/>
          <p:cNvSpPr/>
          <p:nvPr/>
        </p:nvSpPr>
        <p:spPr>
          <a:xfrm>
            <a:off x="5476287" y="387283"/>
            <a:ext cx="251792" cy="333678"/>
          </a:xfrm>
          <a:custGeom>
            <a:avLst/>
            <a:gdLst/>
            <a:ahLst/>
            <a:cxnLst/>
            <a:rect l="0" t="0" r="0" b="0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12175" cap="rnd" cmpd="sng">
            <a:solidFill>
              <a:srgbClr val="073763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82" name="Shape 382"/>
          <p:cNvGrpSpPr/>
          <p:nvPr/>
        </p:nvGrpSpPr>
        <p:grpSpPr>
          <a:xfrm>
            <a:off x="6563661" y="362184"/>
            <a:ext cx="336767" cy="383835"/>
            <a:chOff x="4630125" y="278900"/>
            <a:chExt cx="400675" cy="456675"/>
          </a:xfrm>
        </p:grpSpPr>
        <p:sp>
          <p:nvSpPr>
            <p:cNvPr id="383" name="Shape 383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0" t="0" r="0" b="0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4" name="Shape 384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0" t="0" r="0" b="0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5" name="Shape 385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0" t="0" r="0" b="0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6" name="Shape 386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0" t="0" r="0" b="0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87" name="Shape 387"/>
          <p:cNvSpPr/>
          <p:nvPr/>
        </p:nvSpPr>
        <p:spPr>
          <a:xfrm>
            <a:off x="7104251" y="385749"/>
            <a:ext cx="385894" cy="336746"/>
          </a:xfrm>
          <a:custGeom>
            <a:avLst/>
            <a:gdLst/>
            <a:ahLst/>
            <a:cxnLst/>
            <a:rect l="0" t="0" r="0" b="0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12175" cap="rnd" cmpd="sng">
            <a:solidFill>
              <a:srgbClr val="073763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88" name="Shape 388"/>
          <p:cNvGrpSpPr/>
          <p:nvPr/>
        </p:nvGrpSpPr>
        <p:grpSpPr>
          <a:xfrm>
            <a:off x="3173273" y="908740"/>
            <a:ext cx="342881" cy="418127"/>
            <a:chOff x="596350" y="929175"/>
            <a:chExt cx="407950" cy="497475"/>
          </a:xfrm>
        </p:grpSpPr>
        <p:sp>
          <p:nvSpPr>
            <p:cNvPr id="389" name="Shape 389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0" name="Shape 390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1" name="Shape 391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2" name="Shape 392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3" name="Shape 393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4" name="Shape 394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5" name="Shape 395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96" name="Shape 396"/>
          <p:cNvGrpSpPr/>
          <p:nvPr/>
        </p:nvGrpSpPr>
        <p:grpSpPr>
          <a:xfrm>
            <a:off x="4297589" y="969656"/>
            <a:ext cx="349059" cy="298881"/>
            <a:chOff x="1934025" y="1001650"/>
            <a:chExt cx="415300" cy="355600"/>
          </a:xfrm>
        </p:grpSpPr>
        <p:sp>
          <p:nvSpPr>
            <p:cNvPr id="397" name="Shape 397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0" t="0" r="0" b="0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8" name="Shape 398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0" t="0" r="0" b="0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9" name="Shape 399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0" t="0" r="0" b="0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0" name="Shape 400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0" t="0" r="0" b="0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01" name="Shape 401"/>
          <p:cNvSpPr/>
          <p:nvPr/>
        </p:nvSpPr>
        <p:spPr>
          <a:xfrm>
            <a:off x="4861648" y="944598"/>
            <a:ext cx="351076" cy="349038"/>
          </a:xfrm>
          <a:custGeom>
            <a:avLst/>
            <a:gdLst/>
            <a:ahLst/>
            <a:cxnLst/>
            <a:rect l="0" t="0" r="0" b="0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rgbClr val="073763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2" name="Shape 402"/>
          <p:cNvSpPr/>
          <p:nvPr/>
        </p:nvSpPr>
        <p:spPr>
          <a:xfrm>
            <a:off x="5427158" y="961997"/>
            <a:ext cx="350068" cy="314241"/>
          </a:xfrm>
          <a:custGeom>
            <a:avLst/>
            <a:gdLst/>
            <a:ahLst/>
            <a:cxnLst/>
            <a:rect l="0" t="0" r="0" b="0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rgbClr val="073763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3" name="Shape 403"/>
          <p:cNvSpPr/>
          <p:nvPr/>
        </p:nvSpPr>
        <p:spPr>
          <a:xfrm>
            <a:off x="5997270" y="964560"/>
            <a:ext cx="339835" cy="309114"/>
          </a:xfrm>
          <a:custGeom>
            <a:avLst/>
            <a:gdLst/>
            <a:ahLst/>
            <a:cxnLst/>
            <a:rect l="0" t="0" r="0" b="0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rgbClr val="073763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4" name="Shape 404"/>
          <p:cNvSpPr/>
          <p:nvPr/>
        </p:nvSpPr>
        <p:spPr>
          <a:xfrm>
            <a:off x="6573539" y="967628"/>
            <a:ext cx="317309" cy="302979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73763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05" name="Shape 405"/>
          <p:cNvGrpSpPr/>
          <p:nvPr/>
        </p:nvGrpSpPr>
        <p:grpSpPr>
          <a:xfrm>
            <a:off x="7121984" y="947130"/>
            <a:ext cx="350068" cy="350572"/>
            <a:chOff x="5294400" y="974850"/>
            <a:chExt cx="416500" cy="417100"/>
          </a:xfrm>
        </p:grpSpPr>
        <p:sp>
          <p:nvSpPr>
            <p:cNvPr id="406" name="Shape 406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0" t="0" r="0" b="0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7" name="Shape 407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0" t="0" r="0" b="0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08" name="Shape 408"/>
          <p:cNvGrpSpPr/>
          <p:nvPr/>
        </p:nvGrpSpPr>
        <p:grpSpPr>
          <a:xfrm>
            <a:off x="7645006" y="907732"/>
            <a:ext cx="433992" cy="422729"/>
            <a:chOff x="5916675" y="927975"/>
            <a:chExt cx="516350" cy="502950"/>
          </a:xfrm>
        </p:grpSpPr>
        <p:sp>
          <p:nvSpPr>
            <p:cNvPr id="409" name="Shape 40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0" name="Shape 410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11" name="Shape 411"/>
          <p:cNvGrpSpPr/>
          <p:nvPr/>
        </p:nvGrpSpPr>
        <p:grpSpPr>
          <a:xfrm>
            <a:off x="3146650" y="1557144"/>
            <a:ext cx="391000" cy="264085"/>
            <a:chOff x="564675" y="1700625"/>
            <a:chExt cx="465200" cy="314200"/>
          </a:xfrm>
        </p:grpSpPr>
        <p:sp>
          <p:nvSpPr>
            <p:cNvPr id="412" name="Shape 412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0" t="0" r="0" b="0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3" name="Shape 413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0" t="0" r="0" b="0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4" name="Shape 414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0" t="0" r="0" b="0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15" name="Shape 415"/>
          <p:cNvGrpSpPr/>
          <p:nvPr/>
        </p:nvGrpSpPr>
        <p:grpSpPr>
          <a:xfrm>
            <a:off x="3711635" y="1492657"/>
            <a:ext cx="391000" cy="382826"/>
            <a:chOff x="1236875" y="1623900"/>
            <a:chExt cx="465200" cy="455475"/>
          </a:xfrm>
        </p:grpSpPr>
        <p:sp>
          <p:nvSpPr>
            <p:cNvPr id="416" name="Shape 416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0" t="0" r="0" b="0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7" name="Shape 417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0" t="0" r="0" b="0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8" name="Shape 418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0" t="0" r="0" b="0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9" name="Shape 419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0" t="0" r="0" b="0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0" name="Shape 420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1" name="Shape 421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2" name="Shape 422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0" t="0" r="0" b="0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23" name="Shape 423"/>
          <p:cNvGrpSpPr/>
          <p:nvPr/>
        </p:nvGrpSpPr>
        <p:grpSpPr>
          <a:xfrm>
            <a:off x="4288890" y="1500852"/>
            <a:ext cx="366457" cy="366436"/>
            <a:chOff x="1923675" y="1633650"/>
            <a:chExt cx="436000" cy="435975"/>
          </a:xfrm>
        </p:grpSpPr>
        <p:sp>
          <p:nvSpPr>
            <p:cNvPr id="424" name="Shape 424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5" name="Shape 425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6" name="Shape 426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7" name="Shape 427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8" name="Shape 428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9" name="Shape 429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30" name="Shape 430"/>
          <p:cNvGrpSpPr/>
          <p:nvPr/>
        </p:nvGrpSpPr>
        <p:grpSpPr>
          <a:xfrm>
            <a:off x="4852340" y="1499318"/>
            <a:ext cx="369504" cy="369504"/>
            <a:chOff x="2594050" y="1631825"/>
            <a:chExt cx="439625" cy="439625"/>
          </a:xfrm>
        </p:grpSpPr>
        <p:sp>
          <p:nvSpPr>
            <p:cNvPr id="431" name="Shape 431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3" name="Shape 433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4" name="Shape 434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35" name="Shape 435"/>
          <p:cNvSpPr/>
          <p:nvPr/>
        </p:nvSpPr>
        <p:spPr>
          <a:xfrm>
            <a:off x="5433798" y="1515739"/>
            <a:ext cx="336767" cy="336767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73763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36" name="Shape 436"/>
          <p:cNvGrpSpPr/>
          <p:nvPr/>
        </p:nvGrpSpPr>
        <p:grpSpPr>
          <a:xfrm>
            <a:off x="6017105" y="1471686"/>
            <a:ext cx="299911" cy="424767"/>
            <a:chOff x="3979850" y="1598950"/>
            <a:chExt cx="356825" cy="505375"/>
          </a:xfrm>
        </p:grpSpPr>
        <p:sp>
          <p:nvSpPr>
            <p:cNvPr id="437" name="Shape 437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0" t="0" r="0" b="0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8" name="Shape 438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0" t="0" r="0" b="0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39" name="Shape 439"/>
          <p:cNvGrpSpPr/>
          <p:nvPr/>
        </p:nvGrpSpPr>
        <p:grpSpPr>
          <a:xfrm>
            <a:off x="6534496" y="1562775"/>
            <a:ext cx="395098" cy="242589"/>
            <a:chOff x="4595425" y="1707325"/>
            <a:chExt cx="470075" cy="288625"/>
          </a:xfrm>
        </p:grpSpPr>
        <p:sp>
          <p:nvSpPr>
            <p:cNvPr id="440" name="Shape 440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1" name="Shape 441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2" name="Shape 442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0" t="0" r="0" b="0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3" name="Shape 443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4" name="Shape 444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0" t="0" r="0" b="0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45" name="Shape 445"/>
          <p:cNvGrpSpPr/>
          <p:nvPr/>
        </p:nvGrpSpPr>
        <p:grpSpPr>
          <a:xfrm>
            <a:off x="7118412" y="1503415"/>
            <a:ext cx="357233" cy="361309"/>
            <a:chOff x="5290150" y="1636700"/>
            <a:chExt cx="425025" cy="429875"/>
          </a:xfrm>
        </p:grpSpPr>
        <p:sp>
          <p:nvSpPr>
            <p:cNvPr id="446" name="Shape 446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0" t="0" r="0" b="0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7" name="Shape 447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0" t="0" r="0" b="0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48" name="Shape 448"/>
          <p:cNvGrpSpPr/>
          <p:nvPr/>
        </p:nvGrpSpPr>
        <p:grpSpPr>
          <a:xfrm>
            <a:off x="7682367" y="1492657"/>
            <a:ext cx="359271" cy="376691"/>
            <a:chOff x="5961125" y="1623900"/>
            <a:chExt cx="427450" cy="448175"/>
          </a:xfrm>
        </p:grpSpPr>
        <p:sp>
          <p:nvSpPr>
            <p:cNvPr id="449" name="Shape 449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0" t="0" r="0" b="0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0" name="Shape 450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0" t="0" r="0" b="0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1" name="Shape 451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2" name="Shape 452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0" t="0" r="0" b="0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3" name="Shape 453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0" t="0" r="0" b="0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4" name="Shape 454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0" t="0" r="0" b="0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5" name="Shape 455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0" t="0" r="0" b="0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56" name="Shape 456"/>
          <p:cNvGrpSpPr/>
          <p:nvPr/>
        </p:nvGrpSpPr>
        <p:grpSpPr>
          <a:xfrm>
            <a:off x="8235058" y="1502386"/>
            <a:ext cx="383835" cy="363369"/>
            <a:chOff x="6618700" y="1635475"/>
            <a:chExt cx="456675" cy="432325"/>
          </a:xfrm>
        </p:grpSpPr>
        <p:sp>
          <p:nvSpPr>
            <p:cNvPr id="457" name="Shape 457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0" t="0" r="0" b="0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8" name="Shape 458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0" t="0" r="0" b="0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9" name="Shape 459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0" t="0" r="0" b="0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0" name="Shape 460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0" t="0" r="0" b="0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1" name="Shape 461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0" t="0" r="0" b="0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62" name="Shape 462"/>
          <p:cNvGrpSpPr/>
          <p:nvPr/>
        </p:nvGrpSpPr>
        <p:grpSpPr>
          <a:xfrm>
            <a:off x="3190146" y="2085798"/>
            <a:ext cx="304008" cy="326513"/>
            <a:chOff x="616425" y="2329600"/>
            <a:chExt cx="361700" cy="388475"/>
          </a:xfrm>
        </p:grpSpPr>
        <p:sp>
          <p:nvSpPr>
            <p:cNvPr id="463" name="Shape 463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0" t="0" r="0" b="0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4" name="Shape 464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0" t="0" r="0" b="0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5" name="Shape 465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6" name="Shape 466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0" t="0" r="0" b="0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7" name="Shape 467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0" t="0" r="0" b="0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8" name="Shape 468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0" t="0" r="0" b="0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9" name="Shape 469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0" t="0" r="0" b="0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0" name="Shape 470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71" name="Shape 471"/>
          <p:cNvGrpSpPr/>
          <p:nvPr/>
        </p:nvGrpSpPr>
        <p:grpSpPr>
          <a:xfrm>
            <a:off x="3746957" y="2088865"/>
            <a:ext cx="320377" cy="320377"/>
            <a:chOff x="1278900" y="2333250"/>
            <a:chExt cx="381175" cy="381175"/>
          </a:xfrm>
        </p:grpSpPr>
        <p:sp>
          <p:nvSpPr>
            <p:cNvPr id="472" name="Shape 472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3" name="Shape 473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4" name="Shape 474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5" name="Shape 475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0" t="0" r="0" b="0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76" name="Shape 476"/>
          <p:cNvGrpSpPr/>
          <p:nvPr/>
        </p:nvGrpSpPr>
        <p:grpSpPr>
          <a:xfrm>
            <a:off x="4311920" y="2088865"/>
            <a:ext cx="320398" cy="320377"/>
            <a:chOff x="1951075" y="2333250"/>
            <a:chExt cx="381200" cy="381175"/>
          </a:xfrm>
        </p:grpSpPr>
        <p:sp>
          <p:nvSpPr>
            <p:cNvPr id="477" name="Shape 477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0" t="0" r="0" b="0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8" name="Shape 478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9" name="Shape 479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0" name="Shape 480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0" t="0" r="0" b="0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81" name="Shape 481"/>
          <p:cNvGrpSpPr/>
          <p:nvPr/>
        </p:nvGrpSpPr>
        <p:grpSpPr>
          <a:xfrm>
            <a:off x="4876904" y="2088865"/>
            <a:ext cx="320377" cy="320377"/>
            <a:chOff x="2623275" y="2333250"/>
            <a:chExt cx="381175" cy="381175"/>
          </a:xfrm>
        </p:grpSpPr>
        <p:sp>
          <p:nvSpPr>
            <p:cNvPr id="482" name="Shape 482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3" name="Shape 483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4" name="Shape 484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5" name="Shape 485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0" t="0" r="0" b="0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86" name="Shape 486"/>
          <p:cNvGrpSpPr/>
          <p:nvPr/>
        </p:nvGrpSpPr>
        <p:grpSpPr>
          <a:xfrm>
            <a:off x="5516608" y="2033603"/>
            <a:ext cx="170936" cy="426826"/>
            <a:chOff x="3384375" y="2267500"/>
            <a:chExt cx="203375" cy="507825"/>
          </a:xfrm>
        </p:grpSpPr>
        <p:sp>
          <p:nvSpPr>
            <p:cNvPr id="487" name="Shape 487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0" t="0" r="0" b="0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8" name="Shape 488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0" t="0" r="0" b="0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89" name="Shape 489"/>
          <p:cNvGrpSpPr/>
          <p:nvPr/>
        </p:nvGrpSpPr>
        <p:grpSpPr>
          <a:xfrm>
            <a:off x="6661916" y="2087836"/>
            <a:ext cx="140237" cy="318339"/>
            <a:chOff x="4747025" y="2332025"/>
            <a:chExt cx="166850" cy="378750"/>
          </a:xfrm>
        </p:grpSpPr>
        <p:sp>
          <p:nvSpPr>
            <p:cNvPr id="490" name="Shape 490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0" t="0" r="0" b="0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1" name="Shape 491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0" t="0" r="0" b="0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92" name="Shape 492"/>
          <p:cNvGrpSpPr/>
          <p:nvPr/>
        </p:nvGrpSpPr>
        <p:grpSpPr>
          <a:xfrm>
            <a:off x="6094389" y="2035641"/>
            <a:ext cx="145343" cy="422729"/>
            <a:chOff x="4071800" y="2269925"/>
            <a:chExt cx="172925" cy="502950"/>
          </a:xfrm>
        </p:grpSpPr>
        <p:sp>
          <p:nvSpPr>
            <p:cNvPr id="493" name="Shape 493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0" t="0" r="0" b="0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4" name="Shape 494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0" t="0" r="0" b="0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95" name="Shape 495"/>
          <p:cNvSpPr/>
          <p:nvPr/>
        </p:nvSpPr>
        <p:spPr>
          <a:xfrm>
            <a:off x="7137010" y="2080241"/>
            <a:ext cx="320377" cy="337775"/>
          </a:xfrm>
          <a:custGeom>
            <a:avLst/>
            <a:gdLst/>
            <a:ahLst/>
            <a:cxnLst/>
            <a:rect l="0" t="0" r="0" b="0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rgbClr val="073763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96" name="Shape 496"/>
          <p:cNvGrpSpPr/>
          <p:nvPr/>
        </p:nvGrpSpPr>
        <p:grpSpPr>
          <a:xfrm>
            <a:off x="7692095" y="2086302"/>
            <a:ext cx="345970" cy="325504"/>
            <a:chOff x="5972700" y="2330200"/>
            <a:chExt cx="411625" cy="387275"/>
          </a:xfrm>
        </p:grpSpPr>
        <p:sp>
          <p:nvSpPr>
            <p:cNvPr id="497" name="Shape 497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8" name="Shape 498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99" name="Shape 499"/>
          <p:cNvGrpSpPr/>
          <p:nvPr/>
        </p:nvGrpSpPr>
        <p:grpSpPr>
          <a:xfrm>
            <a:off x="3287392" y="2614430"/>
            <a:ext cx="109538" cy="399195"/>
            <a:chOff x="732125" y="2958550"/>
            <a:chExt cx="130325" cy="474950"/>
          </a:xfrm>
        </p:grpSpPr>
        <p:sp>
          <p:nvSpPr>
            <p:cNvPr id="500" name="Shape 500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0" t="0" r="0" b="0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1" name="Shape 501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0" t="0" r="0" b="0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2" name="Shape 502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3" name="Shape 503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4" name="Shape 504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5" name="Shape 505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6" name="Shape 506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7" name="Shape 507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08" name="Shape 508"/>
          <p:cNvSpPr/>
          <p:nvPr/>
        </p:nvSpPr>
        <p:spPr>
          <a:xfrm>
            <a:off x="4304312" y="2598659"/>
            <a:ext cx="335737" cy="430924"/>
          </a:xfrm>
          <a:custGeom>
            <a:avLst/>
            <a:gdLst/>
            <a:ahLst/>
            <a:cxnLst/>
            <a:rect l="0" t="0" r="0" b="0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2175" cap="rnd" cmpd="sng">
            <a:solidFill>
              <a:srgbClr val="073763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9" name="Shape 509"/>
          <p:cNvSpPr/>
          <p:nvPr/>
        </p:nvSpPr>
        <p:spPr>
          <a:xfrm>
            <a:off x="3782804" y="2598659"/>
            <a:ext cx="248745" cy="430924"/>
          </a:xfrm>
          <a:custGeom>
            <a:avLst/>
            <a:gdLst/>
            <a:ahLst/>
            <a:cxnLst/>
            <a:rect l="0" t="0" r="0" b="0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rgbClr val="073763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10" name="Shape 510"/>
          <p:cNvGrpSpPr/>
          <p:nvPr/>
        </p:nvGrpSpPr>
        <p:grpSpPr>
          <a:xfrm>
            <a:off x="4843137" y="2627227"/>
            <a:ext cx="387932" cy="367466"/>
            <a:chOff x="2583100" y="2973775"/>
            <a:chExt cx="461550" cy="437200"/>
          </a:xfrm>
        </p:grpSpPr>
        <p:sp>
          <p:nvSpPr>
            <p:cNvPr id="511" name="Shape 511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0" t="0" r="0" b="0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2" name="Shape 512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0" t="0" r="0" b="0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13" name="Shape 513"/>
          <p:cNvSpPr/>
          <p:nvPr/>
        </p:nvSpPr>
        <p:spPr>
          <a:xfrm>
            <a:off x="6554081" y="2636021"/>
            <a:ext cx="356203" cy="356203"/>
          </a:xfrm>
          <a:custGeom>
            <a:avLst/>
            <a:gdLst/>
            <a:ahLst/>
            <a:cxnLst/>
            <a:rect l="0" t="0" r="0" b="0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2175" cap="rnd" cmpd="sng">
            <a:solidFill>
              <a:srgbClr val="073763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14" name="Shape 514"/>
          <p:cNvGrpSpPr/>
          <p:nvPr/>
        </p:nvGrpSpPr>
        <p:grpSpPr>
          <a:xfrm>
            <a:off x="7082586" y="2655383"/>
            <a:ext cx="435021" cy="323445"/>
            <a:chOff x="5247525" y="3007275"/>
            <a:chExt cx="517575" cy="384825"/>
          </a:xfrm>
        </p:grpSpPr>
        <p:sp>
          <p:nvSpPr>
            <p:cNvPr id="515" name="Shape 515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6" name="Shape 516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17" name="Shape 517"/>
          <p:cNvGrpSpPr/>
          <p:nvPr/>
        </p:nvGrpSpPr>
        <p:grpSpPr>
          <a:xfrm>
            <a:off x="5993571" y="2636955"/>
            <a:ext cx="342881" cy="350068"/>
            <a:chOff x="3951850" y="2985350"/>
            <a:chExt cx="407950" cy="416500"/>
          </a:xfrm>
        </p:grpSpPr>
        <p:sp>
          <p:nvSpPr>
            <p:cNvPr id="518" name="Shape 518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9" name="Shape 519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0" name="Shape 520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1" name="Shape 521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22" name="Shape 522"/>
          <p:cNvGrpSpPr/>
          <p:nvPr/>
        </p:nvGrpSpPr>
        <p:grpSpPr>
          <a:xfrm>
            <a:off x="3150244" y="3226503"/>
            <a:ext cx="397136" cy="305017"/>
            <a:chOff x="568950" y="3686775"/>
            <a:chExt cx="472500" cy="362900"/>
          </a:xfrm>
        </p:grpSpPr>
        <p:sp>
          <p:nvSpPr>
            <p:cNvPr id="523" name="Shape 523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0" t="0" r="0" b="0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4" name="Shape 524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0" t="0" r="0" b="0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5" name="Shape 525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0" t="0" r="0" b="0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26" name="Shape 526"/>
          <p:cNvSpPr/>
          <p:nvPr/>
        </p:nvSpPr>
        <p:spPr>
          <a:xfrm>
            <a:off x="7727085" y="2619652"/>
            <a:ext cx="270220" cy="388962"/>
          </a:xfrm>
          <a:custGeom>
            <a:avLst/>
            <a:gdLst/>
            <a:ahLst/>
            <a:cxnLst/>
            <a:rect l="0" t="0" r="0" b="0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12175" cap="rnd" cmpd="sng">
            <a:solidFill>
              <a:srgbClr val="073763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27" name="Shape 527"/>
          <p:cNvGrpSpPr/>
          <p:nvPr/>
        </p:nvGrpSpPr>
        <p:grpSpPr>
          <a:xfrm>
            <a:off x="3718295" y="3252096"/>
            <a:ext cx="377699" cy="253852"/>
            <a:chOff x="1244800" y="3717225"/>
            <a:chExt cx="449375" cy="302025"/>
          </a:xfrm>
        </p:grpSpPr>
        <p:sp>
          <p:nvSpPr>
            <p:cNvPr id="528" name="Shape 528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0" t="0" r="0" b="0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9" name="Shape 529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0" t="0" r="0" b="0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0" name="Shape 530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0" t="0" r="0" b="0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1" name="Shape 531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0" t="0" r="0" b="0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2" name="Shape 532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0" t="0" r="0" b="0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3" name="Shape 533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0" t="0" r="0" b="0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34" name="Shape 534"/>
          <p:cNvGrpSpPr/>
          <p:nvPr/>
        </p:nvGrpSpPr>
        <p:grpSpPr>
          <a:xfrm>
            <a:off x="4288386" y="3232639"/>
            <a:ext cx="367466" cy="287114"/>
            <a:chOff x="1923075" y="3694075"/>
            <a:chExt cx="437200" cy="341600"/>
          </a:xfrm>
        </p:grpSpPr>
        <p:sp>
          <p:nvSpPr>
            <p:cNvPr id="535" name="Shape 535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0" t="0" r="0" b="0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6" name="Shape 536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0" t="0" r="0" b="0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7" name="Shape 537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0" t="0" r="0" b="0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8" name="Shape 538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0" t="0" r="0" b="0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9" name="Shape 539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0" t="0" r="0" b="0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0" name="Shape 540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0" t="0" r="0" b="0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1" name="Shape 541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0" t="0" r="0" b="0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2" name="Shape 542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0" t="0" r="0" b="0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3" name="Shape 543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0" t="0" r="0" b="0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44" name="Shape 544"/>
          <p:cNvGrpSpPr/>
          <p:nvPr/>
        </p:nvGrpSpPr>
        <p:grpSpPr>
          <a:xfrm>
            <a:off x="4856942" y="3228037"/>
            <a:ext cx="360301" cy="295813"/>
            <a:chOff x="2599525" y="3688600"/>
            <a:chExt cx="428675" cy="351950"/>
          </a:xfrm>
        </p:grpSpPr>
        <p:sp>
          <p:nvSpPr>
            <p:cNvPr id="545" name="Shape 545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0" t="0" r="0" b="0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6" name="Shape 546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0" t="0" r="0" b="0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7" name="Shape 547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0" t="0" r="0" b="0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48" name="Shape 548"/>
          <p:cNvGrpSpPr/>
          <p:nvPr/>
        </p:nvGrpSpPr>
        <p:grpSpPr>
          <a:xfrm>
            <a:off x="5439324" y="3207571"/>
            <a:ext cx="333699" cy="329076"/>
            <a:chOff x="3292425" y="3664250"/>
            <a:chExt cx="397025" cy="391525"/>
          </a:xfrm>
        </p:grpSpPr>
        <p:sp>
          <p:nvSpPr>
            <p:cNvPr id="549" name="Shape 549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0" t="0" r="0" b="0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0" name="Shape 550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0" t="0" r="0" b="0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1" name="Shape 551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0" t="0" r="0" b="0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52" name="Shape 552"/>
          <p:cNvGrpSpPr/>
          <p:nvPr/>
        </p:nvGrpSpPr>
        <p:grpSpPr>
          <a:xfrm>
            <a:off x="5977181" y="3250037"/>
            <a:ext cx="369525" cy="268182"/>
            <a:chOff x="3932350" y="3714775"/>
            <a:chExt cx="439650" cy="319075"/>
          </a:xfrm>
        </p:grpSpPr>
        <p:sp>
          <p:nvSpPr>
            <p:cNvPr id="553" name="Shape 553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0" t="0" r="0" b="0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4" name="Shape 554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0" t="0" r="0" b="0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5" name="Shape 555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0" t="0" r="0" b="0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6" name="Shape 556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0" t="0" r="0" b="0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7" name="Shape 557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0" t="0" r="0" b="0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58" name="Shape 558"/>
          <p:cNvGrpSpPr/>
          <p:nvPr/>
        </p:nvGrpSpPr>
        <p:grpSpPr>
          <a:xfrm>
            <a:off x="6542165" y="3250037"/>
            <a:ext cx="369504" cy="268182"/>
            <a:chOff x="4604550" y="3714775"/>
            <a:chExt cx="439625" cy="319075"/>
          </a:xfrm>
        </p:grpSpPr>
        <p:sp>
          <p:nvSpPr>
            <p:cNvPr id="559" name="Shape 559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0" t="0" r="0" b="0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0" name="Shape 560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0" t="0" r="0" b="0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61" name="Shape 561"/>
          <p:cNvGrpSpPr/>
          <p:nvPr/>
        </p:nvGrpSpPr>
        <p:grpSpPr>
          <a:xfrm>
            <a:off x="7120450" y="3222406"/>
            <a:ext cx="353136" cy="313737"/>
            <a:chOff x="5292575" y="3681900"/>
            <a:chExt cx="420150" cy="373275"/>
          </a:xfrm>
        </p:grpSpPr>
        <p:sp>
          <p:nvSpPr>
            <p:cNvPr id="562" name="Shape 562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3" name="Shape 563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4" name="Shape 564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5" name="Shape 565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7" name="Shape 567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8" name="Shape 568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69" name="Shape 569"/>
          <p:cNvGrpSpPr/>
          <p:nvPr/>
        </p:nvGrpSpPr>
        <p:grpSpPr>
          <a:xfrm>
            <a:off x="7665473" y="3182482"/>
            <a:ext cx="393059" cy="393059"/>
            <a:chOff x="5941025" y="3634400"/>
            <a:chExt cx="467650" cy="467650"/>
          </a:xfrm>
        </p:grpSpPr>
        <p:sp>
          <p:nvSpPr>
            <p:cNvPr id="570" name="Shape 570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0" t="0" r="0" b="0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1" name="Shape 571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0" t="0" r="0" b="0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2" name="Shape 572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0" t="0" r="0" b="0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3" name="Shape 573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0" t="0" r="0" b="0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4" name="Shape 574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0" t="0" r="0" b="0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5" name="Shape 575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0" t="0" r="0" b="0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76" name="Shape 576"/>
          <p:cNvGrpSpPr/>
          <p:nvPr/>
        </p:nvGrpSpPr>
        <p:grpSpPr>
          <a:xfrm>
            <a:off x="8255546" y="3207571"/>
            <a:ext cx="342881" cy="342902"/>
            <a:chOff x="6643075" y="3664250"/>
            <a:chExt cx="407950" cy="407975"/>
          </a:xfrm>
        </p:grpSpPr>
        <p:sp>
          <p:nvSpPr>
            <p:cNvPr id="577" name="Shape 577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8" name="Shape 57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79" name="Shape 579"/>
          <p:cNvGrpSpPr/>
          <p:nvPr/>
        </p:nvGrpSpPr>
        <p:grpSpPr>
          <a:xfrm>
            <a:off x="3156379" y="3758224"/>
            <a:ext cx="371564" cy="371543"/>
            <a:chOff x="576250" y="4319400"/>
            <a:chExt cx="442075" cy="442050"/>
          </a:xfrm>
        </p:grpSpPr>
        <p:sp>
          <p:nvSpPr>
            <p:cNvPr id="580" name="Shape 580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2" name="Shape 582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3" name="Shape 583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84" name="Shape 584"/>
          <p:cNvSpPr/>
          <p:nvPr/>
        </p:nvSpPr>
        <p:spPr>
          <a:xfrm>
            <a:off x="3706043" y="3830522"/>
            <a:ext cx="402263" cy="227229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073763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5" name="Shape 585"/>
          <p:cNvSpPr/>
          <p:nvPr/>
        </p:nvSpPr>
        <p:spPr>
          <a:xfrm>
            <a:off x="5996766" y="3773702"/>
            <a:ext cx="340843" cy="340864"/>
          </a:xfrm>
          <a:custGeom>
            <a:avLst/>
            <a:gdLst/>
            <a:ahLst/>
            <a:cxnLst/>
            <a:rect l="0" t="0" r="0" b="0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rgbClr val="073763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6" name="Shape 586"/>
          <p:cNvSpPr/>
          <p:nvPr/>
        </p:nvSpPr>
        <p:spPr>
          <a:xfrm>
            <a:off x="5431760" y="3795199"/>
            <a:ext cx="340843" cy="297873"/>
          </a:xfrm>
          <a:custGeom>
            <a:avLst/>
            <a:gdLst/>
            <a:ahLst/>
            <a:cxnLst/>
            <a:rect l="0" t="0" r="0" b="0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12175" cap="rnd" cmpd="sng">
            <a:solidFill>
              <a:srgbClr val="073763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7" name="Shape 587"/>
          <p:cNvSpPr/>
          <p:nvPr/>
        </p:nvSpPr>
        <p:spPr>
          <a:xfrm>
            <a:off x="6560237" y="3772168"/>
            <a:ext cx="343911" cy="343932"/>
          </a:xfrm>
          <a:custGeom>
            <a:avLst/>
            <a:gdLst/>
            <a:ahLst/>
            <a:cxnLst/>
            <a:rect l="0" t="0" r="0" b="0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12175" cap="rnd" cmpd="sng">
            <a:solidFill>
              <a:srgbClr val="073763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88" name="Shape 588"/>
          <p:cNvGrpSpPr/>
          <p:nvPr/>
        </p:nvGrpSpPr>
        <p:grpSpPr>
          <a:xfrm>
            <a:off x="7099984" y="3777157"/>
            <a:ext cx="394068" cy="325504"/>
            <a:chOff x="5268225" y="4341925"/>
            <a:chExt cx="468850" cy="387275"/>
          </a:xfrm>
        </p:grpSpPr>
        <p:sp>
          <p:nvSpPr>
            <p:cNvPr id="589" name="Shape 589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0" t="0" r="0" b="0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0" name="Shape 590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0" t="0" r="0" b="0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1" name="Shape 591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0" t="0" r="0" b="0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2" name="Shape 592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0" t="0" r="0" b="0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0" t="0" r="0" b="0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4" name="Shape 594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0" t="0" r="0" b="0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5" name="Shape 595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0" t="0" r="0" b="0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0" t="0" r="0" b="0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97" name="Shape 597"/>
          <p:cNvGrpSpPr/>
          <p:nvPr/>
        </p:nvGrpSpPr>
        <p:grpSpPr>
          <a:xfrm>
            <a:off x="7684930" y="3766924"/>
            <a:ext cx="354144" cy="354144"/>
            <a:chOff x="5964175" y="4329750"/>
            <a:chExt cx="421350" cy="421350"/>
          </a:xfrm>
        </p:grpSpPr>
        <p:sp>
          <p:nvSpPr>
            <p:cNvPr id="598" name="Shape 598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0" t="0" r="0" b="0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0" t="0" r="0" b="0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00" name="Shape 600"/>
          <p:cNvGrpSpPr/>
          <p:nvPr/>
        </p:nvGrpSpPr>
        <p:grpSpPr>
          <a:xfrm>
            <a:off x="3720838" y="4331908"/>
            <a:ext cx="372593" cy="360301"/>
            <a:chOff x="1247825" y="5001950"/>
            <a:chExt cx="443300" cy="428675"/>
          </a:xfrm>
        </p:grpSpPr>
        <p:sp>
          <p:nvSpPr>
            <p:cNvPr id="601" name="Shape 601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0" t="0" r="0" b="0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2" name="Shape 602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0" t="0" r="0" b="0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3" name="Shape 603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0" t="0" r="0" b="0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4" name="Shape 604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5" name="Shape 605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6" name="Shape 606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0" t="0" r="0" b="0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07" name="Shape 607"/>
          <p:cNvGrpSpPr/>
          <p:nvPr/>
        </p:nvGrpSpPr>
        <p:grpSpPr>
          <a:xfrm>
            <a:off x="4319085" y="4313984"/>
            <a:ext cx="306068" cy="389991"/>
            <a:chOff x="1959600" y="4980625"/>
            <a:chExt cx="364150" cy="464000"/>
          </a:xfrm>
        </p:grpSpPr>
        <p:sp>
          <p:nvSpPr>
            <p:cNvPr id="608" name="Shape 608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0" t="0" r="0" b="0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9" name="Shape 609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0" t="0" r="0" b="0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0" name="Shape 610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0" t="0" r="0" b="0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1" name="Shape 611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0" t="0" r="0" b="0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2" name="Shape 612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0" t="0" r="0" b="0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3" name="Shape 613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0" t="0" r="0" b="0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4" name="Shape 614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0" t="0" r="0" b="0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15" name="Shape 615"/>
          <p:cNvGrpSpPr/>
          <p:nvPr/>
        </p:nvGrpSpPr>
        <p:grpSpPr>
          <a:xfrm>
            <a:off x="4861565" y="4328840"/>
            <a:ext cx="351076" cy="360805"/>
            <a:chOff x="2605025" y="4998300"/>
            <a:chExt cx="417700" cy="429275"/>
          </a:xfrm>
        </p:grpSpPr>
        <p:sp>
          <p:nvSpPr>
            <p:cNvPr id="616" name="Shape 616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0" t="0" r="0" b="0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7" name="Shape 617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0" t="0" r="0" b="0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8" name="Shape 618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0" t="0" r="0" b="0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19" name="Shape 619"/>
          <p:cNvGrpSpPr/>
          <p:nvPr/>
        </p:nvGrpSpPr>
        <p:grpSpPr>
          <a:xfrm>
            <a:off x="5392256" y="4331908"/>
            <a:ext cx="419661" cy="349542"/>
            <a:chOff x="3236425" y="5001950"/>
            <a:chExt cx="499300" cy="415875"/>
          </a:xfrm>
        </p:grpSpPr>
        <p:sp>
          <p:nvSpPr>
            <p:cNvPr id="620" name="Shape 620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0" t="0" r="0" b="0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1" name="Shape 621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0" t="0" r="0" b="0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2" name="Shape 622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0" t="0" r="0" b="0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3" name="Shape 623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4" name="Shape 624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5" name="Shape 625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0" t="0" r="0" b="0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26" name="Shape 626"/>
          <p:cNvGrpSpPr/>
          <p:nvPr/>
        </p:nvGrpSpPr>
        <p:grpSpPr>
          <a:xfrm>
            <a:off x="6007376" y="4313984"/>
            <a:ext cx="319368" cy="380263"/>
            <a:chOff x="3968275" y="4980625"/>
            <a:chExt cx="379975" cy="452425"/>
          </a:xfrm>
        </p:grpSpPr>
        <p:sp>
          <p:nvSpPr>
            <p:cNvPr id="627" name="Shape 627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0" t="0" r="0" b="0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8" name="Shape 628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0" t="0" r="0" b="0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9" name="Shape 629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0" t="0" r="0" b="0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30" name="Shape 630"/>
          <p:cNvGrpSpPr/>
          <p:nvPr/>
        </p:nvGrpSpPr>
        <p:grpSpPr>
          <a:xfrm>
            <a:off x="7662909" y="4398938"/>
            <a:ext cx="404322" cy="220084"/>
            <a:chOff x="5937975" y="5081700"/>
            <a:chExt cx="481050" cy="261850"/>
          </a:xfrm>
        </p:grpSpPr>
        <p:sp>
          <p:nvSpPr>
            <p:cNvPr id="631" name="Shape 631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0" t="0" r="0" b="0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2" name="Shape 632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0" t="0" r="0" b="0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3" name="Shape 633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0" t="0" r="0" b="0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34" name="Shape 634"/>
          <p:cNvGrpSpPr/>
          <p:nvPr/>
        </p:nvGrpSpPr>
        <p:grpSpPr>
          <a:xfrm>
            <a:off x="8281118" y="4356471"/>
            <a:ext cx="290182" cy="333678"/>
            <a:chOff x="6673500" y="5031175"/>
            <a:chExt cx="345250" cy="397000"/>
          </a:xfrm>
        </p:grpSpPr>
        <p:sp>
          <p:nvSpPr>
            <p:cNvPr id="635" name="Shape 635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0" t="0" r="0" b="0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6" name="Shape 636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0" t="0" r="0" b="0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7" name="Shape 637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0" t="0" r="0" b="0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8" name="Shape 638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0" t="0" r="0" b="0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9" name="Shape 639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0" t="0" r="0" b="0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40" name="Shape 640"/>
          <p:cNvGrpSpPr/>
          <p:nvPr/>
        </p:nvGrpSpPr>
        <p:grpSpPr>
          <a:xfrm>
            <a:off x="5973105" y="381116"/>
            <a:ext cx="387932" cy="345970"/>
            <a:chOff x="3927500" y="301425"/>
            <a:chExt cx="461550" cy="411625"/>
          </a:xfrm>
        </p:grpSpPr>
        <p:sp>
          <p:nvSpPr>
            <p:cNvPr id="641" name="Shape 641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0" t="0" r="0" b="0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2" name="Shape 642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0" t="0" r="0" b="0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3" name="Shape 643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0" t="0" r="0" b="0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4" name="Shape 644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0" t="0" r="0" b="0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5" name="Shape 645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0" t="0" r="0" b="0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6" name="Shape 646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0" t="0" r="0" b="0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7" name="Shape 647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0" t="0" r="0" b="0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8" name="Shape 648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0" t="0" r="0" b="0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9" name="Shape 649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0" t="0" r="0" b="0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0" name="Shape 650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0" t="0" r="0" b="0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1" name="Shape 651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0" t="0" r="0" b="0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2" name="Shape 652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0" t="0" r="0" b="0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3" name="Shape 653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0" t="0" r="0" b="0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4" name="Shape 654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0" t="0" r="0" b="0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5" name="Shape 655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0" t="0" r="0" b="0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6" name="Shape 656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0" t="0" r="0" b="0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7" name="Shape 657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0" t="0" r="0" b="0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8" name="Shape 658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0" t="0" r="0" b="0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9" name="Shape 659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0" t="0" r="0" b="0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0" name="Shape 660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0" t="0" r="0" b="0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1" name="Shape 661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0" t="0" r="0" b="0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2" name="Shape 662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0" t="0" r="0" b="0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3" name="Shape 663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0" t="0" r="0" b="0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4" name="Shape 664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0" t="0" r="0" b="0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5" name="Shape 665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0" t="0" r="0" b="0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6" name="Shape 666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0" t="0" r="0" b="0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7" name="Shape 667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0" t="0" r="0" b="0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68" name="Shape 668"/>
          <p:cNvGrpSpPr/>
          <p:nvPr/>
        </p:nvGrpSpPr>
        <p:grpSpPr>
          <a:xfrm>
            <a:off x="8260652" y="387777"/>
            <a:ext cx="332669" cy="332669"/>
            <a:chOff x="6649150" y="309350"/>
            <a:chExt cx="395800" cy="395800"/>
          </a:xfrm>
        </p:grpSpPr>
        <p:sp>
          <p:nvSpPr>
            <p:cNvPr id="669" name="Shape 669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0" t="0" r="0" b="0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0" name="Shape 670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0" t="0" r="0" b="0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1" name="Shape 671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0" t="0" r="0" b="0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2" name="Shape 672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0" t="0" r="0" b="0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3" name="Shape 673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4" name="Shape 674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5" name="Shape 675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6" name="Shape 676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7" name="Shape 677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0" t="0" r="0" b="0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8" name="Shape 678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9" name="Shape 679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0" name="Shape 680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1" name="Shape 681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2" name="Shape 682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0" t="0" r="0" b="0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3" name="Shape 683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4" name="Shape 684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5" name="Shape 685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6" name="Shape 686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7" name="Shape 687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0" t="0" r="0" b="0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8" name="Shape 688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9" name="Shape 689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0" name="Shape 690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1" name="Shape 691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92" name="Shape 692"/>
          <p:cNvGrpSpPr/>
          <p:nvPr/>
        </p:nvGrpSpPr>
        <p:grpSpPr>
          <a:xfrm>
            <a:off x="7693104" y="395447"/>
            <a:ext cx="337796" cy="319873"/>
            <a:chOff x="5973900" y="318475"/>
            <a:chExt cx="401900" cy="380575"/>
          </a:xfrm>
        </p:grpSpPr>
        <p:sp>
          <p:nvSpPr>
            <p:cNvPr id="693" name="Shape 693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0" t="0" r="0" b="0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4" name="Shape 694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0" t="0" r="0" b="0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5" name="Shape 695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0" t="0" r="0" b="0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6" name="Shape 696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0" t="0" r="0" b="0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7" name="Shape 697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0" t="0" r="0" b="0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8" name="Shape 698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0" t="0" r="0" b="0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9" name="Shape 699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0" t="0" r="0" b="0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0" name="Shape 700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0" t="0" r="0" b="0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1" name="Shape 701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0" t="0" r="0" b="0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2" name="Shape 702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0" t="0" r="0" b="0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3" name="Shape 703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4" name="Shape 704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5" name="Shape 705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6" name="Shape 706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07" name="Shape 707"/>
          <p:cNvGrpSpPr/>
          <p:nvPr/>
        </p:nvGrpSpPr>
        <p:grpSpPr>
          <a:xfrm>
            <a:off x="3738257" y="908740"/>
            <a:ext cx="342881" cy="418127"/>
            <a:chOff x="1268550" y="929175"/>
            <a:chExt cx="407950" cy="497475"/>
          </a:xfrm>
        </p:grpSpPr>
        <p:sp>
          <p:nvSpPr>
            <p:cNvPr id="708" name="Shape 708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9" name="Shape 709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0" name="Shape 710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11" name="Shape 711"/>
          <p:cNvGrpSpPr/>
          <p:nvPr/>
        </p:nvGrpSpPr>
        <p:grpSpPr>
          <a:xfrm>
            <a:off x="8224321" y="924605"/>
            <a:ext cx="405331" cy="388962"/>
            <a:chOff x="6605925" y="948050"/>
            <a:chExt cx="482250" cy="462775"/>
          </a:xfrm>
        </p:grpSpPr>
        <p:sp>
          <p:nvSpPr>
            <p:cNvPr id="712" name="Shape 712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0" t="0" r="0" b="0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3" name="Shape 713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0" t="0" r="0" b="0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4" name="Shape 714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0" t="0" r="0" b="0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5" name="Shape 715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0" t="0" r="0" b="0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6" name="Shape 716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0" t="0" r="0" b="0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7" name="Shape 717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0" t="0" r="0" b="0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18" name="Shape 718"/>
          <p:cNvGrpSpPr/>
          <p:nvPr/>
        </p:nvGrpSpPr>
        <p:grpSpPr>
          <a:xfrm>
            <a:off x="8319003" y="2076573"/>
            <a:ext cx="215966" cy="342398"/>
            <a:chOff x="6718575" y="2318625"/>
            <a:chExt cx="256950" cy="407375"/>
          </a:xfrm>
        </p:grpSpPr>
        <p:sp>
          <p:nvSpPr>
            <p:cNvPr id="719" name="Shape 719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0" name="Shape 720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1" name="Shape 721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2" name="Shape 72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3" name="Shape 72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4" name="Shape 724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5" name="Shape 725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6" name="Shape 726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27" name="Shape 727"/>
          <p:cNvGrpSpPr/>
          <p:nvPr/>
        </p:nvGrpSpPr>
        <p:grpSpPr>
          <a:xfrm>
            <a:off x="5420392" y="2703481"/>
            <a:ext cx="363369" cy="221114"/>
            <a:chOff x="3269900" y="3064500"/>
            <a:chExt cx="432325" cy="263075"/>
          </a:xfrm>
        </p:grpSpPr>
        <p:sp>
          <p:nvSpPr>
            <p:cNvPr id="728" name="Shape 728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0" t="0" r="0" b="0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9" name="Shape 729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0" t="0" r="0" b="0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0" name="Shape 730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0" t="0" r="0" b="0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31" name="Shape 731"/>
          <p:cNvGrpSpPr/>
          <p:nvPr/>
        </p:nvGrpSpPr>
        <p:grpSpPr>
          <a:xfrm>
            <a:off x="8294419" y="2635926"/>
            <a:ext cx="265114" cy="372593"/>
            <a:chOff x="6689325" y="2984125"/>
            <a:chExt cx="315425" cy="443300"/>
          </a:xfrm>
        </p:grpSpPr>
        <p:sp>
          <p:nvSpPr>
            <p:cNvPr id="732" name="Shape 732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0" t="0" r="0" b="0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3" name="Shape 733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0" t="0" r="0" b="0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4" name="Shape 734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5" name="Shape 735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6" name="Shape 736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37" name="Shape 737"/>
          <p:cNvGrpSpPr/>
          <p:nvPr/>
        </p:nvGrpSpPr>
        <p:grpSpPr>
          <a:xfrm>
            <a:off x="4343144" y="3730593"/>
            <a:ext cx="256415" cy="414534"/>
            <a:chOff x="1988225" y="4286525"/>
            <a:chExt cx="305075" cy="493200"/>
          </a:xfrm>
        </p:grpSpPr>
        <p:sp>
          <p:nvSpPr>
            <p:cNvPr id="738" name="Shape 738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0" t="0" r="0" b="0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9" name="Shape 739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0" t="0" r="0" b="0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0" name="Shape 740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0" t="0" r="0" b="0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1" name="Shape 741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0" t="0" r="0" b="0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2" name="Shape 742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0" t="0" r="0" b="0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3" name="Shape 743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0" t="0" r="0" b="0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4" name="Shape 744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0" t="0" r="0" b="0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45" name="Shape 745"/>
          <p:cNvGrpSpPr/>
          <p:nvPr/>
        </p:nvGrpSpPr>
        <p:grpSpPr>
          <a:xfrm>
            <a:off x="4887137" y="3759758"/>
            <a:ext cx="309640" cy="392030"/>
            <a:chOff x="2635450" y="4321225"/>
            <a:chExt cx="368400" cy="466425"/>
          </a:xfrm>
        </p:grpSpPr>
        <p:sp>
          <p:nvSpPr>
            <p:cNvPr id="746" name="Shape 746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0" t="0" r="0" b="0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7" name="Shape 747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0" t="0" r="0" b="0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8" name="Shape 748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0" t="0" r="0" b="0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9" name="Shape 749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0" t="0" r="0" b="0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0" name="Shape 750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0" t="0" r="0" b="0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1" name="Shape 751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0" t="0" r="0" b="0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52" name="Shape 752"/>
          <p:cNvGrpSpPr/>
          <p:nvPr/>
        </p:nvGrpSpPr>
        <p:grpSpPr>
          <a:xfrm>
            <a:off x="8255546" y="3750030"/>
            <a:ext cx="342881" cy="383835"/>
            <a:chOff x="6643075" y="4309650"/>
            <a:chExt cx="407950" cy="456675"/>
          </a:xfrm>
        </p:grpSpPr>
        <p:sp>
          <p:nvSpPr>
            <p:cNvPr id="753" name="Shape 753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4" name="Shape 754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5" name="Shape 755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6" name="Shape 756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0" t="0" r="0" b="0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7" name="Shape 757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0" t="0" r="0" b="0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8" name="Shape 758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0" t="0" r="0" b="0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9" name="Shape 759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0" t="0" r="0" b="0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0" name="Shape 760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0" t="0" r="0" b="0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1" name="Shape 761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0" t="0" r="0" b="0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62" name="Shape 762"/>
          <p:cNvGrpSpPr/>
          <p:nvPr/>
        </p:nvGrpSpPr>
        <p:grpSpPr>
          <a:xfrm>
            <a:off x="7070819" y="4291984"/>
            <a:ext cx="452420" cy="433992"/>
            <a:chOff x="5233525" y="4954450"/>
            <a:chExt cx="538275" cy="516350"/>
          </a:xfrm>
        </p:grpSpPr>
        <p:sp>
          <p:nvSpPr>
            <p:cNvPr id="763" name="Shape 763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4" name="Shape 764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0" t="0" r="0" b="0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5" name="Shape 765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6" name="Shape 766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0" t="0" r="0" b="0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7" name="Shape 767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0" t="0" r="0" b="0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8" name="Shape 768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0" t="0" r="0" b="0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9" name="Shape 769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0" t="0" r="0" b="0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0" name="Shape 770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0" t="0" r="0" b="0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1" name="Shape 771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0" t="0" r="0" b="0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2" name="Shape 772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0" t="0" r="0" b="0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3" name="Shape 773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0" t="0" r="0" b="0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74" name="Shape 774"/>
          <p:cNvGrpSpPr/>
          <p:nvPr/>
        </p:nvGrpSpPr>
        <p:grpSpPr>
          <a:xfrm>
            <a:off x="6501737" y="4299654"/>
            <a:ext cx="460615" cy="418653"/>
            <a:chOff x="4556450" y="4963575"/>
            <a:chExt cx="548025" cy="498100"/>
          </a:xfrm>
        </p:grpSpPr>
        <p:sp>
          <p:nvSpPr>
            <p:cNvPr id="775" name="Shape 775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0" t="0" r="0" b="0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6" name="Shape 776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0" t="0" r="0" b="0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7" name="Shape 777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0" t="0" r="0" b="0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8" name="Shape 778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0" t="0" r="0" b="0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9" name="Shape 779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0" t="0" r="0" b="0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80" name="Shape 780"/>
          <p:cNvGrpSpPr/>
          <p:nvPr/>
        </p:nvGrpSpPr>
        <p:grpSpPr>
          <a:xfrm>
            <a:off x="3119019" y="4390238"/>
            <a:ext cx="445254" cy="246182"/>
            <a:chOff x="531800" y="5071350"/>
            <a:chExt cx="529750" cy="292900"/>
          </a:xfrm>
        </p:grpSpPr>
        <p:sp>
          <p:nvSpPr>
            <p:cNvPr id="781" name="Shape 781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0" t="0" r="0" b="0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2" name="Shape 782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0" t="0" r="0" b="0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3" name="Shape 783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0" t="0" r="0" b="0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4" name="Shape 784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0" t="0" r="0" b="0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5" name="Shape 785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0" t="0" r="0" b="0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6" name="Shape 786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0" t="0" r="0" b="0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7" name="Shape 787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0" t="0" r="0" b="0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88" name="Shape 788"/>
          <p:cNvSpPr txBox="1"/>
          <p:nvPr/>
        </p:nvSpPr>
        <p:spPr>
          <a:xfrm>
            <a:off x="173650" y="1557150"/>
            <a:ext cx="2592000" cy="15257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This means that you can:</a:t>
            </a:r>
          </a:p>
          <a:p>
            <a:pPr marL="457200" lvl="0" indent="-285750" rtl="0">
              <a:spcBef>
                <a:spcPts val="0"/>
              </a:spcBef>
              <a:buClr>
                <a:srgbClr val="FFFFFF"/>
              </a:buClr>
              <a:buSzPct val="100000"/>
              <a:buFont typeface="Roboto"/>
              <a:buChar char="●"/>
            </a:pPr>
            <a:r>
              <a:rPr lang="en"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Resize them without losing quality.</a:t>
            </a:r>
          </a:p>
          <a:p>
            <a:pPr marL="457200" lvl="0" indent="-285750" rtl="0">
              <a:spcBef>
                <a:spcPts val="0"/>
              </a:spcBef>
              <a:buClr>
                <a:srgbClr val="FFFFFF"/>
              </a:buClr>
              <a:buSzPct val="100000"/>
              <a:buFont typeface="Roboto"/>
              <a:buChar char="●"/>
            </a:pPr>
            <a:r>
              <a:rPr lang="en"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Change line color, width and style.</a:t>
            </a: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Isn’t that nice? :)</a:t>
            </a: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Examples: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789" name="Shape 789"/>
          <p:cNvGrpSpPr/>
          <p:nvPr/>
        </p:nvGrpSpPr>
        <p:grpSpPr>
          <a:xfrm>
            <a:off x="1168969" y="3048475"/>
            <a:ext cx="433992" cy="422729"/>
            <a:chOff x="5916675" y="927975"/>
            <a:chExt cx="516350" cy="502950"/>
          </a:xfrm>
        </p:grpSpPr>
        <p:sp>
          <p:nvSpPr>
            <p:cNvPr id="790" name="Shape 790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1" name="Shape 791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92" name="Shape 792"/>
          <p:cNvGrpSpPr/>
          <p:nvPr/>
        </p:nvGrpSpPr>
        <p:grpSpPr>
          <a:xfrm>
            <a:off x="284989" y="3754376"/>
            <a:ext cx="1079481" cy="1051467"/>
            <a:chOff x="5916675" y="927975"/>
            <a:chExt cx="516350" cy="502950"/>
          </a:xfrm>
        </p:grpSpPr>
        <p:sp>
          <p:nvSpPr>
            <p:cNvPr id="793" name="Shape 793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4" name="Shape 794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95" name="Shape 795"/>
          <p:cNvGrpSpPr/>
          <p:nvPr/>
        </p:nvGrpSpPr>
        <p:grpSpPr>
          <a:xfrm>
            <a:off x="285132" y="3048475"/>
            <a:ext cx="433992" cy="422729"/>
            <a:chOff x="5916675" y="927975"/>
            <a:chExt cx="516350" cy="502950"/>
          </a:xfrm>
        </p:grpSpPr>
        <p:sp>
          <p:nvSpPr>
            <p:cNvPr id="796" name="Shape 796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7" name="Shape 797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98" name="Shape 798"/>
          <p:cNvSpPr/>
          <p:nvPr/>
        </p:nvSpPr>
        <p:spPr>
          <a:xfrm>
            <a:off x="1361130" y="3284853"/>
            <a:ext cx="402263" cy="227229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99" name="Shape 799"/>
          <p:cNvSpPr/>
          <p:nvPr/>
        </p:nvSpPr>
        <p:spPr>
          <a:xfrm>
            <a:off x="477293" y="3284853"/>
            <a:ext cx="402263" cy="227229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00" name="Shape 800"/>
          <p:cNvSpPr/>
          <p:nvPr/>
        </p:nvSpPr>
        <p:spPr>
          <a:xfrm>
            <a:off x="762828" y="4342390"/>
            <a:ext cx="1000561" cy="565193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FFFFFF"/>
            </a:solidFill>
            <a:prstDash val="dash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Shape 806"/>
          <p:cNvSpPr txBox="1"/>
          <p:nvPr/>
        </p:nvSpPr>
        <p:spPr>
          <a:xfrm>
            <a:off x="3306850" y="457075"/>
            <a:ext cx="5166300" cy="1380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en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Now you can use any emoji as an icon!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And of course it resizes without losing quality and you can change the color.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How? Follow Google instructions </a:t>
            </a:r>
            <a:r>
              <a:rPr lang="en" u="sng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https://twitter.com/googledocs/status/730087240156643328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7" name="Shape 807"/>
          <p:cNvSpPr txBox="1"/>
          <p:nvPr/>
        </p:nvSpPr>
        <p:spPr>
          <a:xfrm>
            <a:off x="1951100" y="2221850"/>
            <a:ext cx="6735000" cy="2570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600">
                <a:solidFill>
                  <a:srgbClr val="FFFFFF"/>
                </a:solidFill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" sz="2400">
                <a:solidFill>
                  <a:srgbClr val="FFFFFF"/>
                </a:solidFill>
                <a:highlight>
                  <a:srgbClr val="000000"/>
                </a:highlight>
                <a:latin typeface="Roboto"/>
                <a:ea typeface="Roboto"/>
                <a:cs typeface="Roboto"/>
                <a:sym typeface="Roboto"/>
              </a:rPr>
              <a:t>and many more...</a:t>
            </a:r>
          </a:p>
        </p:txBody>
      </p:sp>
      <p:sp>
        <p:nvSpPr>
          <p:cNvPr id="808" name="Shape 808"/>
          <p:cNvSpPr txBox="1"/>
          <p:nvPr/>
        </p:nvSpPr>
        <p:spPr>
          <a:xfrm>
            <a:off x="1791975" y="475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 sz="9600">
                <a:solidFill>
                  <a:srgbClr val="FFFF00"/>
                </a:solidFill>
              </a:rPr>
              <a:t>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2544225" y="297366"/>
            <a:ext cx="2981399" cy="4661399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-US" b="1" dirty="0" err="1" smtClean="0"/>
              <a:t>readxl</a:t>
            </a:r>
            <a:endParaRPr lang="en" b="1" dirty="0"/>
          </a:p>
          <a:p>
            <a:pPr lvl="0">
              <a:buNone/>
            </a:pPr>
            <a:r>
              <a:rPr lang="en-GB" dirty="0" err="1" smtClean="0"/>
              <a:t>read_excel</a:t>
            </a:r>
            <a:r>
              <a:rPr lang="en-GB" dirty="0" smtClean="0"/>
              <a:t>()</a:t>
            </a:r>
          </a:p>
        </p:txBody>
      </p:sp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Read an Excel file</a:t>
            </a:r>
            <a:endParaRPr lang="en" dirty="0"/>
          </a:p>
        </p:txBody>
      </p:sp>
      <p:sp>
        <p:nvSpPr>
          <p:cNvPr id="123" name="Shape 123"/>
          <p:cNvSpPr txBox="1">
            <a:spLocks noGrp="1"/>
          </p:cNvSpPr>
          <p:nvPr>
            <p:ph type="body" idx="2"/>
          </p:nvPr>
        </p:nvSpPr>
        <p:spPr>
          <a:xfrm>
            <a:off x="5705275" y="297366"/>
            <a:ext cx="2981399" cy="4661399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 dirty="0" err="1" smtClean="0"/>
              <a:t>XLConnect</a:t>
            </a:r>
            <a:endParaRPr lang="en" b="1" dirty="0"/>
          </a:p>
          <a:p>
            <a:pPr lvl="0">
              <a:spcBef>
                <a:spcPts val="0"/>
              </a:spcBef>
              <a:buNone/>
            </a:pPr>
            <a:r>
              <a:rPr lang="en" dirty="0" smtClean="0"/>
              <a:t>read_xl()</a:t>
            </a:r>
          </a:p>
          <a:p>
            <a:pPr lvl="0">
              <a:spcBef>
                <a:spcPts val="0"/>
              </a:spcBef>
              <a:buNone/>
            </a:pPr>
            <a:endParaRPr lang="en" dirty="0"/>
          </a:p>
          <a:p>
            <a:pPr lvl="0">
              <a:spcBef>
                <a:spcPts val="0"/>
              </a:spcBef>
              <a:buNone/>
            </a:pPr>
            <a:r>
              <a:rPr lang="en" dirty="0" smtClean="0"/>
              <a:t>* Create a bridge</a:t>
            </a:r>
          </a:p>
          <a:p>
            <a:pPr marL="342900" lvl="0" indent="-342900">
              <a:spcBef>
                <a:spcPts val="0"/>
              </a:spcBef>
              <a:buFont typeface="Arial" charset="0"/>
              <a:buChar char="•"/>
            </a:pPr>
            <a:r>
              <a:rPr lang="en" dirty="0" smtClean="0"/>
              <a:t>createSheet()</a:t>
            </a:r>
          </a:p>
          <a:p>
            <a:pPr marL="342900" lvl="0" indent="-342900">
              <a:spcBef>
                <a:spcPts val="0"/>
              </a:spcBef>
              <a:buFont typeface="Arial" charset="0"/>
              <a:buChar char="•"/>
            </a:pPr>
            <a:r>
              <a:rPr lang="en" dirty="0" smtClean="0"/>
              <a:t>writeWorksheet()</a:t>
            </a:r>
          </a:p>
          <a:p>
            <a:pPr marL="342900" lvl="0" indent="-342900">
              <a:spcBef>
                <a:spcPts val="0"/>
              </a:spcBef>
              <a:buFont typeface="Arial" charset="0"/>
              <a:buChar char="•"/>
            </a:pPr>
            <a:r>
              <a:rPr lang="en" dirty="0" smtClean="0"/>
              <a:t>saveWorkbook()</a:t>
            </a:r>
          </a:p>
          <a:p>
            <a:pPr marL="342900" lvl="0" indent="-342900">
              <a:spcBef>
                <a:spcPts val="0"/>
              </a:spcBef>
              <a:buFont typeface="Arial" charset="0"/>
              <a:buChar char="•"/>
            </a:pPr>
            <a:r>
              <a:rPr lang="en" dirty="0" smtClean="0"/>
              <a:t>renameSheet()</a:t>
            </a:r>
          </a:p>
          <a:p>
            <a:pPr marL="342900" lvl="0" indent="-342900">
              <a:spcBef>
                <a:spcPts val="0"/>
              </a:spcBef>
              <a:buFont typeface="Arial" charset="0"/>
              <a:buChar char="•"/>
            </a:pPr>
            <a:r>
              <a:rPr lang="en" dirty="0" smtClean="0"/>
              <a:t>removeSheet()</a:t>
            </a:r>
          </a:p>
          <a:p>
            <a:pPr lvl="0">
              <a:spcBef>
                <a:spcPts val="0"/>
              </a:spcBef>
              <a:buNone/>
            </a:pPr>
            <a:endParaRPr lang="en" dirty="0" smtClean="0"/>
          </a:p>
          <a:p>
            <a:pPr lvl="0">
              <a:spcBef>
                <a:spcPts val="0"/>
              </a:spcBef>
              <a:buNone/>
            </a:pPr>
            <a:r>
              <a:rPr lang="en" dirty="0" smtClean="0"/>
              <a:t>* Needs rJava</a:t>
            </a:r>
            <a:endParaRPr lang="en" dirty="0" smtClean="0"/>
          </a:p>
        </p:txBody>
      </p:sp>
    </p:spTree>
    <p:extLst>
      <p:ext uri="{BB962C8B-B14F-4D97-AF65-F5344CB8AC3E}">
        <p14:creationId xmlns:p14="http://schemas.microsoft.com/office/powerpoint/2010/main" val="306794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from clipboard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&lt;- </a:t>
            </a:r>
            <a:r>
              <a:rPr lang="en-US" dirty="0" err="1"/>
              <a:t>read.table</a:t>
            </a:r>
            <a:r>
              <a:rPr lang="en-US" dirty="0"/>
              <a:t>(file = "clipboard", </a:t>
            </a:r>
            <a:r>
              <a:rPr lang="en-US" dirty="0" err="1"/>
              <a:t>sep</a:t>
            </a:r>
            <a:r>
              <a:rPr lang="en-US" dirty="0"/>
              <a:t> = </a:t>
            </a:r>
            <a:r>
              <a:rPr lang="en-US" dirty="0" smtClean="0"/>
              <a:t>“</a:t>
            </a:r>
            <a:r>
              <a:rPr lang="en-US" dirty="0" smtClean="0">
                <a:latin typeface="Latha" panose="020B0604020202020204" pitchFamily="34" charset="0"/>
                <a:cs typeface="Latha" panose="020B0604020202020204" pitchFamily="34" charset="0"/>
              </a:rPr>
              <a:t>\</a:t>
            </a:r>
            <a:r>
              <a:rPr lang="en-US" dirty="0" smtClean="0"/>
              <a:t>t</a:t>
            </a:r>
            <a:r>
              <a:rPr lang="en-US" dirty="0"/>
              <a:t>", header = TRUE)</a:t>
            </a:r>
          </a:p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386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2544225" y="297366"/>
            <a:ext cx="2981399" cy="4661399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 smtClean="0"/>
              <a:t>Basic R</a:t>
            </a:r>
            <a:endParaRPr lang="en" b="1" dirty="0"/>
          </a:p>
          <a:p>
            <a:pPr lvl="0">
              <a:spcBef>
                <a:spcPts val="0"/>
              </a:spcBef>
              <a:buNone/>
            </a:pPr>
            <a:r>
              <a:rPr lang="en" dirty="0" smtClean="0"/>
              <a:t>None</a:t>
            </a:r>
            <a:endParaRPr lang="en" dirty="0"/>
          </a:p>
        </p:txBody>
      </p:sp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Read a database file</a:t>
            </a:r>
            <a:endParaRPr lang="en" dirty="0"/>
          </a:p>
        </p:txBody>
      </p:sp>
      <p:sp>
        <p:nvSpPr>
          <p:cNvPr id="123" name="Shape 123"/>
          <p:cNvSpPr txBox="1">
            <a:spLocks noGrp="1"/>
          </p:cNvSpPr>
          <p:nvPr>
            <p:ph type="body" idx="2"/>
          </p:nvPr>
        </p:nvSpPr>
        <p:spPr>
          <a:xfrm>
            <a:off x="5705275" y="297366"/>
            <a:ext cx="2981399" cy="4661399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/>
              <a:t>Black</a:t>
            </a:r>
          </a:p>
          <a:p>
            <a:pPr lvl="0">
              <a:spcBef>
                <a:spcPts val="0"/>
              </a:spcBef>
              <a:buNone/>
            </a:pPr>
            <a:r>
              <a:rPr lang="en" dirty="0" smtClean="0"/>
              <a:t>RODBC</a:t>
            </a:r>
          </a:p>
          <a:p>
            <a:pPr lvl="0">
              <a:spcBef>
                <a:spcPts val="0"/>
              </a:spcBef>
              <a:buNone/>
            </a:pPr>
            <a:r>
              <a:rPr lang="en" dirty="0" smtClean="0"/>
              <a:t>DBI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06794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2544225" y="297366"/>
            <a:ext cx="2981399" cy="4661399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 smtClean="0"/>
              <a:t>Basic R</a:t>
            </a:r>
            <a:endParaRPr lang="en" b="1" dirty="0"/>
          </a:p>
          <a:p>
            <a:pPr lvl="0">
              <a:spcBef>
                <a:spcPts val="0"/>
              </a:spcBef>
              <a:buNone/>
            </a:pPr>
            <a:r>
              <a:rPr lang="en" dirty="0" smtClean="0"/>
              <a:t>read.csv()</a:t>
            </a:r>
            <a:endParaRPr lang="en" dirty="0"/>
          </a:p>
        </p:txBody>
      </p:sp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Read a Google Spreadsheet file</a:t>
            </a:r>
            <a:endParaRPr lang="en" dirty="0"/>
          </a:p>
        </p:txBody>
      </p:sp>
      <p:sp>
        <p:nvSpPr>
          <p:cNvPr id="123" name="Shape 123"/>
          <p:cNvSpPr txBox="1">
            <a:spLocks noGrp="1"/>
          </p:cNvSpPr>
          <p:nvPr>
            <p:ph type="body" idx="2"/>
          </p:nvPr>
        </p:nvSpPr>
        <p:spPr>
          <a:xfrm>
            <a:off x="5705275" y="297366"/>
            <a:ext cx="2981399" cy="4661399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/>
              <a:t>Black</a:t>
            </a:r>
          </a:p>
          <a:p>
            <a:pPr lvl="0">
              <a:spcBef>
                <a:spcPts val="0"/>
              </a:spcBef>
              <a:buNone/>
            </a:pPr>
            <a:r>
              <a:rPr lang="en" dirty="0" smtClean="0"/>
              <a:t>googlesheets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06794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em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689</TotalTime>
  <Words>1787</Words>
  <Application>Microsoft Office PowerPoint</Application>
  <PresentationFormat>On-screen Show (16:9)</PresentationFormat>
  <Paragraphs>332</Paragraphs>
  <Slides>58</Slides>
  <Notes>56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4" baseType="lpstr">
      <vt:lpstr>Arial</vt:lpstr>
      <vt:lpstr>Latha</vt:lpstr>
      <vt:lpstr>Calibri</vt:lpstr>
      <vt:lpstr>Montserrat</vt:lpstr>
      <vt:lpstr>Roboto</vt:lpstr>
      <vt:lpstr>Aemelia template</vt:lpstr>
      <vt:lpstr>DASHBOARD DATA MANIPULATION</vt:lpstr>
      <vt:lpstr>IMPORT DATA</vt:lpstr>
      <vt:lpstr>IMPORT DATA FROM</vt:lpstr>
      <vt:lpstr>File.path</vt:lpstr>
      <vt:lpstr>Read a csv file</vt:lpstr>
      <vt:lpstr>Read an Excel file</vt:lpstr>
      <vt:lpstr>Read from clipboard</vt:lpstr>
      <vt:lpstr>Read a database file</vt:lpstr>
      <vt:lpstr>Read a Google Spreadsheet file</vt:lpstr>
      <vt:lpstr>Read a Web table file</vt:lpstr>
      <vt:lpstr>Read Social Media data</vt:lpstr>
      <vt:lpstr>Read a rds file</vt:lpstr>
      <vt:lpstr>Create a dataframe</vt:lpstr>
      <vt:lpstr>EXPORT DATA TO A CSV FILE</vt:lpstr>
      <vt:lpstr>Lets Tidy our data</vt:lpstr>
      <vt:lpstr>55%</vt:lpstr>
      <vt:lpstr>What is tidy data?</vt:lpstr>
      <vt:lpstr>Tidy our data</vt:lpstr>
      <vt:lpstr>DATA MANIPULATION</vt:lpstr>
      <vt:lpstr>COMMON VERBS</vt:lpstr>
      <vt:lpstr>JOINS</vt:lpstr>
      <vt:lpstr>BIND DATAFRAME</vt:lpstr>
      <vt:lpstr>Handling Dates</vt:lpstr>
      <vt:lpstr>Convert character to date with lubridate</vt:lpstr>
      <vt:lpstr>BASE R FUNCTIONS</vt:lpstr>
      <vt:lpstr>COMMON OPERATION</vt:lpstr>
      <vt:lpstr>Table function</vt:lpstr>
      <vt:lpstr>Factors</vt:lpstr>
      <vt:lpstr>COMMON FUNCTIONS</vt:lpstr>
      <vt:lpstr>DONE</vt:lpstr>
      <vt:lpstr>INSTRUCTIONS FOR USE</vt:lpstr>
      <vt:lpstr>HELLO!</vt:lpstr>
      <vt:lpstr>TRANSITION HEADLINE</vt:lpstr>
      <vt:lpstr>PowerPoint Presentation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WANT BIG IMPACT? USE BIG IMAGE</vt:lpstr>
      <vt:lpstr>USE CHARTS TO EXPLAIN IDEAS</vt:lpstr>
      <vt:lpstr>OR DIAGRAMS TO EXPLAIN COMPLEX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  <vt:lpstr>CREDITS</vt:lpstr>
      <vt:lpstr>PRESENTATION DESIGN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vasim.shaikh</cp:lastModifiedBy>
  <cp:revision>48</cp:revision>
  <dcterms:modified xsi:type="dcterms:W3CDTF">2017-09-28T04:36:55Z</dcterms:modified>
</cp:coreProperties>
</file>