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6"/>
  </p:notesMasterIdLst>
  <p:handoutMasterIdLst>
    <p:handoutMasterId r:id="rId17"/>
  </p:handoutMasterIdLst>
  <p:sldIdLst>
    <p:sldId id="988" r:id="rId3"/>
    <p:sldId id="1004" r:id="rId4"/>
    <p:sldId id="991" r:id="rId5"/>
    <p:sldId id="1009" r:id="rId6"/>
    <p:sldId id="1006" r:id="rId7"/>
    <p:sldId id="1008" r:id="rId8"/>
    <p:sldId id="998" r:id="rId9"/>
    <p:sldId id="994" r:id="rId10"/>
    <p:sldId id="999" r:id="rId11"/>
    <p:sldId id="1003" r:id="rId12"/>
    <p:sldId id="1007" r:id="rId13"/>
    <p:sldId id="993" r:id="rId14"/>
    <p:sldId id="428" r:id="rId1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VASIMUNNISA BEGUM" initials="VB" lastIdx="1" clrIdx="1">
    <p:extLst>
      <p:ext uri="{19B8F6BF-5375-455C-9EA6-DF929625EA0E}">
        <p15:presenceInfo xmlns:p15="http://schemas.microsoft.com/office/powerpoint/2012/main" userId="26fd94df92d20a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184"/>
    <a:srgbClr val="E1F0FF"/>
    <a:srgbClr val="C1E0FF"/>
    <a:srgbClr val="FBF1B3"/>
    <a:srgbClr val="FFFFCC"/>
    <a:srgbClr val="EBF0F2"/>
    <a:srgbClr val="D5DFE4"/>
    <a:srgbClr val="009900"/>
    <a:srgbClr val="2F71A2"/>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commentAuthors" Target="commentAuthors.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handoutMaster" Target="handoutMasters/handoutMaster1.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6/25/2023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6/25/2023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25,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25, 2023</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25,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25,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25,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25,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AAAC32-1549-5152-E1B1-9A956904061B}"/>
              </a:ext>
            </a:extLst>
          </p:cNvPr>
          <p:cNvSpPr txBox="1"/>
          <p:nvPr/>
        </p:nvSpPr>
        <p:spPr>
          <a:xfrm>
            <a:off x="2876" y="935737"/>
            <a:ext cx="914112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i="1" dirty="0">
                <a:solidFill>
                  <a:srgbClr val="2F7184"/>
                </a:solidFill>
                <a:latin typeface="Times New Roman"/>
                <a:ea typeface="Source Sans Pro"/>
                <a:cs typeface="Arial"/>
              </a:rPr>
              <a:t>“Ascertain Disease in fruits and leaves with Hybrid Deep learning approach”</a:t>
            </a:r>
            <a:endParaRPr lang="en-US" sz="4000" b="1" i="1" dirty="0">
              <a:solidFill>
                <a:srgbClr val="2F7184"/>
              </a:solidFill>
              <a:latin typeface="Times New Roman"/>
              <a:cs typeface="Arial"/>
            </a:endParaRPr>
          </a:p>
        </p:txBody>
      </p:sp>
      <p:pic>
        <p:nvPicPr>
          <p:cNvPr id="2" name="Picture 3" descr="Logo&#10;&#10;Description automatically generated">
            <a:extLst>
              <a:ext uri="{FF2B5EF4-FFF2-40B4-BE49-F238E27FC236}">
                <a16:creationId xmlns:a16="http://schemas.microsoft.com/office/drawing/2014/main" id="{A384B23F-61DE-3D7E-DFED-E06DD0C18510}"/>
              </a:ext>
            </a:extLst>
          </p:cNvPr>
          <p:cNvPicPr>
            <a:picLocks noChangeAspect="1"/>
          </p:cNvPicPr>
          <p:nvPr/>
        </p:nvPicPr>
        <p:blipFill>
          <a:blip r:embed="rId2"/>
          <a:stretch>
            <a:fillRect/>
          </a:stretch>
        </p:blipFill>
        <p:spPr>
          <a:xfrm>
            <a:off x="8208263" y="0"/>
            <a:ext cx="935737" cy="935737"/>
          </a:xfrm>
          <a:prstGeom prst="rect">
            <a:avLst/>
          </a:prstGeom>
        </p:spPr>
      </p:pic>
      <p:sp>
        <p:nvSpPr>
          <p:cNvPr id="4" name="TextBox 3">
            <a:extLst>
              <a:ext uri="{FF2B5EF4-FFF2-40B4-BE49-F238E27FC236}">
                <a16:creationId xmlns:a16="http://schemas.microsoft.com/office/drawing/2014/main" id="{BC39B54C-AFA2-6B13-193D-BF5473C9AC35}"/>
              </a:ext>
            </a:extLst>
          </p:cNvPr>
          <p:cNvSpPr txBox="1"/>
          <p:nvPr/>
        </p:nvSpPr>
        <p:spPr>
          <a:xfrm>
            <a:off x="0" y="2687081"/>
            <a:ext cx="9141123" cy="1015663"/>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Sk. Vasimunnisa Begum(20951A05G9)</a:t>
            </a:r>
          </a:p>
          <a:p>
            <a:pPr algn="ctr"/>
            <a:r>
              <a:rPr lang="en-IN" sz="2000" dirty="0">
                <a:solidFill>
                  <a:schemeClr val="bg1"/>
                </a:solidFill>
                <a:latin typeface="Times New Roman" panose="02020603050405020304" pitchFamily="18" charset="0"/>
                <a:cs typeface="Times New Roman" panose="02020603050405020304" pitchFamily="18" charset="0"/>
              </a:rPr>
              <a:t>Shamshadh Unissa (20951A05H1)</a:t>
            </a:r>
          </a:p>
          <a:p>
            <a:pPr algn="ctr"/>
            <a:r>
              <a:rPr lang="en-IN" sz="2000" dirty="0">
                <a:solidFill>
                  <a:schemeClr val="bg1"/>
                </a:solidFill>
                <a:latin typeface="Times New Roman" panose="02020603050405020304" pitchFamily="18" charset="0"/>
                <a:cs typeface="Times New Roman" panose="02020603050405020304" pitchFamily="18" charset="0"/>
              </a:rPr>
              <a:t>Shareen Khan (20951A05H3)</a:t>
            </a:r>
          </a:p>
        </p:txBody>
      </p:sp>
      <p:sp>
        <p:nvSpPr>
          <p:cNvPr id="7" name="TextBox 6">
            <a:extLst>
              <a:ext uri="{FF2B5EF4-FFF2-40B4-BE49-F238E27FC236}">
                <a16:creationId xmlns:a16="http://schemas.microsoft.com/office/drawing/2014/main" id="{7455F893-6EC5-7DA4-C75F-25B95E12B900}"/>
              </a:ext>
            </a:extLst>
          </p:cNvPr>
          <p:cNvSpPr txBox="1"/>
          <p:nvPr/>
        </p:nvSpPr>
        <p:spPr>
          <a:xfrm>
            <a:off x="0" y="3783217"/>
            <a:ext cx="9141124" cy="1631216"/>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Under the Guidance</a:t>
            </a:r>
          </a:p>
          <a:p>
            <a:pPr algn="ctr"/>
            <a:r>
              <a:rPr lang="en-IN" sz="2000" dirty="0">
                <a:solidFill>
                  <a:schemeClr val="bg1"/>
                </a:solidFill>
                <a:latin typeface="Times New Roman" panose="02020603050405020304" pitchFamily="18" charset="0"/>
                <a:cs typeface="Times New Roman" panose="02020603050405020304" pitchFamily="18" charset="0"/>
              </a:rPr>
              <a:t>of</a:t>
            </a:r>
          </a:p>
          <a:p>
            <a:pPr algn="ctr"/>
            <a:r>
              <a:rPr lang="en-IN" sz="2000" dirty="0">
                <a:solidFill>
                  <a:srgbClr val="FF0000"/>
                </a:solidFill>
                <a:latin typeface="Times New Roman" panose="02020603050405020304" pitchFamily="18" charset="0"/>
                <a:cs typeface="Times New Roman" panose="02020603050405020304" pitchFamily="18" charset="0"/>
              </a:rPr>
              <a:t>Ms. Bk. Aishwarya</a:t>
            </a:r>
          </a:p>
          <a:p>
            <a:pPr algn="ctr"/>
            <a:r>
              <a:rPr lang="en-IN" sz="2000" dirty="0">
                <a:solidFill>
                  <a:srgbClr val="FF0000"/>
                </a:solidFill>
                <a:latin typeface="Times New Roman" panose="02020603050405020304" pitchFamily="18" charset="0"/>
                <a:cs typeface="Times New Roman" panose="02020603050405020304" pitchFamily="18" charset="0"/>
              </a:rPr>
              <a:t> Assistant Professor</a:t>
            </a:r>
          </a:p>
          <a:p>
            <a:pPr algn="ctr"/>
            <a:r>
              <a:rPr lang="en-IN" sz="2000" dirty="0">
                <a:solidFill>
                  <a:srgbClr val="FF0000"/>
                </a:solidFill>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E692CF81-D6B7-1173-DD56-1C5F353FDF60}"/>
              </a:ext>
            </a:extLst>
          </p:cNvPr>
          <p:cNvPicPr>
            <a:picLocks noChangeAspect="1"/>
          </p:cNvPicPr>
          <p:nvPr/>
        </p:nvPicPr>
        <p:blipFill>
          <a:blip r:embed="rId2"/>
          <a:stretch>
            <a:fillRect/>
          </a:stretch>
        </p:blipFill>
        <p:spPr>
          <a:xfrm>
            <a:off x="8250447" y="5212"/>
            <a:ext cx="838200" cy="895350"/>
          </a:xfrm>
          <a:prstGeom prst="rect">
            <a:avLst/>
          </a:prstGeom>
        </p:spPr>
      </p:pic>
      <p:sp>
        <p:nvSpPr>
          <p:cNvPr id="6" name="TextBox 5">
            <a:extLst>
              <a:ext uri="{FF2B5EF4-FFF2-40B4-BE49-F238E27FC236}">
                <a16:creationId xmlns:a16="http://schemas.microsoft.com/office/drawing/2014/main" id="{7B2E12E7-7350-0DCC-184D-5B306E744CE6}"/>
              </a:ext>
            </a:extLst>
          </p:cNvPr>
          <p:cNvSpPr txBox="1"/>
          <p:nvPr/>
        </p:nvSpPr>
        <p:spPr>
          <a:xfrm>
            <a:off x="2333134" y="5172635"/>
            <a:ext cx="6103856"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A brief description of the proposed system.</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7DED177C-EFAC-7284-EAEA-1035650E51AD}"/>
              </a:ext>
            </a:extLst>
          </p:cNvPr>
          <p:cNvPicPr>
            <a:picLocks noChangeAspect="1"/>
          </p:cNvPicPr>
          <p:nvPr/>
        </p:nvPicPr>
        <p:blipFill>
          <a:blip r:embed="rId3"/>
          <a:stretch>
            <a:fillRect/>
          </a:stretch>
        </p:blipFill>
        <p:spPr>
          <a:xfrm>
            <a:off x="8208263" y="0"/>
            <a:ext cx="935737" cy="935737"/>
          </a:xfrm>
          <a:prstGeom prst="rect">
            <a:avLst/>
          </a:prstGeom>
        </p:spPr>
      </p:pic>
      <p:pic>
        <p:nvPicPr>
          <p:cNvPr id="1026" name="Picture 2" descr="A CNN–LSTM model for gold price time-series forecasting | SpringerLink">
            <a:extLst>
              <a:ext uri="{FF2B5EF4-FFF2-40B4-BE49-F238E27FC236}">
                <a16:creationId xmlns:a16="http://schemas.microsoft.com/office/drawing/2014/main" id="{2AB4070D-0789-895D-D39C-034F24137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54" y="1685365"/>
            <a:ext cx="8567891" cy="326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3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6BBAFE-C90F-4737-8D1F-7F615D3C3562}"/>
              </a:ext>
            </a:extLst>
          </p:cNvPr>
          <p:cNvSpPr>
            <a:spLocks noGrp="1"/>
          </p:cNvSpPr>
          <p:nvPr>
            <p:ph type="sldNum" sz="quarter" idx="12"/>
          </p:nvPr>
        </p:nvSpPr>
        <p:spPr/>
        <p:txBody>
          <a:bodyPr/>
          <a:lstStyle/>
          <a:p>
            <a:pPr>
              <a:defRPr/>
            </a:pPr>
            <a:fld id="{F0EEE149-5D86-4BF5-BCC2-4D8A9996A715}" type="slidenum">
              <a:rPr lang="en-US" smtClean="0"/>
              <a:pPr>
                <a:defRPr/>
              </a:pPr>
              <a:t>11</a:t>
            </a:fld>
            <a:endParaRPr lang="en-US"/>
          </a:p>
        </p:txBody>
      </p:sp>
      <p:sp>
        <p:nvSpPr>
          <p:cNvPr id="6" name="TextBox 5">
            <a:extLst>
              <a:ext uri="{FF2B5EF4-FFF2-40B4-BE49-F238E27FC236}">
                <a16:creationId xmlns:a16="http://schemas.microsoft.com/office/drawing/2014/main" id="{5B950590-F7B4-308C-CED8-711530FCFFF7}"/>
              </a:ext>
            </a:extLst>
          </p:cNvPr>
          <p:cNvSpPr txBox="1"/>
          <p:nvPr/>
        </p:nvSpPr>
        <p:spPr>
          <a:xfrm>
            <a:off x="289932" y="1828562"/>
            <a:ext cx="7918331" cy="3200876"/>
          </a:xfrm>
          <a:prstGeom prst="rect">
            <a:avLst/>
          </a:prstGeom>
          <a:noFill/>
        </p:spPr>
        <p:txBody>
          <a:bodyPr wrap="square">
            <a:spAutoFit/>
          </a:bodyPr>
          <a:lstStyle/>
          <a:p>
            <a:r>
              <a:rPr lang="en-US" sz="2000" b="1" u="sng" dirty="0">
                <a:solidFill>
                  <a:srgbClr val="000000"/>
                </a:solidFill>
                <a:effectLst/>
                <a:latin typeface="Times New Roman" panose="02020603050405020304" pitchFamily="18" charset="0"/>
                <a:cs typeface="Times New Roman" panose="02020603050405020304" pitchFamily="18" charset="0"/>
              </a:rPr>
              <a:t>ADVANTAGES OF PROPOSED SYSTEM </a:t>
            </a:r>
          </a:p>
          <a:p>
            <a:endParaRPr lang="en-US" sz="20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Accuracy and efficiency is high.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Enhancing the value of fruit and leaves disease detection.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It takes few seconds to provide exact result.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Name of the disease also found with highlighting the affected places.</a:t>
            </a:r>
          </a:p>
          <a:p>
            <a:r>
              <a:rPr lang="en-US" dirty="0">
                <a:solidFill>
                  <a:srgbClr val="000000"/>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Applicable for both low and high pixel images. </a:t>
            </a:r>
            <a:endParaRPr lang="en-IN" dirty="0">
              <a:latin typeface="Times New Roman" panose="02020603050405020304" pitchFamily="18" charset="0"/>
              <a:cs typeface="Times New Roman" panose="02020603050405020304" pitchFamily="18" charset="0"/>
            </a:endParaRPr>
          </a:p>
        </p:txBody>
      </p:sp>
      <p:pic>
        <p:nvPicPr>
          <p:cNvPr id="7" name="Picture 3" descr="Logo&#10;&#10;Description automatically generated">
            <a:extLst>
              <a:ext uri="{FF2B5EF4-FFF2-40B4-BE49-F238E27FC236}">
                <a16:creationId xmlns:a16="http://schemas.microsoft.com/office/drawing/2014/main" id="{2CD8687D-1762-BD30-3700-056C18229A0D}"/>
              </a:ext>
            </a:extLst>
          </p:cNvPr>
          <p:cNvPicPr>
            <a:picLocks noChangeAspect="1"/>
          </p:cNvPicPr>
          <p:nvPr/>
        </p:nvPicPr>
        <p:blipFill>
          <a:blip r:embed="rId2"/>
          <a:stretch>
            <a:fillRect/>
          </a:stretch>
        </p:blipFill>
        <p:spPr>
          <a:xfrm>
            <a:off x="8208263" y="0"/>
            <a:ext cx="935737" cy="935737"/>
          </a:xfrm>
          <a:prstGeom prst="rect">
            <a:avLst/>
          </a:prstGeom>
        </p:spPr>
      </p:pic>
    </p:spTree>
    <p:extLst>
      <p:ext uri="{BB962C8B-B14F-4D97-AF65-F5344CB8AC3E}">
        <p14:creationId xmlns:p14="http://schemas.microsoft.com/office/powerpoint/2010/main" val="53560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EA08CB7D-F189-9EEE-E66F-0271E8A470E0}"/>
              </a:ext>
            </a:extLst>
          </p:cNvPr>
          <p:cNvPicPr>
            <a:picLocks noChangeAspect="1"/>
          </p:cNvPicPr>
          <p:nvPr/>
        </p:nvPicPr>
        <p:blipFill>
          <a:blip r:embed="rId2"/>
          <a:stretch>
            <a:fillRect/>
          </a:stretch>
        </p:blipFill>
        <p:spPr>
          <a:xfrm>
            <a:off x="8250447" y="5212"/>
            <a:ext cx="838200" cy="895350"/>
          </a:xfrm>
          <a:prstGeom prst="rect">
            <a:avLst/>
          </a:prstGeom>
        </p:spPr>
      </p:pic>
      <p:sp>
        <p:nvSpPr>
          <p:cNvPr id="9" name="TextBox 8">
            <a:extLst>
              <a:ext uri="{FF2B5EF4-FFF2-40B4-BE49-F238E27FC236}">
                <a16:creationId xmlns:a16="http://schemas.microsoft.com/office/drawing/2014/main" id="{4BBE81A8-39F6-0AEA-1EAF-D9B23D0E4262}"/>
              </a:ext>
            </a:extLst>
          </p:cNvPr>
          <p:cNvSpPr txBox="1"/>
          <p:nvPr/>
        </p:nvSpPr>
        <p:spPr>
          <a:xfrm>
            <a:off x="325226" y="1356616"/>
            <a:ext cx="4628560" cy="400110"/>
          </a:xfrm>
          <a:prstGeom prst="rect">
            <a:avLst/>
          </a:prstGeom>
          <a:noFill/>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REFERENCES</a:t>
            </a:r>
          </a:p>
        </p:txBody>
      </p:sp>
      <p:sp>
        <p:nvSpPr>
          <p:cNvPr id="13" name="TextBox 12">
            <a:extLst>
              <a:ext uri="{FF2B5EF4-FFF2-40B4-BE49-F238E27FC236}">
                <a16:creationId xmlns:a16="http://schemas.microsoft.com/office/drawing/2014/main" id="{D35357BE-A462-9277-07BF-9CE9D472CE68}"/>
              </a:ext>
            </a:extLst>
          </p:cNvPr>
          <p:cNvSpPr txBox="1"/>
          <p:nvPr/>
        </p:nvSpPr>
        <p:spPr>
          <a:xfrm>
            <a:off x="537328" y="1951348"/>
            <a:ext cx="8088198" cy="3970318"/>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 Luaibi, T. M. Salman, and A. H. Miry, ‘‘Detection of citrus leaf diseases using a deep learning technique,’’ Int. J. Electr. Comput. Eng. (IJECE), vol. 11, no. 2, p. 1719, Apr. 2021.</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Belhadi, Y. Djenouri, G. Srivastava, D. Djenouri, J. C.-W. Lin, and G. </a:t>
            </a:r>
            <a:r>
              <a:rPr lang="en-IN" dirty="0" err="1">
                <a:solidFill>
                  <a:schemeClr val="bg1"/>
                </a:solidFill>
                <a:latin typeface="Times New Roman" panose="02020603050405020304" pitchFamily="18" charset="0"/>
                <a:cs typeface="Times New Roman" panose="02020603050405020304" pitchFamily="18" charset="0"/>
              </a:rPr>
              <a:t>Fortino</a:t>
            </a:r>
            <a:r>
              <a:rPr lang="en-IN" dirty="0">
                <a:solidFill>
                  <a:schemeClr val="bg1"/>
                </a:solidFill>
                <a:latin typeface="Times New Roman" panose="02020603050405020304" pitchFamily="18" charset="0"/>
                <a:cs typeface="Times New Roman" panose="02020603050405020304" pitchFamily="18" charset="0"/>
              </a:rPr>
              <a:t>, ‘‘Deep learning for pedestrian collective behavior analysis in smart cities: A model of group trajectory outlier detection,’’ Inf. Fusion, vol. 65, pp. 13–20, Jan. 2021.</a:t>
            </a: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Z. Liu, X. Xiang, J. Qin, Y. Tan, Q. Zhang, and N. N. Xiong, ‘‘Image recognition of citrus diseases based on deep learning,’’ Comput., Mater. Continua, vol. 66, no. 1, pp. 457–466, 2020.</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https://iare-data.s3.ap-south-1.amazonaws.com/uploads/IARE/STAFF/IARE10846/GUIDE_DOC/2023-24/IARE10846_7_base.pdf</a:t>
            </a:r>
          </a:p>
          <a:p>
            <a:pPr marL="285750" indent="-285750" algn="just">
              <a:buFont typeface="Wingdings" panose="05000000000000000000" pitchFamily="2" charset="2"/>
              <a:buChar char="Ø"/>
            </a:pPr>
            <a:r>
              <a:rPr lang="en-IN" b="0" i="0" dirty="0">
                <a:solidFill>
                  <a:srgbClr val="000000"/>
                </a:solidFill>
                <a:effectLst/>
                <a:latin typeface="Times New Roman" panose="02020603050405020304" pitchFamily="18" charset="0"/>
                <a:cs typeface="Times New Roman" panose="02020603050405020304" pitchFamily="18" charset="0"/>
              </a:rPr>
              <a:t> https://doi.org/10.1155/2022/6504616</a:t>
            </a:r>
            <a:endParaRPr lang="en-IN"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solidFill>
                <a:schemeClr val="bg1"/>
              </a:solidFill>
            </a:endParaRPr>
          </a:p>
        </p:txBody>
      </p:sp>
      <p:pic>
        <p:nvPicPr>
          <p:cNvPr id="2" name="Picture 3" descr="Logo&#10;&#10;Description automatically generated">
            <a:extLst>
              <a:ext uri="{FF2B5EF4-FFF2-40B4-BE49-F238E27FC236}">
                <a16:creationId xmlns:a16="http://schemas.microsoft.com/office/drawing/2014/main" id="{FA2ACF56-EA89-2444-D0E6-BB58093E1118}"/>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50259"/>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13</a:t>
            </a:fld>
            <a:endParaRPr lang="en-US"/>
          </a:p>
        </p:txBody>
      </p:sp>
      <p:pic>
        <p:nvPicPr>
          <p:cNvPr id="3" name="Picture 3" descr="Logo&#10;&#10;Description automatically generated">
            <a:extLst>
              <a:ext uri="{FF2B5EF4-FFF2-40B4-BE49-F238E27FC236}">
                <a16:creationId xmlns:a16="http://schemas.microsoft.com/office/drawing/2014/main" id="{9D5C80C3-5E82-20C6-B1DD-263B11F57371}"/>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0B2274-304A-51C5-6923-8930C55B590E}"/>
              </a:ext>
            </a:extLst>
          </p:cNvPr>
          <p:cNvSpPr>
            <a:spLocks noGrp="1"/>
          </p:cNvSpPr>
          <p:nvPr>
            <p:ph type="subTitle" idx="1"/>
          </p:nvPr>
        </p:nvSpPr>
        <p:spPr>
          <a:xfrm>
            <a:off x="3033962" y="1084963"/>
            <a:ext cx="3076075" cy="517358"/>
          </a:xfrm>
        </p:spPr>
        <p:txBody>
          <a:bodyPr/>
          <a:lstStyle/>
          <a:p>
            <a:pPr algn="l"/>
            <a:r>
              <a:rPr lang="en-IN" sz="4000" dirty="0">
                <a:solidFill>
                  <a:schemeClr val="bg1"/>
                </a:solidFill>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336263E4-CC1F-0F68-961E-1BEB2F9DAC0A}"/>
              </a:ext>
            </a:extLst>
          </p:cNvPr>
          <p:cNvSpPr>
            <a:spLocks noGrp="1"/>
          </p:cNvSpPr>
          <p:nvPr>
            <p:ph type="sldNum" sz="quarter" idx="12"/>
          </p:nvPr>
        </p:nvSpPr>
        <p:spPr/>
        <p:txBody>
          <a:bodyPr/>
          <a:lstStyle/>
          <a:p>
            <a:pPr>
              <a:defRPr/>
            </a:pPr>
            <a:fld id="{F0EEE149-5D86-4BF5-BCC2-4D8A9996A715}" type="slidenum">
              <a:rPr lang="en-US" smtClean="0"/>
              <a:pPr>
                <a:defRPr/>
              </a:pPr>
              <a:t>2</a:t>
            </a:fld>
            <a:endParaRPr lang="en-US"/>
          </a:p>
        </p:txBody>
      </p:sp>
      <p:sp>
        <p:nvSpPr>
          <p:cNvPr id="6" name="TextBox 5">
            <a:extLst>
              <a:ext uri="{FF2B5EF4-FFF2-40B4-BE49-F238E27FC236}">
                <a16:creationId xmlns:a16="http://schemas.microsoft.com/office/drawing/2014/main" id="{81DAC92A-14FC-322C-5685-EA1C86B99FEB}"/>
              </a:ext>
            </a:extLst>
          </p:cNvPr>
          <p:cNvSpPr txBox="1"/>
          <p:nvPr/>
        </p:nvSpPr>
        <p:spPr>
          <a:xfrm>
            <a:off x="407068" y="2151727"/>
            <a:ext cx="8127332" cy="2554545"/>
          </a:xfrm>
          <a:prstGeom prst="rect">
            <a:avLst/>
          </a:prstGeom>
          <a:noFill/>
        </p:spPr>
        <p:txBody>
          <a:bodyPr wrap="square">
            <a:spAutoFit/>
          </a:bodyPr>
          <a:lstStyle/>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Abstract </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Literature Survey</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Problem Definition</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Objectives / Expected Outcomes</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Methodology</a:t>
            </a:r>
          </a:p>
        </p:txBody>
      </p:sp>
      <p:pic>
        <p:nvPicPr>
          <p:cNvPr id="7" name="Picture 3" descr="Logo&#10;&#10;Description automatically generated">
            <a:extLst>
              <a:ext uri="{FF2B5EF4-FFF2-40B4-BE49-F238E27FC236}">
                <a16:creationId xmlns:a16="http://schemas.microsoft.com/office/drawing/2014/main" id="{9FAFFA0A-1200-8ACB-762A-541F519B432B}"/>
              </a:ext>
            </a:extLst>
          </p:cNvPr>
          <p:cNvPicPr>
            <a:picLocks noChangeAspect="1"/>
          </p:cNvPicPr>
          <p:nvPr/>
        </p:nvPicPr>
        <p:blipFill>
          <a:blip r:embed="rId2"/>
          <a:stretch>
            <a:fillRect/>
          </a:stretch>
        </p:blipFill>
        <p:spPr>
          <a:xfrm>
            <a:off x="8208263" y="-14982"/>
            <a:ext cx="935737" cy="935737"/>
          </a:xfrm>
          <a:prstGeom prst="rect">
            <a:avLst/>
          </a:prstGeom>
        </p:spPr>
      </p:pic>
    </p:spTree>
    <p:extLst>
      <p:ext uri="{BB962C8B-B14F-4D97-AF65-F5344CB8AC3E}">
        <p14:creationId xmlns:p14="http://schemas.microsoft.com/office/powerpoint/2010/main" val="139318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BD0D73ED-6133-54B3-3864-3F8E018080A8}"/>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85604B63-2D0E-9E01-FDAD-3530F577D8ED}"/>
              </a:ext>
            </a:extLst>
          </p:cNvPr>
          <p:cNvSpPr txBox="1"/>
          <p:nvPr/>
        </p:nvSpPr>
        <p:spPr>
          <a:xfrm>
            <a:off x="364533" y="2441991"/>
            <a:ext cx="8305014" cy="2308324"/>
          </a:xfrm>
          <a:prstGeom prst="rect">
            <a:avLst/>
          </a:prstGeom>
          <a:noFill/>
        </p:spPr>
        <p:txBody>
          <a:bodyPr wrap="square">
            <a:spAutoFit/>
          </a:bodyPr>
          <a:lstStyle/>
          <a:p>
            <a:pPr algn="just"/>
            <a:r>
              <a:rPr lang="en-US" b="0" dirty="0">
                <a:solidFill>
                  <a:schemeClr val="bg1"/>
                </a:solidFill>
                <a:effectLst/>
                <a:latin typeface="Times New Roman" panose="02020603050405020304" pitchFamily="18" charset="0"/>
                <a:cs typeface="Times New Roman" panose="02020603050405020304" pitchFamily="18" charset="0"/>
              </a:rPr>
              <a:t>In agricultural engineering, the main challenge is on methodologies used for disease detection. Apart from the disease, the leaves are affected by climate changes which is hard for the image processing method to discriminate the disease from the other background. </a:t>
            </a:r>
            <a:r>
              <a:rPr lang="en-US" dirty="0">
                <a:solidFill>
                  <a:schemeClr val="bg1"/>
                </a:solidFill>
                <a:latin typeface="Times New Roman" panose="02020603050405020304" pitchFamily="18" charset="0"/>
                <a:cs typeface="Times New Roman" panose="02020603050405020304" pitchFamily="18" charset="0"/>
              </a:rPr>
              <a:t>The proposed method extracts the features from input data and provide sequence prediction, where input is taken as images, and those images were differentiated based on various aspects and parameters taken from it and is most commonly applied to analyze the visual imagery. This will be definitely helpful for the farmers to enhance the growth of the crops in the mere future.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287A8E-4CF1-4FEA-6BFF-3A09C0085DA1}"/>
              </a:ext>
            </a:extLst>
          </p:cNvPr>
          <p:cNvSpPr txBox="1"/>
          <p:nvPr/>
        </p:nvSpPr>
        <p:spPr>
          <a:xfrm>
            <a:off x="419493" y="1866507"/>
            <a:ext cx="2887900" cy="400110"/>
          </a:xfrm>
          <a:prstGeom prst="rect">
            <a:avLst/>
          </a:prstGeom>
          <a:noFill/>
        </p:spPr>
        <p:txBody>
          <a:bodyPr wrap="square" rtlCol="0">
            <a:spAutoFit/>
          </a:bodyPr>
          <a:lstStyle/>
          <a:p>
            <a:r>
              <a:rPr lang="en-IN" sz="2000" b="1" u="sng" dirty="0">
                <a:solidFill>
                  <a:schemeClr val="bg1"/>
                </a:solidFill>
                <a:latin typeface="Times New Roman" panose="02020603050405020304" pitchFamily="18" charset="0"/>
                <a:cs typeface="Times New Roman" panose="02020603050405020304" pitchFamily="18" charset="0"/>
              </a:rPr>
              <a:t>ABSTRACT</a:t>
            </a:r>
          </a:p>
        </p:txBody>
      </p:sp>
      <p:pic>
        <p:nvPicPr>
          <p:cNvPr id="2" name="Picture 3" descr="Logo&#10;&#10;Description automatically generated">
            <a:extLst>
              <a:ext uri="{FF2B5EF4-FFF2-40B4-BE49-F238E27FC236}">
                <a16:creationId xmlns:a16="http://schemas.microsoft.com/office/drawing/2014/main" id="{E91F9004-6B44-6CBE-4687-CC8C7774702E}"/>
              </a:ext>
            </a:extLst>
          </p:cNvPr>
          <p:cNvPicPr>
            <a:picLocks noChangeAspect="1"/>
          </p:cNvPicPr>
          <p:nvPr/>
        </p:nvPicPr>
        <p:blipFill>
          <a:blip r:embed="rId3"/>
          <a:stretch>
            <a:fillRect/>
          </a:stretch>
        </p:blipFill>
        <p:spPr>
          <a:xfrm>
            <a:off x="8208263" y="-14982"/>
            <a:ext cx="935737" cy="9357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D5B2-F84F-8ED0-6B0F-53EE4F028DEB}"/>
              </a:ext>
            </a:extLst>
          </p:cNvPr>
          <p:cNvSpPr>
            <a:spLocks noGrp="1"/>
          </p:cNvSpPr>
          <p:nvPr>
            <p:ph type="ctrTitle"/>
          </p:nvPr>
        </p:nvSpPr>
        <p:spPr>
          <a:xfrm>
            <a:off x="318248" y="1192305"/>
            <a:ext cx="3635188" cy="624168"/>
          </a:xfrm>
        </p:spPr>
        <p:txBody>
          <a:bodyPr/>
          <a:lstStyle/>
          <a:p>
            <a:r>
              <a:rPr lang="en-IN" sz="2000" u="sng" dirty="0">
                <a:solidFill>
                  <a:schemeClr val="bg1"/>
                </a:solidFill>
                <a:latin typeface="Times New Roman" panose="02020603050405020304" pitchFamily="18" charset="0"/>
                <a:cs typeface="Times New Roman" panose="02020603050405020304" pitchFamily="18" charset="0"/>
              </a:rPr>
              <a:t>PROBLEM DEFINITION</a:t>
            </a:r>
          </a:p>
        </p:txBody>
      </p:sp>
      <p:sp>
        <p:nvSpPr>
          <p:cNvPr id="4" name="Slide Number Placeholder 3">
            <a:extLst>
              <a:ext uri="{FF2B5EF4-FFF2-40B4-BE49-F238E27FC236}">
                <a16:creationId xmlns:a16="http://schemas.microsoft.com/office/drawing/2014/main" id="{775CB2BE-088F-DA65-FD2E-34DDF616B9C9}"/>
              </a:ext>
            </a:extLst>
          </p:cNvPr>
          <p:cNvSpPr>
            <a:spLocks noGrp="1"/>
          </p:cNvSpPr>
          <p:nvPr>
            <p:ph type="sldNum" sz="quarter" idx="12"/>
          </p:nvPr>
        </p:nvSpPr>
        <p:spPr/>
        <p:txBody>
          <a:bodyPr/>
          <a:lstStyle/>
          <a:p>
            <a:pPr>
              <a:defRPr/>
            </a:pPr>
            <a:fld id="{F0EEE149-5D86-4BF5-BCC2-4D8A9996A715}" type="slidenum">
              <a:rPr lang="en-US" smtClean="0"/>
              <a:pPr>
                <a:defRPr/>
              </a:pPr>
              <a:t>4</a:t>
            </a:fld>
            <a:endParaRPr lang="en-US"/>
          </a:p>
        </p:txBody>
      </p:sp>
      <p:sp>
        <p:nvSpPr>
          <p:cNvPr id="8" name="TextBox 7">
            <a:extLst>
              <a:ext uri="{FF2B5EF4-FFF2-40B4-BE49-F238E27FC236}">
                <a16:creationId xmlns:a16="http://schemas.microsoft.com/office/drawing/2014/main" id="{5D73BC77-70F9-7628-D7C7-679548188AEF}"/>
              </a:ext>
            </a:extLst>
          </p:cNvPr>
          <p:cNvSpPr txBox="1"/>
          <p:nvPr/>
        </p:nvSpPr>
        <p:spPr>
          <a:xfrm>
            <a:off x="233083" y="2035129"/>
            <a:ext cx="8525435" cy="3139321"/>
          </a:xfrm>
          <a:prstGeom prst="rect">
            <a:avLst/>
          </a:prstGeom>
          <a:noFill/>
        </p:spPr>
        <p:txBody>
          <a:bodyPr wrap="square">
            <a:spAutoFit/>
          </a:bodyPr>
          <a:lstStyle/>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model should accurately identify diseases present in fruit and leaf images, distinguishing them from healthy samples. Additionally, it should classify the specific disease category for diseased samples.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objective is to leverage spatial features from CNNs and temporal dependencies from LSTMs to achieve robust disease detection and classification.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model's performance will be evaluated using metrics such as accuracy, precision, recall, and F1-score, with the aim of providing an automated and reliable solution for disease identification in plants to support effective agricultural practices.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00F3F546-E2AA-9850-D090-FAC690C22618}"/>
              </a:ext>
            </a:extLst>
          </p:cNvPr>
          <p:cNvGraphicFramePr>
            <a:graphicFrameLocks noGrp="1"/>
          </p:cNvGraphicFramePr>
          <p:nvPr>
            <p:extLst>
              <p:ext uri="{D42A27DB-BD31-4B8C-83A1-F6EECF244321}">
                <p14:modId xmlns:p14="http://schemas.microsoft.com/office/powerpoint/2010/main" val="3039747194"/>
              </p:ext>
            </p:extLst>
          </p:nvPr>
        </p:nvGraphicFramePr>
        <p:xfrm>
          <a:off x="67508" y="935737"/>
          <a:ext cx="9008984" cy="5801797"/>
        </p:xfrm>
        <a:graphic>
          <a:graphicData uri="http://schemas.openxmlformats.org/drawingml/2006/table">
            <a:tbl>
              <a:tblPr firstRow="1" bandRow="1">
                <a:tableStyleId>{21E4AEA4-8DFA-4A89-87EB-49C32662AFE0}</a:tableStyleId>
              </a:tblPr>
              <a:tblGrid>
                <a:gridCol w="454925">
                  <a:extLst>
                    <a:ext uri="{9D8B030D-6E8A-4147-A177-3AD203B41FA5}">
                      <a16:colId xmlns:a16="http://schemas.microsoft.com/office/drawing/2014/main" val="525999715"/>
                    </a:ext>
                  </a:extLst>
                </a:gridCol>
                <a:gridCol w="1340532">
                  <a:extLst>
                    <a:ext uri="{9D8B030D-6E8A-4147-A177-3AD203B41FA5}">
                      <a16:colId xmlns:a16="http://schemas.microsoft.com/office/drawing/2014/main" val="3025290927"/>
                    </a:ext>
                  </a:extLst>
                </a:gridCol>
                <a:gridCol w="1014823">
                  <a:extLst>
                    <a:ext uri="{9D8B030D-6E8A-4147-A177-3AD203B41FA5}">
                      <a16:colId xmlns:a16="http://schemas.microsoft.com/office/drawing/2014/main" val="1850603675"/>
                    </a:ext>
                  </a:extLst>
                </a:gridCol>
                <a:gridCol w="1193253">
                  <a:extLst>
                    <a:ext uri="{9D8B030D-6E8A-4147-A177-3AD203B41FA5}">
                      <a16:colId xmlns:a16="http://schemas.microsoft.com/office/drawing/2014/main" val="1048077528"/>
                    </a:ext>
                  </a:extLst>
                </a:gridCol>
                <a:gridCol w="1527811">
                  <a:extLst>
                    <a:ext uri="{9D8B030D-6E8A-4147-A177-3AD203B41FA5}">
                      <a16:colId xmlns:a16="http://schemas.microsoft.com/office/drawing/2014/main" val="2269513216"/>
                    </a:ext>
                  </a:extLst>
                </a:gridCol>
                <a:gridCol w="1909272">
                  <a:extLst>
                    <a:ext uri="{9D8B030D-6E8A-4147-A177-3AD203B41FA5}">
                      <a16:colId xmlns:a16="http://schemas.microsoft.com/office/drawing/2014/main" val="2766250493"/>
                    </a:ext>
                  </a:extLst>
                </a:gridCol>
                <a:gridCol w="1568368">
                  <a:extLst>
                    <a:ext uri="{9D8B030D-6E8A-4147-A177-3AD203B41FA5}">
                      <a16:colId xmlns:a16="http://schemas.microsoft.com/office/drawing/2014/main" val="3276511341"/>
                    </a:ext>
                  </a:extLst>
                </a:gridCol>
              </a:tblGrid>
              <a:tr h="955477">
                <a:tc>
                  <a:txBody>
                    <a:bodyPr/>
                    <a:lstStyle/>
                    <a:p>
                      <a:pPr>
                        <a:lnSpc>
                          <a:spcPct val="150000"/>
                        </a:lnSpc>
                      </a:pPr>
                      <a:r>
                        <a:rPr lang="en-IN" sz="1400" dirty="0">
                          <a:solidFill>
                            <a:schemeClr val="tx1"/>
                          </a:solidFill>
                        </a:rPr>
                        <a:t>No</a:t>
                      </a:r>
                    </a:p>
                  </a:txBody>
                  <a:tcPr/>
                </a:tc>
                <a:tc>
                  <a:txBody>
                    <a:bodyPr/>
                    <a:lstStyle/>
                    <a:p>
                      <a:pPr>
                        <a:lnSpc>
                          <a:spcPct val="150000"/>
                        </a:lnSpc>
                      </a:pPr>
                      <a:r>
                        <a:rPr lang="en-IN" sz="1400" dirty="0">
                          <a:solidFill>
                            <a:schemeClr val="tx1"/>
                          </a:solidFill>
                        </a:rPr>
                        <a:t>Title</a:t>
                      </a:r>
                    </a:p>
                  </a:txBody>
                  <a:tcPr/>
                </a:tc>
                <a:tc>
                  <a:txBody>
                    <a:bodyPr/>
                    <a:lstStyle/>
                    <a:p>
                      <a:pPr>
                        <a:lnSpc>
                          <a:spcPct val="150000"/>
                        </a:lnSpc>
                      </a:pPr>
                      <a:r>
                        <a:rPr lang="en-IN" sz="1400" dirty="0">
                          <a:solidFill>
                            <a:schemeClr val="tx1"/>
                          </a:solidFill>
                        </a:rPr>
                        <a:t>Author</a:t>
                      </a:r>
                    </a:p>
                  </a:txBody>
                  <a:tcPr/>
                </a:tc>
                <a:tc>
                  <a:txBody>
                    <a:bodyPr/>
                    <a:lstStyle/>
                    <a:p>
                      <a:pPr>
                        <a:lnSpc>
                          <a:spcPct val="100000"/>
                        </a:lnSpc>
                      </a:pPr>
                      <a:r>
                        <a:rPr lang="en-IN" sz="1400" dirty="0">
                          <a:solidFill>
                            <a:schemeClr val="tx1"/>
                          </a:solidFill>
                        </a:rPr>
                        <a:t>Journal Name &amp; Year</a:t>
                      </a:r>
                    </a:p>
                  </a:txBody>
                  <a:tcPr/>
                </a:tc>
                <a:tc>
                  <a:txBody>
                    <a:bodyPr/>
                    <a:lstStyle/>
                    <a:p>
                      <a:pPr>
                        <a:lnSpc>
                          <a:spcPct val="100000"/>
                        </a:lnSpc>
                      </a:pPr>
                      <a:r>
                        <a:rPr lang="en-IN" sz="1400" dirty="0">
                          <a:solidFill>
                            <a:schemeClr val="tx1"/>
                          </a:solidFill>
                        </a:rPr>
                        <a:t>Methodology Adapted</a:t>
                      </a:r>
                    </a:p>
                  </a:txBody>
                  <a:tcPr/>
                </a:tc>
                <a:tc>
                  <a:txBody>
                    <a:bodyPr/>
                    <a:lstStyle/>
                    <a:p>
                      <a:pPr>
                        <a:lnSpc>
                          <a:spcPct val="150000"/>
                        </a:lnSpc>
                      </a:pPr>
                      <a:r>
                        <a:rPr lang="en-IN" sz="1400" dirty="0">
                          <a:solidFill>
                            <a:schemeClr val="tx1"/>
                          </a:solidFill>
                        </a:rPr>
                        <a:t>Key Findings</a:t>
                      </a:r>
                    </a:p>
                  </a:txBody>
                  <a:tcPr/>
                </a:tc>
                <a:tc>
                  <a:txBody>
                    <a:bodyPr/>
                    <a:lstStyle/>
                    <a:p>
                      <a:pPr>
                        <a:lnSpc>
                          <a:spcPct val="150000"/>
                        </a:lnSpc>
                      </a:pPr>
                      <a:r>
                        <a:rPr lang="en-IN" sz="1400" dirty="0">
                          <a:solidFill>
                            <a:schemeClr val="tx1"/>
                          </a:solidFill>
                        </a:rPr>
                        <a:t>Gaps</a:t>
                      </a:r>
                    </a:p>
                  </a:txBody>
                  <a:tcPr/>
                </a:tc>
                <a:extLst>
                  <a:ext uri="{0D108BD9-81ED-4DB2-BD59-A6C34878D82A}">
                    <a16:rowId xmlns:a16="http://schemas.microsoft.com/office/drawing/2014/main" val="2475852766"/>
                  </a:ext>
                </a:extLst>
              </a:tr>
              <a:tr h="1610269">
                <a:tc>
                  <a:txBody>
                    <a:bodyPr/>
                    <a:lstStyle/>
                    <a:p>
                      <a:pPr>
                        <a:lnSpc>
                          <a:spcPct val="150000"/>
                        </a:lnSpc>
                      </a:pPr>
                      <a:r>
                        <a:rPr lang="en-IN" sz="1400" dirty="0">
                          <a:solidFill>
                            <a:schemeClr val="tx1"/>
                          </a:solidFill>
                        </a:rPr>
                        <a:t>1.</a:t>
                      </a:r>
                    </a:p>
                  </a:txBody>
                  <a:tcPr/>
                </a:tc>
                <a:tc>
                  <a:txBody>
                    <a:bodyPr/>
                    <a:lstStyle/>
                    <a:p>
                      <a:pPr>
                        <a:lnSpc>
                          <a:spcPct val="100000"/>
                        </a:lnSpc>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Disease Detection in Fruits using Image Processing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Karthiga. R </a:t>
                      </a:r>
                    </a:p>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Swetha. K</a:t>
                      </a:r>
                    </a:p>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Preethi. 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IEEE Xplore 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Using CNN algo the process undergo</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Image Acquisition, Image Preprocessing, Image Segmentation, Applying training dataset, Experimental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results.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The Use of CNN algorithms have an easy way to detect the disease on the fruits and helps to classify the diseases from healthy fruit, this approach can easily identify and classify the fruits using image processing techniques.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method has two phases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a)lesion spot detection on fruits and leaves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b)Citrus disease classification</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6612607"/>
                  </a:ext>
                </a:extLst>
              </a:tr>
              <a:tr h="1173807">
                <a:tc>
                  <a:txBody>
                    <a:bodyPr/>
                    <a:lstStyle/>
                    <a:p>
                      <a:pPr>
                        <a:lnSpc>
                          <a:spcPct val="150000"/>
                        </a:lnSpc>
                      </a:pPr>
                      <a:r>
                        <a:rPr lang="en-IN" sz="1400" dirty="0">
                          <a:solidFill>
                            <a:schemeClr val="tx1"/>
                          </a:solidFill>
                        </a:rPr>
                        <a:t>2.</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Detection of Citrus Fruit and Leaves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Diseases Using Deep Neural Network Model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Asad Khattak</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Muhammad</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Usama Asghar</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Ulfat Batool</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IEEE Xplore 2021</a:t>
                      </a:r>
                      <a:endParaRPr lang="en-IN" sz="1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400" dirty="0">
                        <a:solidFill>
                          <a:schemeClr val="tx1"/>
                        </a:solidFill>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 Multilayer Convolutional Neural Network is proposed for the classification of citrus and leaves infected with different diseases.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200" dirty="0">
                          <a:solidFill>
                            <a:schemeClr val="tx1"/>
                          </a:solidFill>
                          <a:latin typeface="Times New Roman" panose="02020603050405020304" pitchFamily="18" charset="0"/>
                          <a:cs typeface="Times New Roman" panose="02020603050405020304" pitchFamily="18" charset="0"/>
                        </a:rPr>
                        <a:t>The proposed CNN-based leaf disease identification model is capable of distinguishing between healthy and diseased</a:t>
                      </a:r>
                    </a:p>
                    <a:p>
                      <a:pPr>
                        <a:lnSpc>
                          <a:spcPct val="100000"/>
                        </a:lnSpc>
                      </a:pPr>
                      <a:r>
                        <a:rPr lang="en-US" sz="1200" dirty="0">
                          <a:solidFill>
                            <a:schemeClr val="tx1"/>
                          </a:solidFill>
                          <a:latin typeface="Times New Roman" panose="02020603050405020304" pitchFamily="18" charset="0"/>
                          <a:cs typeface="Times New Roman" panose="02020603050405020304" pitchFamily="18" charset="0"/>
                        </a:rPr>
                        <a:t>Citrus fruits and leaves</a:t>
                      </a:r>
                      <a:r>
                        <a:rPr lang="en-US" sz="1200" dirty="0">
                          <a:solidFill>
                            <a:schemeClr val="tx1"/>
                          </a:solidFill>
                        </a:rPr>
                        <a:t>.</a:t>
                      </a:r>
                      <a:endParaRPr lang="en-IN" sz="1200" dirty="0">
                        <a:solidFill>
                          <a:schemeClr val="tx1"/>
                        </a:solidFill>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various deep learning models such as RNN, LSTM, Bi LSTM, and hybrid models such as CNN + LSTM,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2422336"/>
                  </a:ext>
                </a:extLst>
              </a:tr>
              <a:tr h="1182695">
                <a:tc>
                  <a:txBody>
                    <a:bodyPr/>
                    <a:lstStyle/>
                    <a:p>
                      <a:pPr>
                        <a:lnSpc>
                          <a:spcPct val="150000"/>
                        </a:lnSpc>
                      </a:pPr>
                      <a:r>
                        <a:rPr lang="en-IN" sz="1400" dirty="0">
                          <a:solidFill>
                            <a:schemeClr val="tx1"/>
                          </a:solidFill>
                        </a:rPr>
                        <a:t>3.</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Recognition of Guava Leaf Diseases using Deep Convolution Neural Network</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Md. Rasel Howlader, Umme Habiba</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Electrical, Computer and Communication Engineering (ECCE), 7-9 February, 2019</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study presents eleven layers based D-CNN </a:t>
                      </a: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model which is developed followed by AlexNet</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Identification</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accuracy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indicates that the proposed D-CNN model is more effective and gives a better solution to identify and control guava leaf diseases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Consider interfacing our model on smart-phones to make a quick and responsible judgment which help the farmers instantly detecting and preventing.</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0221853"/>
                  </a:ext>
                </a:extLst>
              </a:tr>
            </a:tbl>
          </a:graphicData>
        </a:graphic>
      </p:graphicFrame>
      <p:pic>
        <p:nvPicPr>
          <p:cNvPr id="5" name="Picture 3" descr="Logo&#10;&#10;Description automatically generated">
            <a:extLst>
              <a:ext uri="{FF2B5EF4-FFF2-40B4-BE49-F238E27FC236}">
                <a16:creationId xmlns:a16="http://schemas.microsoft.com/office/drawing/2014/main" id="{DD536BF5-97B2-60B2-6357-1BE5EAA3AFD7}"/>
              </a:ext>
            </a:extLst>
          </p:cNvPr>
          <p:cNvPicPr>
            <a:picLocks noChangeAspect="1"/>
          </p:cNvPicPr>
          <p:nvPr/>
        </p:nvPicPr>
        <p:blipFill>
          <a:blip r:embed="rId2"/>
          <a:stretch>
            <a:fillRect/>
          </a:stretch>
        </p:blipFill>
        <p:spPr>
          <a:xfrm>
            <a:off x="8208263" y="0"/>
            <a:ext cx="935737" cy="935737"/>
          </a:xfrm>
          <a:prstGeom prst="rect">
            <a:avLst/>
          </a:prstGeom>
        </p:spPr>
      </p:pic>
      <p:sp>
        <p:nvSpPr>
          <p:cNvPr id="7" name="TextBox 6">
            <a:extLst>
              <a:ext uri="{FF2B5EF4-FFF2-40B4-BE49-F238E27FC236}">
                <a16:creationId xmlns:a16="http://schemas.microsoft.com/office/drawing/2014/main" id="{A04A4E00-1038-AC11-B446-AD8B6C2C3AF5}"/>
              </a:ext>
            </a:extLst>
          </p:cNvPr>
          <p:cNvSpPr txBox="1"/>
          <p:nvPr/>
        </p:nvSpPr>
        <p:spPr>
          <a:xfrm>
            <a:off x="315961" y="221864"/>
            <a:ext cx="4572000" cy="400110"/>
          </a:xfrm>
          <a:prstGeom prst="rect">
            <a:avLst/>
          </a:prstGeom>
          <a:noFill/>
        </p:spPr>
        <p:txBody>
          <a:bodyPr wrap="square">
            <a:spAutoFit/>
          </a:bodyPr>
          <a:lstStyle/>
          <a:p>
            <a:pPr algn="l"/>
            <a:r>
              <a:rPr lang="en-IN" sz="2000" b="1" u="sng"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49733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299C0215-84FB-C1D9-4AD9-03FE8A56D65F}"/>
              </a:ext>
            </a:extLst>
          </p:cNvPr>
          <p:cNvGraphicFramePr>
            <a:graphicFrameLocks noGrp="1"/>
          </p:cNvGraphicFramePr>
          <p:nvPr>
            <p:extLst>
              <p:ext uri="{D42A27DB-BD31-4B8C-83A1-F6EECF244321}">
                <p14:modId xmlns:p14="http://schemas.microsoft.com/office/powerpoint/2010/main" val="1837974817"/>
              </p:ext>
            </p:extLst>
          </p:nvPr>
        </p:nvGraphicFramePr>
        <p:xfrm>
          <a:off x="117087" y="1350190"/>
          <a:ext cx="8909825" cy="4157619"/>
        </p:xfrm>
        <a:graphic>
          <a:graphicData uri="http://schemas.openxmlformats.org/drawingml/2006/table">
            <a:tbl>
              <a:tblPr firstRow="1" bandRow="1">
                <a:tableStyleId>{21E4AEA4-8DFA-4A89-87EB-49C32662AFE0}</a:tableStyleId>
              </a:tblPr>
              <a:tblGrid>
                <a:gridCol w="454897">
                  <a:extLst>
                    <a:ext uri="{9D8B030D-6E8A-4147-A177-3AD203B41FA5}">
                      <a16:colId xmlns:a16="http://schemas.microsoft.com/office/drawing/2014/main" val="525999715"/>
                    </a:ext>
                  </a:extLst>
                </a:gridCol>
                <a:gridCol w="1312572">
                  <a:extLst>
                    <a:ext uri="{9D8B030D-6E8A-4147-A177-3AD203B41FA5}">
                      <a16:colId xmlns:a16="http://schemas.microsoft.com/office/drawing/2014/main" val="3025290927"/>
                    </a:ext>
                  </a:extLst>
                </a:gridCol>
                <a:gridCol w="1170878">
                  <a:extLst>
                    <a:ext uri="{9D8B030D-6E8A-4147-A177-3AD203B41FA5}">
                      <a16:colId xmlns:a16="http://schemas.microsoft.com/office/drawing/2014/main" val="1850603675"/>
                    </a:ext>
                  </a:extLst>
                </a:gridCol>
                <a:gridCol w="1064941">
                  <a:extLst>
                    <a:ext uri="{9D8B030D-6E8A-4147-A177-3AD203B41FA5}">
                      <a16:colId xmlns:a16="http://schemas.microsoft.com/office/drawing/2014/main" val="1048077528"/>
                    </a:ext>
                  </a:extLst>
                </a:gridCol>
                <a:gridCol w="1536354">
                  <a:extLst>
                    <a:ext uri="{9D8B030D-6E8A-4147-A177-3AD203B41FA5}">
                      <a16:colId xmlns:a16="http://schemas.microsoft.com/office/drawing/2014/main" val="2269513216"/>
                    </a:ext>
                  </a:extLst>
                </a:gridCol>
                <a:gridCol w="1965129">
                  <a:extLst>
                    <a:ext uri="{9D8B030D-6E8A-4147-A177-3AD203B41FA5}">
                      <a16:colId xmlns:a16="http://schemas.microsoft.com/office/drawing/2014/main" val="2766250493"/>
                    </a:ext>
                  </a:extLst>
                </a:gridCol>
                <a:gridCol w="1405054">
                  <a:extLst>
                    <a:ext uri="{9D8B030D-6E8A-4147-A177-3AD203B41FA5}">
                      <a16:colId xmlns:a16="http://schemas.microsoft.com/office/drawing/2014/main" val="3276511341"/>
                    </a:ext>
                  </a:extLst>
                </a:gridCol>
              </a:tblGrid>
              <a:tr h="955477">
                <a:tc>
                  <a:txBody>
                    <a:bodyPr/>
                    <a:lstStyle/>
                    <a:p>
                      <a:pPr>
                        <a:lnSpc>
                          <a:spcPct val="150000"/>
                        </a:lnSpc>
                      </a:pPr>
                      <a:r>
                        <a:rPr lang="en-IN" sz="1400" dirty="0">
                          <a:solidFill>
                            <a:schemeClr val="tx1"/>
                          </a:solidFill>
                        </a:rPr>
                        <a:t>No</a:t>
                      </a:r>
                    </a:p>
                  </a:txBody>
                  <a:tcPr/>
                </a:tc>
                <a:tc>
                  <a:txBody>
                    <a:bodyPr/>
                    <a:lstStyle/>
                    <a:p>
                      <a:pPr>
                        <a:lnSpc>
                          <a:spcPct val="150000"/>
                        </a:lnSpc>
                      </a:pPr>
                      <a:r>
                        <a:rPr lang="en-IN" sz="1400" dirty="0">
                          <a:solidFill>
                            <a:schemeClr val="tx1"/>
                          </a:solidFill>
                        </a:rPr>
                        <a:t>Title</a:t>
                      </a:r>
                    </a:p>
                  </a:txBody>
                  <a:tcPr/>
                </a:tc>
                <a:tc>
                  <a:txBody>
                    <a:bodyPr/>
                    <a:lstStyle/>
                    <a:p>
                      <a:pPr>
                        <a:lnSpc>
                          <a:spcPct val="150000"/>
                        </a:lnSpc>
                      </a:pPr>
                      <a:r>
                        <a:rPr lang="en-IN" sz="1400" dirty="0">
                          <a:solidFill>
                            <a:schemeClr val="tx1"/>
                          </a:solidFill>
                        </a:rPr>
                        <a:t>Author</a:t>
                      </a:r>
                    </a:p>
                  </a:txBody>
                  <a:tcPr/>
                </a:tc>
                <a:tc>
                  <a:txBody>
                    <a:bodyPr/>
                    <a:lstStyle/>
                    <a:p>
                      <a:pPr>
                        <a:lnSpc>
                          <a:spcPct val="100000"/>
                        </a:lnSpc>
                      </a:pPr>
                      <a:r>
                        <a:rPr lang="en-IN" sz="1400" dirty="0">
                          <a:solidFill>
                            <a:schemeClr val="tx1"/>
                          </a:solidFill>
                        </a:rPr>
                        <a:t>Journal Name &amp; Year</a:t>
                      </a:r>
                    </a:p>
                  </a:txBody>
                  <a:tcPr/>
                </a:tc>
                <a:tc>
                  <a:txBody>
                    <a:bodyPr/>
                    <a:lstStyle/>
                    <a:p>
                      <a:pPr>
                        <a:lnSpc>
                          <a:spcPct val="100000"/>
                        </a:lnSpc>
                      </a:pPr>
                      <a:r>
                        <a:rPr lang="en-IN" sz="1400" dirty="0">
                          <a:solidFill>
                            <a:schemeClr val="tx1"/>
                          </a:solidFill>
                        </a:rPr>
                        <a:t>Methodology Adapted</a:t>
                      </a:r>
                    </a:p>
                  </a:txBody>
                  <a:tcPr/>
                </a:tc>
                <a:tc>
                  <a:txBody>
                    <a:bodyPr/>
                    <a:lstStyle/>
                    <a:p>
                      <a:pPr>
                        <a:lnSpc>
                          <a:spcPct val="150000"/>
                        </a:lnSpc>
                      </a:pPr>
                      <a:r>
                        <a:rPr lang="en-IN" sz="1400" dirty="0">
                          <a:solidFill>
                            <a:schemeClr val="tx1"/>
                          </a:solidFill>
                        </a:rPr>
                        <a:t>Key Findings</a:t>
                      </a:r>
                    </a:p>
                  </a:txBody>
                  <a:tcPr/>
                </a:tc>
                <a:tc>
                  <a:txBody>
                    <a:bodyPr/>
                    <a:lstStyle/>
                    <a:p>
                      <a:pPr>
                        <a:lnSpc>
                          <a:spcPct val="150000"/>
                        </a:lnSpc>
                      </a:pPr>
                      <a:r>
                        <a:rPr lang="en-IN" sz="1400" dirty="0">
                          <a:solidFill>
                            <a:schemeClr val="tx1"/>
                          </a:solidFill>
                        </a:rPr>
                        <a:t>Gaps</a:t>
                      </a:r>
                    </a:p>
                  </a:txBody>
                  <a:tcPr/>
                </a:tc>
                <a:extLst>
                  <a:ext uri="{0D108BD9-81ED-4DB2-BD59-A6C34878D82A}">
                    <a16:rowId xmlns:a16="http://schemas.microsoft.com/office/drawing/2014/main" val="2475852766"/>
                  </a:ext>
                </a:extLst>
              </a:tr>
              <a:tr h="1591873">
                <a:tc>
                  <a:txBody>
                    <a:bodyPr/>
                    <a:lstStyle/>
                    <a:p>
                      <a:pPr>
                        <a:lnSpc>
                          <a:spcPct val="150000"/>
                        </a:lnSpc>
                      </a:pPr>
                      <a:r>
                        <a:rPr lang="en-IN" sz="1400" dirty="0">
                          <a:solidFill>
                            <a:schemeClr val="tx1"/>
                          </a:solidFill>
                        </a:rPr>
                        <a:t>4.</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Citrus Fruit Disease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Detection By Phenotyping Using Machine Learning</a:t>
                      </a:r>
                      <a:r>
                        <a:rPr lang="en-US" sz="1200" kern="1200" dirty="0">
                          <a:solidFill>
                            <a:schemeClr val="dk1"/>
                          </a:solidFill>
                          <a:effectLst/>
                          <a:latin typeface="+mn-lt"/>
                          <a:ea typeface="+mn-ea"/>
                          <a:cs typeface="+mn-cs"/>
                        </a:rPr>
                        <a:t>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Benjamin Doh,</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Duo Zhang, </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Yue Shen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a:t>
                      </a:r>
                      <a:endParaRPr lang="en-IN" sz="1200" b="0" dirty="0">
                        <a:latin typeface="Times New Roman" panose="02020603050405020304" pitchFamily="18" charset="0"/>
                        <a:cs typeface="Times New Roman" panose="02020603050405020304" pitchFamily="18" charset="0"/>
                      </a:endParaRPr>
                    </a:p>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Automation &amp; Computing September 2019</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Classification of the disease using both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ANN and multi-class SVM. Extract disease containing a segment of Orange using K-means clustering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Recognizing the citrus infection, methods are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tested on citrus fruits infections. The proposed classifiers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utilize color and texture features for classification.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 smaller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number of features is sent to attain way better classification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precision and to diminish computation time.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6654168"/>
                  </a:ext>
                </a:extLst>
              </a:tr>
              <a:tr h="1610269">
                <a:tc>
                  <a:txBody>
                    <a:bodyPr/>
                    <a:lstStyle/>
                    <a:p>
                      <a:pPr>
                        <a:lnSpc>
                          <a:spcPct val="150000"/>
                        </a:lnSpc>
                      </a:pPr>
                      <a:r>
                        <a:rPr lang="en-IN" sz="1400" dirty="0">
                          <a:solidFill>
                            <a:schemeClr val="tx1"/>
                          </a:solidFill>
                        </a:rPr>
                        <a:t>5.</a:t>
                      </a:r>
                    </a:p>
                  </a:txBody>
                  <a:tcPr/>
                </a:tc>
                <a:tc>
                  <a:txBody>
                    <a:bodyPr/>
                    <a:lstStyle/>
                    <a:p>
                      <a:pPr>
                        <a:lnSpc>
                          <a:spcPct val="100000"/>
                        </a:lnSpc>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Passion Fruit Disease Detection using Image Processing</a:t>
                      </a:r>
                      <a:endParaRPr lang="en-IN" sz="12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fi-FI" sz="1200" b="0" kern="1200" dirty="0">
                          <a:solidFill>
                            <a:schemeClr val="dk1"/>
                          </a:solidFill>
                          <a:effectLst/>
                          <a:latin typeface="Times New Roman" panose="02020603050405020304" pitchFamily="18" charset="0"/>
                          <a:ea typeface="+mn-ea"/>
                          <a:cs typeface="Times New Roman" panose="02020603050405020304" pitchFamily="18" charset="0"/>
                        </a:rPr>
                        <a:t>S.B.D.H. Dharmasiri, </a:t>
                      </a:r>
                    </a:p>
                    <a:p>
                      <a:pPr>
                        <a:lnSpc>
                          <a:spcPct val="100000"/>
                        </a:lnSpc>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S. Jayalal</a:t>
                      </a:r>
                      <a:endParaRPr lang="en-IN" sz="12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Smart Computing and Systems Engineering, 2019</a:t>
                      </a:r>
                      <a:endParaRPr lang="en-IN" sz="1200" b="0" i="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Image Acquisition, Image Pre processing, Image Segmentation, Feature Extraction, Dataset Preparation, </a:t>
                      </a:r>
                      <a:endParaRPr lang="en-IN" sz="1200" dirty="0">
                        <a:latin typeface="Times New Roman" panose="02020603050405020304" pitchFamily="18" charset="0"/>
                        <a:cs typeface="Times New Roman" panose="02020603050405020304" pitchFamily="18" charset="0"/>
                      </a:endParaRPr>
                    </a:p>
                    <a:p>
                      <a:r>
                        <a:rPr lang="en-IN" sz="1200" kern="1200" dirty="0">
                          <a:solidFill>
                            <a:schemeClr val="dk1"/>
                          </a:solidFill>
                          <a:effectLst/>
                          <a:latin typeface="Times New Roman" panose="02020603050405020304" pitchFamily="18" charset="0"/>
                          <a:ea typeface="+mn-ea"/>
                          <a:cs typeface="Times New Roman" panose="02020603050405020304" pitchFamily="18" charset="0"/>
                        </a:rPr>
                        <a:t>Training and Testing.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The passion fruit diseases can be identified in the average accuracy of 79% and its stage can be identified in the average accuracy of 66%</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More alternative methods can be used for the detections and SVM algorithm can be more precisely used for the future enhancement.</a:t>
                      </a:r>
                    </a:p>
                  </a:txBody>
                  <a:tcPr/>
                </a:tc>
                <a:extLst>
                  <a:ext uri="{0D108BD9-81ED-4DB2-BD59-A6C34878D82A}">
                    <a16:rowId xmlns:a16="http://schemas.microsoft.com/office/drawing/2014/main" val="2930838359"/>
                  </a:ext>
                </a:extLst>
              </a:tr>
            </a:tbl>
          </a:graphicData>
        </a:graphic>
      </p:graphicFrame>
      <p:sp>
        <p:nvSpPr>
          <p:cNvPr id="6" name="TextBox 5">
            <a:extLst>
              <a:ext uri="{FF2B5EF4-FFF2-40B4-BE49-F238E27FC236}">
                <a16:creationId xmlns:a16="http://schemas.microsoft.com/office/drawing/2014/main" id="{C5940A63-7453-C232-1004-B635D239AB28}"/>
              </a:ext>
            </a:extLst>
          </p:cNvPr>
          <p:cNvSpPr txBox="1"/>
          <p:nvPr/>
        </p:nvSpPr>
        <p:spPr>
          <a:xfrm>
            <a:off x="206734" y="493873"/>
            <a:ext cx="4572000" cy="400110"/>
          </a:xfrm>
          <a:prstGeom prst="rect">
            <a:avLst/>
          </a:prstGeom>
          <a:noFill/>
        </p:spPr>
        <p:txBody>
          <a:bodyPr wrap="square">
            <a:spAutoFit/>
          </a:bodyPr>
          <a:lstStyle/>
          <a:p>
            <a:pPr algn="l"/>
            <a:r>
              <a:rPr lang="en-IN" sz="2000" b="1" u="sng" dirty="0">
                <a:latin typeface="Times New Roman" panose="02020603050405020304" pitchFamily="18" charset="0"/>
                <a:cs typeface="Times New Roman" panose="02020603050405020304" pitchFamily="18" charset="0"/>
              </a:rPr>
              <a:t>LITERATURE SURVEY</a:t>
            </a:r>
          </a:p>
        </p:txBody>
      </p:sp>
      <p:pic>
        <p:nvPicPr>
          <p:cNvPr id="7" name="Picture 3" descr="Logo&#10;&#10;Description automatically generated">
            <a:extLst>
              <a:ext uri="{FF2B5EF4-FFF2-40B4-BE49-F238E27FC236}">
                <a16:creationId xmlns:a16="http://schemas.microsoft.com/office/drawing/2014/main" id="{6DC24272-0180-48A3-7F89-407444745C97}"/>
              </a:ext>
            </a:extLst>
          </p:cNvPr>
          <p:cNvPicPr>
            <a:picLocks noChangeAspect="1"/>
          </p:cNvPicPr>
          <p:nvPr/>
        </p:nvPicPr>
        <p:blipFill>
          <a:blip r:embed="rId2"/>
          <a:stretch>
            <a:fillRect/>
          </a:stretch>
        </p:blipFill>
        <p:spPr>
          <a:xfrm>
            <a:off x="8208263" y="26005"/>
            <a:ext cx="935737" cy="935737"/>
          </a:xfrm>
          <a:prstGeom prst="rect">
            <a:avLst/>
          </a:prstGeom>
        </p:spPr>
      </p:pic>
    </p:spTree>
    <p:extLst>
      <p:ext uri="{BB962C8B-B14F-4D97-AF65-F5344CB8AC3E}">
        <p14:creationId xmlns:p14="http://schemas.microsoft.com/office/powerpoint/2010/main" val="31957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FB927BE0-A5E1-BB32-75B3-1AE476795A44}"/>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65BAE5D9-028C-8898-79A1-B40D0F82CA5D}"/>
              </a:ext>
            </a:extLst>
          </p:cNvPr>
          <p:cNvSpPr txBox="1"/>
          <p:nvPr/>
        </p:nvSpPr>
        <p:spPr>
          <a:xfrm>
            <a:off x="377071" y="1690062"/>
            <a:ext cx="8050491" cy="3477875"/>
          </a:xfrm>
          <a:prstGeom prst="rect">
            <a:avLst/>
          </a:prstGeom>
          <a:noFill/>
        </p:spPr>
        <p:txBody>
          <a:bodyPr wrap="square">
            <a:spAutoFit/>
          </a:bodyPr>
          <a:lstStyle/>
          <a:p>
            <a:pPr algn="just"/>
            <a:r>
              <a:rPr lang="en-US" sz="2000" b="1" u="sng" dirty="0">
                <a:solidFill>
                  <a:schemeClr val="bg1"/>
                </a:solidFill>
                <a:latin typeface="Times New Roman" panose="02020603050405020304" pitchFamily="18" charset="0"/>
                <a:cs typeface="Times New Roman" panose="02020603050405020304" pitchFamily="18" charset="0"/>
              </a:rPr>
              <a:t>OBJECTIVES</a:t>
            </a:r>
          </a:p>
          <a:p>
            <a:pPr algn="just"/>
            <a:endParaRPr lang="en-US" sz="2000" b="1" u="sng"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1: </a:t>
            </a:r>
            <a:r>
              <a:rPr lang="en-US" dirty="0">
                <a:solidFill>
                  <a:schemeClr val="bg1"/>
                </a:solidFill>
                <a:latin typeface="Times New Roman" panose="02020603050405020304" pitchFamily="18" charset="0"/>
                <a:cs typeface="Times New Roman" panose="02020603050405020304" pitchFamily="18" charset="0"/>
              </a:rPr>
              <a:t>CNN and LSTM models are used in combination to identify the fruit diseases such as Crown gall, Brown rot, black spot, canker, scab, greening, and Melanoses </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2:</a:t>
            </a:r>
            <a:r>
              <a:rPr lang="en-US" dirty="0">
                <a:solidFill>
                  <a:schemeClr val="bg1"/>
                </a:solidFill>
                <a:latin typeface="Times New Roman" panose="02020603050405020304" pitchFamily="18" charset="0"/>
                <a:cs typeface="Times New Roman" panose="02020603050405020304" pitchFamily="18" charset="0"/>
              </a:rPr>
              <a:t> CNN and LSTM models are used in combination to identify the leaves diseases such as Alternaria disease, fire blight, Algal Leaf spot, Whitefly, and Rust. </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3:</a:t>
            </a:r>
            <a:r>
              <a:rPr lang="en-US" dirty="0">
                <a:solidFill>
                  <a:schemeClr val="bg1"/>
                </a:solidFill>
                <a:latin typeface="Times New Roman" panose="02020603050405020304" pitchFamily="18" charset="0"/>
                <a:cs typeface="Times New Roman" panose="02020603050405020304" pitchFamily="18" charset="0"/>
              </a:rPr>
              <a:t> Using multiple fruits and leaves disease datasets to enhance the hybrid model performance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13BB15DC-D80F-4C24-C72E-ED3A8084F08F}"/>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7C6C1382-183B-7312-4B32-8BBB2FD0AA1F}"/>
              </a:ext>
            </a:extLst>
          </p:cNvPr>
          <p:cNvPicPr>
            <a:picLocks noChangeAspect="1"/>
          </p:cNvPicPr>
          <p:nvPr/>
        </p:nvPicPr>
        <p:blipFill>
          <a:blip r:embed="rId2"/>
          <a:stretch>
            <a:fillRect/>
          </a:stretch>
        </p:blipFill>
        <p:spPr>
          <a:xfrm>
            <a:off x="8250447" y="5212"/>
            <a:ext cx="838200" cy="895350"/>
          </a:xfrm>
          <a:prstGeom prst="rect">
            <a:avLst/>
          </a:prstGeom>
        </p:spPr>
      </p:pic>
      <p:sp>
        <p:nvSpPr>
          <p:cNvPr id="6" name="TextBox 5">
            <a:extLst>
              <a:ext uri="{FF2B5EF4-FFF2-40B4-BE49-F238E27FC236}">
                <a16:creationId xmlns:a16="http://schemas.microsoft.com/office/drawing/2014/main" id="{E738B4AC-DE2B-E2C1-BE49-D713B0B7EE79}"/>
              </a:ext>
            </a:extLst>
          </p:cNvPr>
          <p:cNvSpPr txBox="1"/>
          <p:nvPr/>
        </p:nvSpPr>
        <p:spPr>
          <a:xfrm>
            <a:off x="312593" y="1845705"/>
            <a:ext cx="8267307" cy="4708981"/>
          </a:xfrm>
          <a:prstGeom prst="rect">
            <a:avLst/>
          </a:prstGeom>
          <a:noFill/>
        </p:spPr>
        <p:txBody>
          <a:bodyPr wrap="square">
            <a:spAutoFit/>
          </a:bodyPr>
          <a:lstStyle/>
          <a:p>
            <a:pPr algn="just"/>
            <a:r>
              <a:rPr lang="en-IN" sz="2000" b="1" dirty="0">
                <a:solidFill>
                  <a:schemeClr val="bg1"/>
                </a:solidFill>
                <a:latin typeface="Times New Roman" panose="02020603050405020304" pitchFamily="18" charset="0"/>
                <a:cs typeface="Times New Roman" panose="02020603050405020304" pitchFamily="18" charset="0"/>
              </a:rPr>
              <a:t>What is </a:t>
            </a:r>
            <a:r>
              <a:rPr lang="en-IN" sz="2000" b="1" i="0" dirty="0">
                <a:solidFill>
                  <a:schemeClr val="bg1"/>
                </a:solidFill>
                <a:effectLst/>
                <a:latin typeface="Times New Roman" panose="02020603050405020304" pitchFamily="18" charset="0"/>
                <a:cs typeface="Times New Roman" panose="02020603050405020304" pitchFamily="18" charset="0"/>
              </a:rPr>
              <a:t>Convolutional Neural Networks (CNN)?</a:t>
            </a:r>
          </a:p>
          <a:p>
            <a:pPr algn="just"/>
            <a:endParaRPr lang="en-IN" sz="2000" b="1"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292929"/>
                </a:solidFill>
                <a:effectLst/>
                <a:latin typeface="Times New Roman" panose="02020603050405020304" pitchFamily="18" charset="0"/>
                <a:cs typeface="Times New Roman" panose="02020603050405020304" pitchFamily="18" charset="0"/>
              </a:rPr>
              <a:t>A Convolutional Neural Network, also known as CNN or ConvNet, is a class of neural networks that specializes in processing data that has a grid-like topology, such as an image. A digital image is a binary representation of visual data. </a:t>
            </a: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algn="just"/>
            <a:r>
              <a:rPr lang="en-US" sz="2000" b="1" i="0" dirty="0">
                <a:solidFill>
                  <a:schemeClr val="bg1"/>
                </a:solidFill>
                <a:effectLst/>
                <a:latin typeface="Times New Roman" panose="02020603050405020304" pitchFamily="18" charset="0"/>
                <a:cs typeface="Times New Roman" panose="02020603050405020304" pitchFamily="18" charset="0"/>
              </a:rPr>
              <a:t>What is LSTM and why is used?</a:t>
            </a:r>
          </a:p>
          <a:p>
            <a:pPr algn="just"/>
            <a:endParaRPr lang="en-US" sz="2000" b="1"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cs typeface="Times New Roman" panose="02020603050405020304" pitchFamily="18" charset="0"/>
              </a:rPr>
              <a:t>LSTM </a:t>
            </a:r>
            <a:r>
              <a:rPr lang="en-IN" b="1" dirty="0">
                <a:solidFill>
                  <a:schemeClr val="bg1"/>
                </a:solidFill>
                <a:latin typeface="Times New Roman" panose="02020603050405020304" pitchFamily="18" charset="0"/>
                <a:cs typeface="Times New Roman" panose="02020603050405020304" pitchFamily="18" charset="0"/>
              </a:rPr>
              <a:t>L</a:t>
            </a:r>
            <a:r>
              <a:rPr lang="en-IN" b="1" i="0" dirty="0">
                <a:solidFill>
                  <a:schemeClr val="bg1"/>
                </a:solidFill>
                <a:effectLst/>
                <a:latin typeface="Times New Roman" panose="02020603050405020304" pitchFamily="18" charset="0"/>
                <a:cs typeface="Times New Roman" panose="02020603050405020304" pitchFamily="18" charset="0"/>
              </a:rPr>
              <a:t>ong </a:t>
            </a:r>
            <a:r>
              <a:rPr lang="en-IN" b="1" dirty="0">
                <a:solidFill>
                  <a:schemeClr val="bg1"/>
                </a:solidFill>
                <a:latin typeface="Times New Roman" panose="02020603050405020304" pitchFamily="18" charset="0"/>
                <a:cs typeface="Times New Roman" panose="02020603050405020304" pitchFamily="18" charset="0"/>
              </a:rPr>
              <a:t>S</a:t>
            </a:r>
            <a:r>
              <a:rPr lang="en-IN" b="1" i="0" dirty="0">
                <a:solidFill>
                  <a:schemeClr val="bg1"/>
                </a:solidFill>
                <a:effectLst/>
                <a:latin typeface="Times New Roman" panose="02020603050405020304" pitchFamily="18" charset="0"/>
                <a:cs typeface="Times New Roman" panose="02020603050405020304" pitchFamily="18" charset="0"/>
              </a:rPr>
              <a:t>hort-Term Memory networks </a:t>
            </a:r>
            <a:r>
              <a:rPr lang="en-US" b="0" i="0" dirty="0">
                <a:solidFill>
                  <a:schemeClr val="bg1"/>
                </a:solidFill>
                <a:effectLst/>
                <a:latin typeface="Times New Roman" panose="02020603050405020304" pitchFamily="18" charset="0"/>
                <a:cs typeface="Times New Roman" panose="02020603050405020304" pitchFamily="18" charset="0"/>
              </a:rPr>
              <a:t>can learn long-term dependencies between time steps of data. Common LSTM applications include sentiment analysis, language modeling, speech recognition, and video analysis.</a:t>
            </a:r>
          </a:p>
          <a:p>
            <a:pPr algn="just"/>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BD208773-B18B-9665-E5A2-3BD921DD361B}"/>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C80BAC7F-4EF1-3116-B1AE-527DAF1839AF}"/>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CD33BA3B-F30C-522D-66AB-C9BE7FFC9473}"/>
              </a:ext>
            </a:extLst>
          </p:cNvPr>
          <p:cNvSpPr txBox="1"/>
          <p:nvPr/>
        </p:nvSpPr>
        <p:spPr>
          <a:xfrm>
            <a:off x="273205" y="2220863"/>
            <a:ext cx="6773158" cy="2862322"/>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The methodology involves the following sections they are :</a:t>
            </a:r>
          </a:p>
          <a:p>
            <a:pPr marL="342900" indent="-342900">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Interpretation Of The Image</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Deep Convolutional Layer-1 - Feature Extraction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Pooling Layer-1 -  To Reduce Dimensionality</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Convolutional Layer-2 - For Feature Extraction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Max Pooling Layer-2 -  For Minimizing Dimensionality</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Flatten Layer To Flatten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Activation Functions For Classification.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5A18B522-DC19-C930-D760-7CD3FE565D12}"/>
              </a:ext>
            </a:extLst>
          </p:cNvPr>
          <p:cNvPicPr>
            <a:picLocks noChangeAspect="1"/>
          </p:cNvPicPr>
          <p:nvPr/>
        </p:nvPicPr>
        <p:blipFill>
          <a:blip r:embed="rId3"/>
          <a:stretch>
            <a:fillRect/>
          </a:stretch>
        </p:blipFill>
        <p:spPr>
          <a:xfrm>
            <a:off x="8208263" y="0"/>
            <a:ext cx="935737" cy="935737"/>
          </a:xfrm>
          <a:prstGeom prst="rect">
            <a:avLst/>
          </a:prstGeom>
        </p:spPr>
      </p:pic>
      <p:sp>
        <p:nvSpPr>
          <p:cNvPr id="6" name="TextBox 5">
            <a:extLst>
              <a:ext uri="{FF2B5EF4-FFF2-40B4-BE49-F238E27FC236}">
                <a16:creationId xmlns:a16="http://schemas.microsoft.com/office/drawing/2014/main" id="{C41F0081-3702-C28E-CB6A-8C4A0D158D99}"/>
              </a:ext>
            </a:extLst>
          </p:cNvPr>
          <p:cNvSpPr txBox="1"/>
          <p:nvPr/>
        </p:nvSpPr>
        <p:spPr>
          <a:xfrm>
            <a:off x="273205" y="1627407"/>
            <a:ext cx="4627756" cy="400110"/>
          </a:xfrm>
          <a:prstGeom prst="rect">
            <a:avLst/>
          </a:prstGeom>
          <a:noFill/>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METHODOLOGY</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721937"/>
      </p:ext>
    </p:extLst>
  </p:cSld>
  <p:clrMapOvr>
    <a:masterClrMapping/>
  </p:clrMapOvr>
</p:sld>
</file>

<file path=ppt/theme/theme1.xml><?xml version="1.0" encoding="utf-8"?>
<a:theme xmlns:a="http://schemas.openxmlformats.org/drawingml/2006/main" name="Technic">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2002</TotalTime>
  <Words>1358</Words>
  <Application>Microsoft Office PowerPoint</Application>
  <PresentationFormat>On-screen Show (4:3)</PresentationFormat>
  <Paragraphs>152</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Technic</vt:lpstr>
      <vt:lpstr>Custom Design</vt:lpstr>
      <vt:lpstr>PowerPoint Presentation</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shamshadh unissa</cp:lastModifiedBy>
  <cp:revision>92</cp:revision>
  <dcterms:created xsi:type="dcterms:W3CDTF">2011-03-29T09:15:57Z</dcterms:created>
  <dcterms:modified xsi:type="dcterms:W3CDTF">2023-06-25T05:30:44Z</dcterms:modified>
</cp:coreProperties>
</file>