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6"/>
  </p:notesMasterIdLst>
  <p:handoutMasterIdLst>
    <p:handoutMasterId r:id="rId17"/>
  </p:handoutMasterIdLst>
  <p:sldIdLst>
    <p:sldId id="987" r:id="rId3"/>
    <p:sldId id="988" r:id="rId4"/>
    <p:sldId id="1000" r:id="rId5"/>
    <p:sldId id="990" r:id="rId6"/>
    <p:sldId id="991" r:id="rId7"/>
    <p:sldId id="992" r:id="rId8"/>
    <p:sldId id="993" r:id="rId9"/>
    <p:sldId id="994" r:id="rId10"/>
    <p:sldId id="995" r:id="rId11"/>
    <p:sldId id="996" r:id="rId12"/>
    <p:sldId id="998" r:id="rId13"/>
    <p:sldId id="999" r:id="rId14"/>
    <p:sldId id="428" r:id="rId15"/>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 id="1" name="VASIMUNNISA BEGUM" initials="VB" lastIdx="1" clrIdx="1">
    <p:extLst>
      <p:ext uri="{19B8F6BF-5375-455C-9EA6-DF929625EA0E}">
        <p15:presenceInfo xmlns:p15="http://schemas.microsoft.com/office/powerpoint/2012/main" userId="26fd94df92d20a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0099"/>
    <a:srgbClr val="CC3300"/>
    <a:srgbClr val="FFCC66"/>
    <a:srgbClr val="FF3399"/>
    <a:srgbClr val="FF0000"/>
    <a:srgbClr val="FF0066"/>
    <a:srgbClr val="E1F0FF"/>
    <a:srgbClr val="C1E0FF"/>
    <a:srgbClr val="FBF1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83" autoAdjust="0"/>
  </p:normalViewPr>
  <p:slideViewPr>
    <p:cSldViewPr>
      <p:cViewPr varScale="1">
        <p:scale>
          <a:sx n="85" d="100"/>
          <a:sy n="85" d="100"/>
        </p:scale>
        <p:origin x="1406"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6/5/2023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6/5/2023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5,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June 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June 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a:t>Click to edit Master title style</a:t>
            </a:r>
            <a:endParaRPr lang="en-US" dirty="0"/>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June 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June 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June 5,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5,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5,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5,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5,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Lst>
  <p:transition/>
  <p:hf hdr="0" ftr="0" dt="0"/>
  <p:txStyles>
    <p:titleStyle>
      <a:lvl1pPr algn="l" rtl="0" eaLnBrk="1" fontAlgn="base" hangingPunct="1">
        <a:spcBef>
          <a:spcPct val="0"/>
        </a:spcBef>
        <a:spcAft>
          <a:spcPct val="0"/>
        </a:spcAft>
        <a:defRPr sz="4600" b="1" kern="1200">
          <a:solidFill>
            <a:srgbClr val="FFD03B"/>
          </a:solidFill>
          <a:latin typeface="+mj-lt"/>
          <a:ea typeface="+mj-ea"/>
          <a:cs typeface="+mj-cs"/>
        </a:defRPr>
      </a:lvl1pPr>
      <a:lvl2pPr algn="l" rtl="0" eaLnBrk="1" fontAlgn="base" hangingPunct="1">
        <a:spcBef>
          <a:spcPct val="0"/>
        </a:spcBef>
        <a:spcAft>
          <a:spcPct val="0"/>
        </a:spcAft>
        <a:defRPr sz="4600" b="1">
          <a:solidFill>
            <a:srgbClr val="FFD03B"/>
          </a:solidFill>
          <a:latin typeface="Franklin Gothic Book" pitchFamily="34" charset="0"/>
        </a:defRPr>
      </a:lvl2pPr>
      <a:lvl3pPr algn="l" rtl="0" eaLnBrk="1" fontAlgn="base" hangingPunct="1">
        <a:spcBef>
          <a:spcPct val="0"/>
        </a:spcBef>
        <a:spcAft>
          <a:spcPct val="0"/>
        </a:spcAft>
        <a:defRPr sz="4600" b="1">
          <a:solidFill>
            <a:srgbClr val="FFD03B"/>
          </a:solidFill>
          <a:latin typeface="Franklin Gothic Book" pitchFamily="34" charset="0"/>
        </a:defRPr>
      </a:lvl3pPr>
      <a:lvl4pPr algn="l" rtl="0" eaLnBrk="1" fontAlgn="base" hangingPunct="1">
        <a:spcBef>
          <a:spcPct val="0"/>
        </a:spcBef>
        <a:spcAft>
          <a:spcPct val="0"/>
        </a:spcAft>
        <a:defRPr sz="4600" b="1">
          <a:solidFill>
            <a:srgbClr val="FFD03B"/>
          </a:solidFill>
          <a:latin typeface="Franklin Gothic Book" pitchFamily="34" charset="0"/>
        </a:defRPr>
      </a:lvl4pPr>
      <a:lvl5pPr algn="l" rtl="0" eaLnBrk="1" fontAlgn="base" hangingPunct="1">
        <a:spcBef>
          <a:spcPct val="0"/>
        </a:spcBef>
        <a:spcAft>
          <a:spcPct val="0"/>
        </a:spcAft>
        <a:defRPr sz="4600" b="1">
          <a:solidFill>
            <a:srgbClr val="FFD03B"/>
          </a:solidFill>
          <a:latin typeface="Franklin Gothic Book" pitchFamily="34" charset="0"/>
        </a:defRPr>
      </a:lvl5pPr>
      <a:lvl6pPr marL="457200" algn="l" rtl="0" eaLnBrk="1" fontAlgn="base" hangingPunct="1">
        <a:spcBef>
          <a:spcPct val="0"/>
        </a:spcBef>
        <a:spcAft>
          <a:spcPct val="0"/>
        </a:spcAft>
        <a:defRPr sz="4600">
          <a:solidFill>
            <a:srgbClr val="FFD03B"/>
          </a:solidFill>
          <a:latin typeface="Franklin Gothic Book" pitchFamily="34" charset="0"/>
        </a:defRPr>
      </a:lvl6pPr>
      <a:lvl7pPr marL="914400" algn="l" rtl="0" eaLnBrk="1" fontAlgn="base" hangingPunct="1">
        <a:spcBef>
          <a:spcPct val="0"/>
        </a:spcBef>
        <a:spcAft>
          <a:spcPct val="0"/>
        </a:spcAft>
        <a:defRPr sz="4600">
          <a:solidFill>
            <a:srgbClr val="FFD03B"/>
          </a:solidFill>
          <a:latin typeface="Franklin Gothic Book" pitchFamily="34" charset="0"/>
        </a:defRPr>
      </a:lvl7pPr>
      <a:lvl8pPr marL="1371600" algn="l" rtl="0" eaLnBrk="1" fontAlgn="base" hangingPunct="1">
        <a:spcBef>
          <a:spcPct val="0"/>
        </a:spcBef>
        <a:spcAft>
          <a:spcPct val="0"/>
        </a:spcAft>
        <a:defRPr sz="4600">
          <a:solidFill>
            <a:srgbClr val="FFD03B"/>
          </a:solidFill>
          <a:latin typeface="Franklin Gothic Book" pitchFamily="34" charset="0"/>
        </a:defRPr>
      </a:lvl8pPr>
      <a:lvl9pPr marL="1828800" algn="l" rtl="0" eaLnBrk="1" fontAlgn="base" hangingPunct="1">
        <a:spcBef>
          <a:spcPct val="0"/>
        </a:spcBef>
        <a:spcAft>
          <a:spcPct val="0"/>
        </a:spcAft>
        <a:defRPr sz="4600">
          <a:solidFill>
            <a:srgbClr val="FFD03B"/>
          </a:solidFill>
          <a:latin typeface="Franklin Gothic Book" pitchFamily="34" charset="0"/>
        </a:defRPr>
      </a:lvl9pPr>
    </p:titleStyle>
    <p:bodyStyle>
      <a:lvl1pPr marL="419100" indent="-382588" algn="l" rtl="0" eaLnBrk="1" fontAlgn="base" hangingPunct="1">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1" fontAlgn="base" hangingPunct="1">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1" fontAlgn="base" hangingPunct="1">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1" fontAlgn="base" hangingPunct="1">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1" fontAlgn="base" hangingPunct="1">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6/5/2023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a:t>
            </a:fld>
            <a:endParaRPr lang="en-US"/>
          </a:p>
        </p:txBody>
      </p:sp>
      <p:sp>
        <p:nvSpPr>
          <p:cNvPr id="4" name="Slide Number Placeholder 1">
            <a:extLst>
              <a:ext uri="{FF2B5EF4-FFF2-40B4-BE49-F238E27FC236}">
                <a16:creationId xmlns:a16="http://schemas.microsoft.com/office/drawing/2014/main" id="{BD641302-172D-E606-2423-441A5516E244}"/>
              </a:ext>
            </a:extLst>
          </p:cNvPr>
          <p:cNvSpPr txBox="1">
            <a:spLocks/>
          </p:cNvSpPr>
          <p:nvPr/>
        </p:nvSpPr>
        <p:spPr>
          <a:xfrm>
            <a:off x="8153400" y="6421438"/>
            <a:ext cx="762000" cy="365125"/>
          </a:xfrm>
          <a:prstGeom prst="rect">
            <a:avLst/>
          </a:prstGeom>
        </p:spPr>
        <p:txBody>
          <a:bodyPr vert="horz" lIns="0" tIns="0" rIns="0" bIns="0" anchor="b"/>
          <a:lstStyle>
            <a:defPPr>
              <a:defRPr lang="en-US"/>
            </a:defPPr>
            <a:lvl1pPr algn="r" rtl="0" eaLnBrk="1" fontAlgn="auto" latinLnBrk="0" hangingPunct="1">
              <a:spcBef>
                <a:spcPts val="0"/>
              </a:spcBef>
              <a:spcAft>
                <a:spcPts val="0"/>
              </a:spcAft>
              <a:defRPr kumimoji="0" sz="1000" b="1"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F81F0B1A-4043-42DB-8196-1BC5AC3AD6A1}" type="slidenum">
              <a:rPr lang="en-US" smtClean="0"/>
              <a:pPr>
                <a:defRPr/>
              </a:pPr>
              <a:t>1</a:t>
            </a:fld>
            <a:endParaRPr lang="en-US"/>
          </a:p>
        </p:txBody>
      </p:sp>
      <p:sp>
        <p:nvSpPr>
          <p:cNvPr id="6" name="TextBox 5">
            <a:extLst>
              <a:ext uri="{FF2B5EF4-FFF2-40B4-BE49-F238E27FC236}">
                <a16:creationId xmlns:a16="http://schemas.microsoft.com/office/drawing/2014/main" id="{9EF4E2DB-A172-AF31-5D67-C19DC082D52D}"/>
              </a:ext>
            </a:extLst>
          </p:cNvPr>
          <p:cNvSpPr txBox="1"/>
          <p:nvPr/>
        </p:nvSpPr>
        <p:spPr>
          <a:xfrm>
            <a:off x="3200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7" name="Slide Number Placeholder 1">
            <a:extLst>
              <a:ext uri="{FF2B5EF4-FFF2-40B4-BE49-F238E27FC236}">
                <a16:creationId xmlns:a16="http://schemas.microsoft.com/office/drawing/2014/main" id="{FB6A420A-0A5F-678C-63E2-78D75186562A}"/>
              </a:ext>
            </a:extLst>
          </p:cNvPr>
          <p:cNvSpPr txBox="1">
            <a:spLocks/>
          </p:cNvSpPr>
          <p:nvPr/>
        </p:nvSpPr>
        <p:spPr>
          <a:xfrm>
            <a:off x="8153400" y="6421438"/>
            <a:ext cx="762000" cy="365125"/>
          </a:xfrm>
          <a:prstGeom prst="rect">
            <a:avLst/>
          </a:prstGeom>
        </p:spPr>
        <p:txBody>
          <a:bodyPr vert="horz" lIns="0" tIns="0" rIns="0" bIns="0" anchor="b"/>
          <a:lstStyle>
            <a:defPPr>
              <a:defRPr lang="en-US"/>
            </a:defPPr>
            <a:lvl1pPr algn="r" rtl="0" eaLnBrk="1" fontAlgn="auto" latinLnBrk="0" hangingPunct="1">
              <a:spcBef>
                <a:spcPts val="0"/>
              </a:spcBef>
              <a:spcAft>
                <a:spcPts val="0"/>
              </a:spcAft>
              <a:defRPr kumimoji="0" sz="1000" b="1"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F81F0B1A-4043-42DB-8196-1BC5AC3AD6A1}" type="slidenum">
              <a:rPr lang="en-US" smtClean="0"/>
              <a:pPr>
                <a:defRPr/>
              </a:pPr>
              <a:t>1</a:t>
            </a:fld>
            <a:endParaRPr lang="en-US"/>
          </a:p>
        </p:txBody>
      </p:sp>
      <p:sp>
        <p:nvSpPr>
          <p:cNvPr id="9" name="TextBox 8">
            <a:extLst>
              <a:ext uri="{FF2B5EF4-FFF2-40B4-BE49-F238E27FC236}">
                <a16:creationId xmlns:a16="http://schemas.microsoft.com/office/drawing/2014/main" id="{90ADF9E1-1955-44E5-4F38-376D05D9249A}"/>
              </a:ext>
            </a:extLst>
          </p:cNvPr>
          <p:cNvSpPr txBox="1"/>
          <p:nvPr/>
        </p:nvSpPr>
        <p:spPr>
          <a:xfrm>
            <a:off x="381000" y="228600"/>
            <a:ext cx="4724400" cy="11430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2A124990-3961-5D0A-243C-C8F259122160}"/>
              </a:ext>
            </a:extLst>
          </p:cNvPr>
          <p:cNvSpPr txBox="1"/>
          <p:nvPr/>
        </p:nvSpPr>
        <p:spPr>
          <a:xfrm>
            <a:off x="685800" y="970667"/>
            <a:ext cx="7772400"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Institute Of Aeronautical Engineering</a:t>
            </a:r>
          </a:p>
        </p:txBody>
      </p:sp>
      <p:sp>
        <p:nvSpPr>
          <p:cNvPr id="11" name="TextBox 10">
            <a:extLst>
              <a:ext uri="{FF2B5EF4-FFF2-40B4-BE49-F238E27FC236}">
                <a16:creationId xmlns:a16="http://schemas.microsoft.com/office/drawing/2014/main" id="{DB48EA1A-87F3-97C9-38C3-2E80E13E8D58}"/>
              </a:ext>
            </a:extLst>
          </p:cNvPr>
          <p:cNvSpPr txBox="1"/>
          <p:nvPr/>
        </p:nvSpPr>
        <p:spPr>
          <a:xfrm>
            <a:off x="3148595" y="1627385"/>
            <a:ext cx="2895600"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 VI- Semester</a:t>
            </a:r>
          </a:p>
        </p:txBody>
      </p:sp>
      <p:sp>
        <p:nvSpPr>
          <p:cNvPr id="12" name="TextBox 11">
            <a:extLst>
              <a:ext uri="{FF2B5EF4-FFF2-40B4-BE49-F238E27FC236}">
                <a16:creationId xmlns:a16="http://schemas.microsoft.com/office/drawing/2014/main" id="{EACA06C8-59BF-8512-DCD8-2FF4B49254FB}"/>
              </a:ext>
            </a:extLst>
          </p:cNvPr>
          <p:cNvSpPr txBox="1"/>
          <p:nvPr/>
        </p:nvSpPr>
        <p:spPr>
          <a:xfrm>
            <a:off x="1676400" y="2240045"/>
            <a:ext cx="6477000" cy="523220"/>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Computer Science And Engineering </a:t>
            </a:r>
          </a:p>
        </p:txBody>
      </p:sp>
      <p:sp>
        <p:nvSpPr>
          <p:cNvPr id="13" name="TextBox 12">
            <a:extLst>
              <a:ext uri="{FF2B5EF4-FFF2-40B4-BE49-F238E27FC236}">
                <a16:creationId xmlns:a16="http://schemas.microsoft.com/office/drawing/2014/main" id="{D24B375E-86EF-3594-91D1-B0124E91DF72}"/>
              </a:ext>
            </a:extLst>
          </p:cNvPr>
          <p:cNvSpPr txBox="1"/>
          <p:nvPr/>
        </p:nvSpPr>
        <p:spPr>
          <a:xfrm>
            <a:off x="3758195" y="2841153"/>
            <a:ext cx="1676400" cy="523220"/>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Batch -5</a:t>
            </a:r>
          </a:p>
        </p:txBody>
      </p:sp>
      <p:sp>
        <p:nvSpPr>
          <p:cNvPr id="15" name="TextBox 14">
            <a:extLst>
              <a:ext uri="{FF2B5EF4-FFF2-40B4-BE49-F238E27FC236}">
                <a16:creationId xmlns:a16="http://schemas.microsoft.com/office/drawing/2014/main" id="{4BA908DC-55D2-698A-A816-F44E3B85CCC9}"/>
              </a:ext>
            </a:extLst>
          </p:cNvPr>
          <p:cNvSpPr txBox="1"/>
          <p:nvPr/>
        </p:nvSpPr>
        <p:spPr>
          <a:xfrm>
            <a:off x="2588315" y="4134335"/>
            <a:ext cx="367714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Sub: </a:t>
            </a:r>
            <a:r>
              <a:rPr lang="en-IN" sz="2800" dirty="0">
                <a:solidFill>
                  <a:schemeClr val="bg1"/>
                </a:solidFill>
                <a:latin typeface="Times New Roman" panose="02020603050405020304" pitchFamily="18" charset="0"/>
                <a:cs typeface="Times New Roman" panose="02020603050405020304" pitchFamily="18" charset="0"/>
              </a:rPr>
              <a:t>Python with ML</a:t>
            </a:r>
          </a:p>
        </p:txBody>
      </p:sp>
      <p:sp>
        <p:nvSpPr>
          <p:cNvPr id="16" name="TextBox 15">
            <a:extLst>
              <a:ext uri="{FF2B5EF4-FFF2-40B4-BE49-F238E27FC236}">
                <a16:creationId xmlns:a16="http://schemas.microsoft.com/office/drawing/2014/main" id="{324D6186-DA0A-6A2B-A109-CEF1C5315108}"/>
              </a:ext>
            </a:extLst>
          </p:cNvPr>
          <p:cNvSpPr txBox="1"/>
          <p:nvPr/>
        </p:nvSpPr>
        <p:spPr>
          <a:xfrm>
            <a:off x="4138150" y="5003723"/>
            <a:ext cx="4254625" cy="1200329"/>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By: </a:t>
            </a:r>
            <a:r>
              <a:rPr lang="en-IN" sz="2400" dirty="0">
                <a:solidFill>
                  <a:schemeClr val="bg1"/>
                </a:solidFill>
                <a:latin typeface="Times New Roman" panose="02020603050405020304" pitchFamily="18" charset="0"/>
                <a:cs typeface="Times New Roman" panose="02020603050405020304" pitchFamily="18" charset="0"/>
              </a:rPr>
              <a:t>Shaik </a:t>
            </a:r>
            <a:r>
              <a:rPr lang="en-IN" sz="2400" dirty="0" err="1">
                <a:solidFill>
                  <a:schemeClr val="bg1"/>
                </a:solidFill>
                <a:latin typeface="Times New Roman" panose="02020603050405020304" pitchFamily="18" charset="0"/>
                <a:cs typeface="Times New Roman" panose="02020603050405020304" pitchFamily="18" charset="0"/>
              </a:rPr>
              <a:t>Vasimunnisa</a:t>
            </a:r>
            <a:r>
              <a:rPr lang="en-IN" sz="2400" dirty="0">
                <a:solidFill>
                  <a:schemeClr val="bg1"/>
                </a:solidFill>
                <a:latin typeface="Times New Roman" panose="02020603050405020304" pitchFamily="18" charset="0"/>
                <a:cs typeface="Times New Roman" panose="02020603050405020304" pitchFamily="18" charset="0"/>
              </a:rPr>
              <a:t> Begum</a:t>
            </a:r>
          </a:p>
          <a:p>
            <a:r>
              <a:rPr lang="en-IN" sz="2400" dirty="0">
                <a:solidFill>
                  <a:schemeClr val="bg1"/>
                </a:solidFill>
                <a:latin typeface="Times New Roman" panose="02020603050405020304" pitchFamily="18" charset="0"/>
                <a:cs typeface="Times New Roman" panose="02020603050405020304" pitchFamily="18" charset="0"/>
              </a:rPr>
              <a:t>              20951A05G9</a:t>
            </a:r>
          </a:p>
          <a:p>
            <a:r>
              <a:rPr lang="en-IN" sz="2400" dirty="0">
                <a:solidFill>
                  <a:schemeClr val="bg1"/>
                </a:solidFill>
                <a:latin typeface="Times New Roman" panose="02020603050405020304" pitchFamily="18" charset="0"/>
                <a:cs typeface="Times New Roman" panose="02020603050405020304" pitchFamily="18" charset="0"/>
              </a:rPr>
              <a:t>                  CSE -B</a:t>
            </a:r>
          </a:p>
        </p:txBody>
      </p:sp>
      <p:pic>
        <p:nvPicPr>
          <p:cNvPr id="19" name="Picture 18">
            <a:extLst>
              <a:ext uri="{FF2B5EF4-FFF2-40B4-BE49-F238E27FC236}">
                <a16:creationId xmlns:a16="http://schemas.microsoft.com/office/drawing/2014/main" id="{4FECDED4-1072-5C25-EBCD-7564B634F370}"/>
              </a:ext>
            </a:extLst>
          </p:cNvPr>
          <p:cNvPicPr>
            <a:picLocks noChangeAspect="1"/>
          </p:cNvPicPr>
          <p:nvPr/>
        </p:nvPicPr>
        <p:blipFill>
          <a:blip r:embed="rId2"/>
          <a:stretch>
            <a:fillRect/>
          </a:stretch>
        </p:blipFill>
        <p:spPr>
          <a:xfrm>
            <a:off x="8320969" y="-15622"/>
            <a:ext cx="823031" cy="952583"/>
          </a:xfrm>
          <a:prstGeom prst="rect">
            <a:avLst/>
          </a:prstGeom>
        </p:spPr>
      </p:pic>
      <p:sp>
        <p:nvSpPr>
          <p:cNvPr id="20" name="TextBox 19">
            <a:extLst>
              <a:ext uri="{FF2B5EF4-FFF2-40B4-BE49-F238E27FC236}">
                <a16:creationId xmlns:a16="http://schemas.microsoft.com/office/drawing/2014/main" id="{0B5DE402-967A-8D37-0431-9EE5EAF0BA44}"/>
              </a:ext>
            </a:extLst>
          </p:cNvPr>
          <p:cNvSpPr txBox="1"/>
          <p:nvPr/>
        </p:nvSpPr>
        <p:spPr>
          <a:xfrm>
            <a:off x="270575" y="3405757"/>
            <a:ext cx="8655496" cy="523220"/>
          </a:xfrm>
          <a:prstGeom prst="rect">
            <a:avLst/>
          </a:prstGeom>
          <a:noFill/>
        </p:spPr>
        <p:txBody>
          <a:bodyPr wrap="square">
            <a:spAutoFit/>
          </a:bodyPr>
          <a:lstStyle/>
          <a:p>
            <a:pPr algn="l"/>
            <a:r>
              <a:rPr lang="en-IN" sz="2800" b="1" dirty="0">
                <a:solidFill>
                  <a:srgbClr val="00B0F0"/>
                </a:solidFill>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TITLE: </a:t>
            </a:r>
            <a:r>
              <a:rPr lang="en-IN" sz="2800" b="1" dirty="0">
                <a:solidFill>
                  <a:srgbClr val="00B0F0"/>
                </a:solidFill>
                <a:latin typeface="Times New Roman" panose="02020603050405020304" pitchFamily="18" charset="0"/>
                <a:cs typeface="Times New Roman" panose="02020603050405020304" pitchFamily="18" charset="0"/>
              </a:rPr>
              <a:t> Watermarking</a:t>
            </a:r>
            <a:r>
              <a:rPr lang="en-IN" sz="2800" b="1" i="0" dirty="0">
                <a:solidFill>
                  <a:schemeClr val="bg1"/>
                </a:solidFill>
                <a:effectLst/>
                <a:latin typeface="Times New Roman" panose="02020603050405020304" pitchFamily="18" charset="0"/>
                <a:cs typeface="Times New Roman" panose="02020603050405020304" pitchFamily="18" charset="0"/>
              </a:rPr>
              <a:t>  </a:t>
            </a:r>
            <a:r>
              <a:rPr lang="en-IN" sz="2800" b="1" dirty="0">
                <a:solidFill>
                  <a:srgbClr val="FF0066"/>
                </a:solidFill>
                <a:latin typeface="Times New Roman" panose="02020603050405020304" pitchFamily="18" charset="0"/>
                <a:cs typeface="Times New Roman" panose="02020603050405020304" pitchFamily="18" charset="0"/>
              </a:rPr>
              <a:t>Images</a:t>
            </a:r>
            <a:r>
              <a:rPr lang="en-IN" sz="2800" b="1" i="0" dirty="0">
                <a:solidFill>
                  <a:schemeClr val="bg1"/>
                </a:solidFill>
                <a:effectLst/>
                <a:latin typeface="Times New Roman" panose="02020603050405020304" pitchFamily="18" charset="0"/>
                <a:cs typeface="Times New Roman" panose="02020603050405020304" pitchFamily="18" charset="0"/>
              </a:rPr>
              <a:t>  </a:t>
            </a:r>
            <a:r>
              <a:rPr lang="en-IN" sz="2800" b="1" dirty="0">
                <a:solidFill>
                  <a:srgbClr val="00B050"/>
                </a:solidFill>
                <a:latin typeface="Times New Roman" panose="02020603050405020304" pitchFamily="18" charset="0"/>
                <a:cs typeface="Times New Roman" panose="02020603050405020304" pitchFamily="18" charset="0"/>
              </a:rPr>
              <a:t>Using </a:t>
            </a:r>
            <a:r>
              <a:rPr lang="en-IN" sz="2800" b="1" dirty="0">
                <a:solidFill>
                  <a:srgbClr val="CC3300"/>
                </a:solidFill>
                <a:latin typeface="Times New Roman" panose="02020603050405020304" pitchFamily="18" charset="0"/>
                <a:cs typeface="Times New Roman" panose="02020603050405020304" pitchFamily="18" charset="0"/>
              </a:rPr>
              <a:t>Deep</a:t>
            </a:r>
            <a:r>
              <a:rPr lang="en-IN" sz="2800" b="1" dirty="0">
                <a:solidFill>
                  <a:srgbClr val="00B050"/>
                </a:solidFill>
                <a:latin typeface="Times New Roman" panose="02020603050405020304" pitchFamily="18" charset="0"/>
                <a:cs typeface="Times New Roman" panose="02020603050405020304" pitchFamily="18" charset="0"/>
              </a:rPr>
              <a:t> </a:t>
            </a:r>
            <a:r>
              <a:rPr lang="en-IN" sz="2800" b="1" dirty="0">
                <a:solidFill>
                  <a:srgbClr val="7030A0"/>
                </a:solidFill>
                <a:latin typeface="Times New Roman" panose="02020603050405020304" pitchFamily="18" charset="0"/>
                <a:cs typeface="Times New Roman" panose="02020603050405020304" pitchFamily="18" charset="0"/>
              </a:rPr>
              <a:t>Learning</a:t>
            </a:r>
            <a:endParaRPr lang="en-IN" sz="2800" b="1" i="0" dirty="0">
              <a:solidFill>
                <a:srgbClr val="7030A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40F47D-2D5C-6D40-6C78-B6B950E33924}"/>
              </a:ext>
            </a:extLst>
          </p:cNvPr>
          <p:cNvSpPr txBox="1"/>
          <p:nvPr/>
        </p:nvSpPr>
        <p:spPr>
          <a:xfrm>
            <a:off x="1727684" y="1268760"/>
            <a:ext cx="5688632" cy="461665"/>
          </a:xfrm>
          <a:prstGeom prst="rect">
            <a:avLst/>
          </a:prstGeom>
          <a:noFill/>
        </p:spPr>
        <p:txBody>
          <a:bodyPr wrap="square">
            <a:spAutoFit/>
          </a:bodyPr>
          <a:lstStyle/>
          <a:p>
            <a:r>
              <a:rPr lang="en-US" sz="2400" b="1" dirty="0">
                <a:solidFill>
                  <a:srgbClr val="0066FF"/>
                </a:solidFill>
                <a:latin typeface="Times New Roman" panose="02020603050405020304" pitchFamily="18" charset="0"/>
                <a:cs typeface="Times New Roman" panose="02020603050405020304" pitchFamily="18" charset="0"/>
              </a:rPr>
              <a:t> CONCLUSION AND FUTURE WORK</a:t>
            </a:r>
          </a:p>
        </p:txBody>
      </p:sp>
      <p:sp>
        <p:nvSpPr>
          <p:cNvPr id="21" name="TextBox 20">
            <a:extLst>
              <a:ext uri="{FF2B5EF4-FFF2-40B4-BE49-F238E27FC236}">
                <a16:creationId xmlns:a16="http://schemas.microsoft.com/office/drawing/2014/main" id="{6A494A2B-C5BF-76A7-DD09-191B209A61CC}"/>
              </a:ext>
            </a:extLst>
          </p:cNvPr>
          <p:cNvSpPr txBox="1"/>
          <p:nvPr/>
        </p:nvSpPr>
        <p:spPr>
          <a:xfrm>
            <a:off x="467544" y="2228671"/>
            <a:ext cx="7920880" cy="1200329"/>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Conclusion: </a:t>
            </a:r>
            <a:r>
              <a:rPr lang="en-US" sz="2400" dirty="0">
                <a:solidFill>
                  <a:schemeClr val="bg1"/>
                </a:solidFill>
                <a:latin typeface="Times New Roman" panose="02020603050405020304" pitchFamily="18" charset="0"/>
                <a:cs typeface="Times New Roman" panose="02020603050405020304" pitchFamily="18" charset="0"/>
              </a:rPr>
              <a:t>Deep learning-based watermarking system demonstrates improved robustness and security compared to traditional methods.</a:t>
            </a:r>
          </a:p>
        </p:txBody>
      </p:sp>
      <p:sp>
        <p:nvSpPr>
          <p:cNvPr id="23" name="TextBox 22">
            <a:extLst>
              <a:ext uri="{FF2B5EF4-FFF2-40B4-BE49-F238E27FC236}">
                <a16:creationId xmlns:a16="http://schemas.microsoft.com/office/drawing/2014/main" id="{376AD6A2-FADA-4B0C-9761-044AD4F849F5}"/>
              </a:ext>
            </a:extLst>
          </p:cNvPr>
          <p:cNvSpPr txBox="1"/>
          <p:nvPr/>
        </p:nvSpPr>
        <p:spPr>
          <a:xfrm>
            <a:off x="467544" y="3645024"/>
            <a:ext cx="7920880" cy="1569660"/>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Future Work: </a:t>
            </a:r>
            <a:r>
              <a:rPr lang="en-US" sz="2400" dirty="0">
                <a:solidFill>
                  <a:schemeClr val="bg1"/>
                </a:solidFill>
                <a:latin typeface="Times New Roman" panose="02020603050405020304" pitchFamily="18" charset="0"/>
                <a:cs typeface="Times New Roman" panose="02020603050405020304" pitchFamily="18" charset="0"/>
              </a:rPr>
              <a:t>Further advancements can focus on refining deep learning methodologies, exploring multimedia watermarking, improving the robustness-imperceptibility trade-off, and evaluating real-world scenarios.</a:t>
            </a:r>
          </a:p>
        </p:txBody>
      </p:sp>
    </p:spTree>
    <p:extLst>
      <p:ext uri="{BB962C8B-B14F-4D97-AF65-F5344CB8AC3E}">
        <p14:creationId xmlns:p14="http://schemas.microsoft.com/office/powerpoint/2010/main" val="389493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40F47D-2D5C-6D40-6C78-B6B950E33924}"/>
              </a:ext>
            </a:extLst>
          </p:cNvPr>
          <p:cNvSpPr txBox="1"/>
          <p:nvPr/>
        </p:nvSpPr>
        <p:spPr>
          <a:xfrm>
            <a:off x="3113838" y="1255567"/>
            <a:ext cx="2772308" cy="461665"/>
          </a:xfrm>
          <a:prstGeom prst="rect">
            <a:avLst/>
          </a:prstGeom>
          <a:noFill/>
        </p:spPr>
        <p:txBody>
          <a:bodyPr wrap="square">
            <a:spAutoFit/>
          </a:bodyPr>
          <a:lstStyle/>
          <a:p>
            <a:r>
              <a:rPr lang="en-US" sz="2400" b="1" dirty="0">
                <a:solidFill>
                  <a:srgbClr val="0066FF"/>
                </a:solidFill>
                <a:latin typeface="Times New Roman" panose="02020603050405020304" pitchFamily="18" charset="0"/>
                <a:cs typeface="Times New Roman" panose="02020603050405020304" pitchFamily="18" charset="0"/>
              </a:rPr>
              <a:t> REFERENCES</a:t>
            </a:r>
          </a:p>
        </p:txBody>
      </p:sp>
      <p:sp>
        <p:nvSpPr>
          <p:cNvPr id="3" name="TextBox 2">
            <a:extLst>
              <a:ext uri="{FF2B5EF4-FFF2-40B4-BE49-F238E27FC236}">
                <a16:creationId xmlns:a16="http://schemas.microsoft.com/office/drawing/2014/main" id="{D1E51DBC-B8EC-8681-601A-AD023FCA900E}"/>
              </a:ext>
            </a:extLst>
          </p:cNvPr>
          <p:cNvSpPr txBox="1"/>
          <p:nvPr/>
        </p:nvSpPr>
        <p:spPr>
          <a:xfrm>
            <a:off x="467544" y="2132856"/>
            <a:ext cx="8064896" cy="707886"/>
          </a:xfrm>
          <a:prstGeom prst="rect">
            <a:avLst/>
          </a:prstGeom>
          <a:noFill/>
        </p:spPr>
        <p:txBody>
          <a:bodyPr wrap="square">
            <a:spAutoFit/>
          </a:bodyPr>
          <a:lstStyle/>
          <a:p>
            <a:pPr marL="342900" indent="-342900" algn="l">
              <a:buFont typeface="Wingdings" panose="05000000000000000000" pitchFamily="2" charset="2"/>
              <a:buChar char="ü"/>
            </a:pPr>
            <a:r>
              <a:rPr lang="en-US" sz="2000" b="0" i="0" dirty="0">
                <a:solidFill>
                  <a:schemeClr val="bg1"/>
                </a:solidFill>
                <a:effectLst/>
                <a:latin typeface="Times New Roman" panose="02020603050405020304" pitchFamily="18" charset="0"/>
                <a:cs typeface="Times New Roman" panose="02020603050405020304" pitchFamily="18" charset="0"/>
              </a:rPr>
              <a:t>"Deep Learning for Image Watermarking: A Review" by Huixuan Li, Xiuping Liu, Fei Peng (2018). Published in the IEEE Access journal.</a:t>
            </a:r>
          </a:p>
        </p:txBody>
      </p:sp>
      <p:sp>
        <p:nvSpPr>
          <p:cNvPr id="5" name="TextBox 4">
            <a:extLst>
              <a:ext uri="{FF2B5EF4-FFF2-40B4-BE49-F238E27FC236}">
                <a16:creationId xmlns:a16="http://schemas.microsoft.com/office/drawing/2014/main" id="{E21452E1-DFFA-9501-E232-146C977AD62A}"/>
              </a:ext>
            </a:extLst>
          </p:cNvPr>
          <p:cNvSpPr txBox="1"/>
          <p:nvPr/>
        </p:nvSpPr>
        <p:spPr>
          <a:xfrm>
            <a:off x="467544" y="3243173"/>
            <a:ext cx="8064896" cy="1200329"/>
          </a:xfrm>
          <a:prstGeom prst="rect">
            <a:avLst/>
          </a:prstGeom>
          <a:noFill/>
        </p:spPr>
        <p:txBody>
          <a:bodyPr wrap="square">
            <a:spAutoFit/>
          </a:bodyPr>
          <a:lstStyle/>
          <a:p>
            <a:pPr marL="285750" indent="-285750" algn="l">
              <a:buFont typeface="Wingdings" panose="05000000000000000000" pitchFamily="2" charset="2"/>
              <a:buChar char="ü"/>
            </a:pPr>
            <a:r>
              <a:rPr lang="en-US" sz="1800" b="0" i="0" dirty="0">
                <a:solidFill>
                  <a:schemeClr val="bg1"/>
                </a:solidFill>
                <a:effectLst/>
                <a:latin typeface="Times New Roman" panose="02020603050405020304" pitchFamily="18" charset="0"/>
                <a:cs typeface="Times New Roman" panose="02020603050405020304" pitchFamily="18" charset="0"/>
              </a:rPr>
              <a:t>"Deep Learning-Based Image Watermarking using Generative Adversarial Networks" by Shifeng Song, Chenglong Chen, Xiaoxu Li, et al. (2017). Presented in the 2nd International Conference on Multimedia and Image Processing (ICMIP), published in the IEEE Xplore Digital Library.</a:t>
            </a:r>
          </a:p>
        </p:txBody>
      </p:sp>
      <p:sp>
        <p:nvSpPr>
          <p:cNvPr id="7" name="TextBox 6">
            <a:extLst>
              <a:ext uri="{FF2B5EF4-FFF2-40B4-BE49-F238E27FC236}">
                <a16:creationId xmlns:a16="http://schemas.microsoft.com/office/drawing/2014/main" id="{5C00B021-3561-A756-517E-AE5848405671}"/>
              </a:ext>
            </a:extLst>
          </p:cNvPr>
          <p:cNvSpPr txBox="1"/>
          <p:nvPr/>
        </p:nvSpPr>
        <p:spPr>
          <a:xfrm>
            <a:off x="467544" y="4725144"/>
            <a:ext cx="8064896" cy="1200329"/>
          </a:xfrm>
          <a:prstGeom prst="rect">
            <a:avLst/>
          </a:prstGeom>
          <a:noFill/>
        </p:spPr>
        <p:txBody>
          <a:bodyPr wrap="square">
            <a:spAutoFit/>
          </a:bodyPr>
          <a:lstStyle/>
          <a:p>
            <a:pPr marL="285750" indent="-285750" algn="l">
              <a:buFont typeface="Wingdings" panose="05000000000000000000" pitchFamily="2" charset="2"/>
              <a:buChar char="ü"/>
            </a:pPr>
            <a:r>
              <a:rPr lang="en-US" sz="1800" b="0" i="0" dirty="0">
                <a:solidFill>
                  <a:schemeClr val="bg1"/>
                </a:solidFill>
                <a:effectLst/>
                <a:latin typeface="Times New Roman" panose="02020603050405020304" pitchFamily="18" charset="0"/>
                <a:cs typeface="Times New Roman" panose="02020603050405020304" pitchFamily="18" charset="0"/>
              </a:rPr>
              <a:t>"Deep Learning-based Image Watermarking using Autoencoder and Generative Adversarial Networks" by Zhipeng Ni, Bin Li, Qingbo Wu, et al. (2019). Presented in the IEEE International Conference on Acoustics, Speech and Signal Processing (ICASSP).</a:t>
            </a:r>
          </a:p>
        </p:txBody>
      </p:sp>
    </p:spTree>
    <p:extLst>
      <p:ext uri="{BB962C8B-B14F-4D97-AF65-F5344CB8AC3E}">
        <p14:creationId xmlns:p14="http://schemas.microsoft.com/office/powerpoint/2010/main" val="350684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40F47D-2D5C-6D40-6C78-B6B950E33924}"/>
              </a:ext>
            </a:extLst>
          </p:cNvPr>
          <p:cNvSpPr txBox="1"/>
          <p:nvPr/>
        </p:nvSpPr>
        <p:spPr>
          <a:xfrm>
            <a:off x="3113838" y="1255567"/>
            <a:ext cx="2772308" cy="461665"/>
          </a:xfrm>
          <a:prstGeom prst="rect">
            <a:avLst/>
          </a:prstGeom>
          <a:noFill/>
        </p:spPr>
        <p:txBody>
          <a:bodyPr wrap="square">
            <a:spAutoFit/>
          </a:bodyPr>
          <a:lstStyle/>
          <a:p>
            <a:r>
              <a:rPr lang="en-US" sz="2400" b="1" dirty="0">
                <a:solidFill>
                  <a:srgbClr val="0066FF"/>
                </a:solidFill>
                <a:latin typeface="Times New Roman" panose="02020603050405020304" pitchFamily="18" charset="0"/>
                <a:cs typeface="Times New Roman" panose="02020603050405020304" pitchFamily="18" charset="0"/>
              </a:rPr>
              <a:t> REFERENCES</a:t>
            </a:r>
          </a:p>
        </p:txBody>
      </p:sp>
      <p:sp>
        <p:nvSpPr>
          <p:cNvPr id="4" name="TextBox 3">
            <a:extLst>
              <a:ext uri="{FF2B5EF4-FFF2-40B4-BE49-F238E27FC236}">
                <a16:creationId xmlns:a16="http://schemas.microsoft.com/office/drawing/2014/main" id="{AB4BFA19-BB58-E3D8-3902-5AD6184AAD94}"/>
              </a:ext>
            </a:extLst>
          </p:cNvPr>
          <p:cNvSpPr txBox="1"/>
          <p:nvPr/>
        </p:nvSpPr>
        <p:spPr>
          <a:xfrm>
            <a:off x="395536" y="1988839"/>
            <a:ext cx="7920880" cy="1323439"/>
          </a:xfrm>
          <a:prstGeom prst="rect">
            <a:avLst/>
          </a:prstGeom>
          <a:noFill/>
        </p:spPr>
        <p:txBody>
          <a:bodyPr wrap="square">
            <a:spAutoFit/>
          </a:bodyPr>
          <a:lstStyle/>
          <a:p>
            <a:pPr marL="342900" indent="-342900" algn="l">
              <a:buFont typeface="Wingdings" panose="05000000000000000000" pitchFamily="2" charset="2"/>
              <a:buChar char="ü"/>
            </a:pPr>
            <a:r>
              <a:rPr lang="en-US" sz="2000" b="0" i="0" dirty="0">
                <a:solidFill>
                  <a:schemeClr val="bg1"/>
                </a:solidFill>
                <a:effectLst/>
                <a:latin typeface="Times New Roman" panose="02020603050405020304" pitchFamily="18" charset="0"/>
                <a:cs typeface="Times New Roman" panose="02020603050405020304" pitchFamily="18" charset="0"/>
              </a:rPr>
              <a:t>"Robust Image Watermarking using Stacked Autoencoder based Deep Neural Network" by Nitin Khanna, M. K. Ghose, and B. N. Chatterji (2017). Published in the IEEE Transactions on Information Forensics and Security.</a:t>
            </a:r>
          </a:p>
        </p:txBody>
      </p:sp>
      <p:sp>
        <p:nvSpPr>
          <p:cNvPr id="8" name="TextBox 7">
            <a:extLst>
              <a:ext uri="{FF2B5EF4-FFF2-40B4-BE49-F238E27FC236}">
                <a16:creationId xmlns:a16="http://schemas.microsoft.com/office/drawing/2014/main" id="{1A483EAF-0E62-BAC9-EAFC-5163451C8600}"/>
              </a:ext>
            </a:extLst>
          </p:cNvPr>
          <p:cNvSpPr txBox="1"/>
          <p:nvPr/>
        </p:nvSpPr>
        <p:spPr>
          <a:xfrm>
            <a:off x="395536" y="3550385"/>
            <a:ext cx="7920880" cy="1200329"/>
          </a:xfrm>
          <a:prstGeom prst="rect">
            <a:avLst/>
          </a:prstGeom>
          <a:noFill/>
        </p:spPr>
        <p:txBody>
          <a:bodyPr wrap="square">
            <a:spAutoFit/>
          </a:bodyPr>
          <a:lstStyle/>
          <a:p>
            <a:pPr marL="285750" indent="-285750" algn="l">
              <a:buFont typeface="Wingdings" panose="05000000000000000000" pitchFamily="2" charset="2"/>
              <a:buChar char="ü"/>
            </a:pPr>
            <a:r>
              <a:rPr lang="en-US" sz="1800" b="0" i="0" dirty="0">
                <a:solidFill>
                  <a:schemeClr val="bg1"/>
                </a:solidFill>
                <a:effectLst/>
                <a:latin typeface="Times New Roman" panose="02020603050405020304" pitchFamily="18" charset="0"/>
                <a:cs typeface="Times New Roman" panose="02020603050405020304" pitchFamily="18" charset="0"/>
              </a:rPr>
              <a:t>"Deep Learning-based Image Watermarking Resilient to Print-Scan, Geometric Distortion, and Compression" by Jinsu Kim, Youngkwon Lim, and Jiwon Yoon (2020). Presented in the IEEE International Workshop on Information Forensics and Security (WIFS).</a:t>
            </a:r>
          </a:p>
        </p:txBody>
      </p:sp>
      <p:sp>
        <p:nvSpPr>
          <p:cNvPr id="10" name="TextBox 9">
            <a:extLst>
              <a:ext uri="{FF2B5EF4-FFF2-40B4-BE49-F238E27FC236}">
                <a16:creationId xmlns:a16="http://schemas.microsoft.com/office/drawing/2014/main" id="{1BCAB62F-A707-D7B8-E036-06511A23130D}"/>
              </a:ext>
            </a:extLst>
          </p:cNvPr>
          <p:cNvSpPr txBox="1"/>
          <p:nvPr/>
        </p:nvSpPr>
        <p:spPr>
          <a:xfrm>
            <a:off x="395536" y="5140768"/>
            <a:ext cx="7845352" cy="923330"/>
          </a:xfrm>
          <a:prstGeom prst="rect">
            <a:avLst/>
          </a:prstGeom>
          <a:noFill/>
        </p:spPr>
        <p:txBody>
          <a:bodyPr wrap="square">
            <a:spAutoFit/>
          </a:bodyPr>
          <a:lstStyle/>
          <a:p>
            <a:pPr marL="285750" indent="-285750" algn="l">
              <a:buFont typeface="Wingdings" panose="05000000000000000000" pitchFamily="2" charset="2"/>
              <a:buChar char="ü"/>
            </a:pPr>
            <a:r>
              <a:rPr lang="en-US" sz="1800" b="0" i="0" dirty="0">
                <a:solidFill>
                  <a:schemeClr val="bg1"/>
                </a:solidFill>
                <a:effectLst/>
                <a:latin typeface="Times New Roman" panose="02020603050405020304" pitchFamily="18" charset="0"/>
                <a:cs typeface="Times New Roman" panose="02020603050405020304" pitchFamily="18" charset="0"/>
              </a:rPr>
              <a:t>"Deep Residual Network for Image Watermarking" by Bong-</a:t>
            </a:r>
            <a:r>
              <a:rPr lang="en-US" sz="1800" b="0" i="0" dirty="0" err="1">
                <a:solidFill>
                  <a:schemeClr val="bg1"/>
                </a:solidFill>
                <a:effectLst/>
                <a:latin typeface="Times New Roman" panose="02020603050405020304" pitchFamily="18" charset="0"/>
                <a:cs typeface="Times New Roman" panose="02020603050405020304" pitchFamily="18" charset="0"/>
              </a:rPr>
              <a:t>Jin</a:t>
            </a:r>
            <a:r>
              <a:rPr lang="en-US" sz="1800" b="0" i="0" dirty="0">
                <a:solidFill>
                  <a:schemeClr val="bg1"/>
                </a:solidFill>
                <a:effectLst/>
                <a:latin typeface="Times New Roman" panose="02020603050405020304" pitchFamily="18" charset="0"/>
                <a:cs typeface="Times New Roman" panose="02020603050405020304" pitchFamily="18" charset="0"/>
              </a:rPr>
              <a:t> Kim, Hae-Yeoun Lee, Sung-Hyun Moon, et al. (2019). Published in the Journal of Visual Communication and Image Representation.</a:t>
            </a:r>
          </a:p>
        </p:txBody>
      </p:sp>
    </p:spTree>
    <p:extLst>
      <p:ext uri="{BB962C8B-B14F-4D97-AF65-F5344CB8AC3E}">
        <p14:creationId xmlns:p14="http://schemas.microsoft.com/office/powerpoint/2010/main" val="1034939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cstate="print"/>
          <a:srcRect/>
          <a:stretch>
            <a:fillRect/>
          </a:stretch>
        </p:blipFill>
        <p:spPr bwMode="auto">
          <a:xfrm>
            <a:off x="0" y="968187"/>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13</a:t>
            </a:fld>
            <a:endParaRPr lang="en-US"/>
          </a:p>
        </p:txBody>
      </p:sp>
      <p:pic>
        <p:nvPicPr>
          <p:cNvPr id="154629" name="Picture 5"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pic>
        <p:nvPicPr>
          <p:cNvPr id="3" name="Picture 2">
            <a:extLst>
              <a:ext uri="{FF2B5EF4-FFF2-40B4-BE49-F238E27FC236}">
                <a16:creationId xmlns:a16="http://schemas.microsoft.com/office/drawing/2014/main" id="{41A9D21C-1D38-2E93-2740-4E20B466D583}"/>
              </a:ext>
            </a:extLst>
          </p:cNvPr>
          <p:cNvPicPr>
            <a:picLocks noChangeAspect="1"/>
          </p:cNvPicPr>
          <p:nvPr/>
        </p:nvPicPr>
        <p:blipFill>
          <a:blip r:embed="rId4"/>
          <a:stretch>
            <a:fillRect/>
          </a:stretch>
        </p:blipFill>
        <p:spPr>
          <a:xfrm>
            <a:off x="8320969" y="3512"/>
            <a:ext cx="823031" cy="952583"/>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35A282-8FA9-DF7C-D278-799AD4E71433}"/>
              </a:ext>
            </a:extLst>
          </p:cNvPr>
          <p:cNvSpPr txBox="1"/>
          <p:nvPr/>
        </p:nvSpPr>
        <p:spPr>
          <a:xfrm>
            <a:off x="611560" y="2420888"/>
            <a:ext cx="7776864" cy="2677656"/>
          </a:xfrm>
          <a:prstGeom prst="rect">
            <a:avLst/>
          </a:prstGeom>
          <a:noFill/>
        </p:spPr>
        <p:txBody>
          <a:bodyPr wrap="square">
            <a:spAutoFit/>
          </a:bodyPr>
          <a:lstStyle/>
          <a:p>
            <a:r>
              <a:rPr lang="en-IN" sz="2400" b="0" i="0" dirty="0">
                <a:solidFill>
                  <a:schemeClr val="bg1"/>
                </a:solidFill>
                <a:effectLst/>
                <a:latin typeface="Times New Roman" panose="02020603050405020304" pitchFamily="18" charset="0"/>
                <a:cs typeface="Times New Roman" panose="02020603050405020304" pitchFamily="18" charset="0"/>
              </a:rPr>
              <a:t>This abstract delves into the utilization of Discrete Wavelet Transform (DWT) and Singular Value Decomposition (SVD) for watermarking images, focusing on their role in enhancing image protection. The abstract discusses techniques, challenges, and future prospects, emphasizing the robustness and imperceptibility achieved through DWT and SVD-based watermarking methods.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94913C-E86E-DC64-2909-6FFEA0AFEF3C}"/>
              </a:ext>
            </a:extLst>
          </p:cNvPr>
          <p:cNvSpPr txBox="1"/>
          <p:nvPr/>
        </p:nvSpPr>
        <p:spPr>
          <a:xfrm>
            <a:off x="3059832" y="1412776"/>
            <a:ext cx="223224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ABSTRACT</a:t>
            </a:r>
            <a:endParaRPr lang="en-US" sz="2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4D0CE2-1B0B-09E8-4093-D7218616463E}"/>
              </a:ext>
            </a:extLst>
          </p:cNvPr>
          <p:cNvPicPr>
            <a:picLocks noChangeAspect="1"/>
          </p:cNvPicPr>
          <p:nvPr/>
        </p:nvPicPr>
        <p:blipFill>
          <a:blip r:embed="rId2"/>
          <a:stretch>
            <a:fillRect/>
          </a:stretch>
        </p:blipFill>
        <p:spPr>
          <a:xfrm>
            <a:off x="8320969" y="0"/>
            <a:ext cx="823031" cy="952583"/>
          </a:xfrm>
          <a:prstGeom prst="rect">
            <a:avLst/>
          </a:prstGeom>
        </p:spPr>
      </p:pic>
      <p:sp>
        <p:nvSpPr>
          <p:cNvPr id="8" name="TextBox 7">
            <a:extLst>
              <a:ext uri="{FF2B5EF4-FFF2-40B4-BE49-F238E27FC236}">
                <a16:creationId xmlns:a16="http://schemas.microsoft.com/office/drawing/2014/main" id="{80A890A1-8D8E-BA8C-7EC9-8CAF360CF824}"/>
              </a:ext>
            </a:extLst>
          </p:cNvPr>
          <p:cNvSpPr txBox="1"/>
          <p:nvPr/>
        </p:nvSpPr>
        <p:spPr>
          <a:xfrm>
            <a:off x="3131840" y="1268760"/>
            <a:ext cx="2124236" cy="523220"/>
          </a:xfrm>
          <a:prstGeom prst="rect">
            <a:avLst/>
          </a:prstGeom>
          <a:noFill/>
        </p:spPr>
        <p:txBody>
          <a:bodyPr wrap="square">
            <a:spAutoFit/>
          </a:bodyPr>
          <a:lstStyle/>
          <a:p>
            <a:pPr algn="l"/>
            <a:r>
              <a:rPr lang="en-IN" sz="2800" b="1" dirty="0">
                <a:solidFill>
                  <a:srgbClr val="00B0F0"/>
                </a:solidFill>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OUTLINE</a:t>
            </a:r>
            <a:endParaRPr lang="en-IN" sz="2800" b="1" i="0" dirty="0">
              <a:solidFill>
                <a:srgbClr val="00B050"/>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E99A0DF-EEF1-2EE0-D15A-AB68D0634C19}"/>
              </a:ext>
            </a:extLst>
          </p:cNvPr>
          <p:cNvSpPr txBox="1"/>
          <p:nvPr/>
        </p:nvSpPr>
        <p:spPr>
          <a:xfrm>
            <a:off x="485546" y="1804302"/>
            <a:ext cx="7416824" cy="3903954"/>
          </a:xfrm>
          <a:prstGeom prst="rect">
            <a:avLst/>
          </a:prstGeom>
          <a:noFill/>
        </p:spPr>
        <p:txBody>
          <a:bodyPr wrap="square">
            <a:spAutoFit/>
          </a:bodyPr>
          <a:lstStyle/>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1. Title Page</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2. Problem Statement</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3. Existing System</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4. Proposed System</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5. Objectives</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6. Methodology</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7. Thank You</a:t>
            </a:r>
          </a:p>
        </p:txBody>
      </p:sp>
    </p:spTree>
    <p:extLst>
      <p:ext uri="{BB962C8B-B14F-4D97-AF65-F5344CB8AC3E}">
        <p14:creationId xmlns:p14="http://schemas.microsoft.com/office/powerpoint/2010/main" val="75964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8ACB5E-B9EC-E0F5-9701-E8E70CFC9083}"/>
              </a:ext>
            </a:extLst>
          </p:cNvPr>
          <p:cNvPicPr>
            <a:picLocks noChangeAspect="1"/>
          </p:cNvPicPr>
          <p:nvPr/>
        </p:nvPicPr>
        <p:blipFill>
          <a:blip r:embed="rId2"/>
          <a:stretch>
            <a:fillRect/>
          </a:stretch>
        </p:blipFill>
        <p:spPr>
          <a:xfrm>
            <a:off x="8320969" y="-15622"/>
            <a:ext cx="823031" cy="952583"/>
          </a:xfrm>
          <a:prstGeom prst="rect">
            <a:avLst/>
          </a:prstGeom>
        </p:spPr>
      </p:pic>
      <p:sp>
        <p:nvSpPr>
          <p:cNvPr id="5" name="TextBox 4">
            <a:extLst>
              <a:ext uri="{FF2B5EF4-FFF2-40B4-BE49-F238E27FC236}">
                <a16:creationId xmlns:a16="http://schemas.microsoft.com/office/drawing/2014/main" id="{197C96FD-F07B-ABA2-F34B-70370BB2A7E4}"/>
              </a:ext>
            </a:extLst>
          </p:cNvPr>
          <p:cNvSpPr txBox="1"/>
          <p:nvPr/>
        </p:nvSpPr>
        <p:spPr>
          <a:xfrm>
            <a:off x="827584" y="1557765"/>
            <a:ext cx="5328592" cy="523220"/>
          </a:xfrm>
          <a:prstGeom prst="rect">
            <a:avLst/>
          </a:prstGeom>
          <a:noFill/>
        </p:spPr>
        <p:txBody>
          <a:bodyPr wrap="square" rtlCol="0">
            <a:spAutoFit/>
          </a:bodyPr>
          <a:lstStyle/>
          <a:p>
            <a:r>
              <a:rPr lang="en-IN" sz="2800" b="1" dirty="0">
                <a:solidFill>
                  <a:srgbClr val="00B0F0"/>
                </a:solidFill>
                <a:latin typeface="Times New Roman" panose="02020603050405020304" pitchFamily="18" charset="0"/>
                <a:cs typeface="Times New Roman" panose="02020603050405020304" pitchFamily="18" charset="0"/>
              </a:rPr>
              <a:t>PROBLEM </a:t>
            </a:r>
            <a:r>
              <a:rPr lang="en-IN" sz="2800" b="1" dirty="0">
                <a:solidFill>
                  <a:srgbClr val="FF3399"/>
                </a:solidFill>
                <a:latin typeface="Times New Roman" panose="02020603050405020304" pitchFamily="18" charset="0"/>
                <a:cs typeface="Times New Roman" panose="02020603050405020304" pitchFamily="18" charset="0"/>
              </a:rPr>
              <a:t>STATEMENT</a:t>
            </a:r>
            <a:endParaRPr lang="en-US" sz="2800" b="1" dirty="0">
              <a:solidFill>
                <a:srgbClr val="FF33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FD4581B-7B0D-1231-524B-3C56E4E56B4F}"/>
              </a:ext>
            </a:extLst>
          </p:cNvPr>
          <p:cNvSpPr txBox="1"/>
          <p:nvPr/>
        </p:nvSpPr>
        <p:spPr>
          <a:xfrm>
            <a:off x="386426" y="2764033"/>
            <a:ext cx="8371148" cy="461665"/>
          </a:xfrm>
          <a:prstGeom prst="rect">
            <a:avLst/>
          </a:prstGeom>
          <a:noFill/>
        </p:spPr>
        <p:txBody>
          <a:bodyPr wrap="square">
            <a:spAutoFit/>
          </a:bodyPr>
          <a:lstStyle/>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Digital images are prone to unauthorized use and distribution.</a:t>
            </a:r>
          </a:p>
        </p:txBody>
      </p:sp>
      <p:sp>
        <p:nvSpPr>
          <p:cNvPr id="6" name="TextBox 5">
            <a:extLst>
              <a:ext uri="{FF2B5EF4-FFF2-40B4-BE49-F238E27FC236}">
                <a16:creationId xmlns:a16="http://schemas.microsoft.com/office/drawing/2014/main" id="{AD504AF3-1C73-EA60-9A0D-9482494A01BF}"/>
              </a:ext>
            </a:extLst>
          </p:cNvPr>
          <p:cNvSpPr txBox="1"/>
          <p:nvPr/>
        </p:nvSpPr>
        <p:spPr>
          <a:xfrm>
            <a:off x="373749" y="3460376"/>
            <a:ext cx="8371148" cy="830997"/>
          </a:xfrm>
          <a:prstGeom prst="rect">
            <a:avLst/>
          </a:prstGeom>
          <a:noFill/>
        </p:spPr>
        <p:txBody>
          <a:bodyPr wrap="square">
            <a:spAutoFit/>
          </a:bodyPr>
          <a:lstStyle/>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Traditional watermarking methods have limitations in terms of robustness and security.</a:t>
            </a:r>
          </a:p>
        </p:txBody>
      </p:sp>
      <p:sp>
        <p:nvSpPr>
          <p:cNvPr id="10" name="TextBox 9">
            <a:extLst>
              <a:ext uri="{FF2B5EF4-FFF2-40B4-BE49-F238E27FC236}">
                <a16:creationId xmlns:a16="http://schemas.microsoft.com/office/drawing/2014/main" id="{C10F8AB2-3984-4A88-ED72-5EEADD2BA37C}"/>
              </a:ext>
            </a:extLst>
          </p:cNvPr>
          <p:cNvSpPr txBox="1"/>
          <p:nvPr/>
        </p:nvSpPr>
        <p:spPr>
          <a:xfrm>
            <a:off x="373749" y="4509120"/>
            <a:ext cx="8146014" cy="830997"/>
          </a:xfrm>
          <a:prstGeom prst="rect">
            <a:avLst/>
          </a:prstGeom>
          <a:noFill/>
        </p:spPr>
        <p:txBody>
          <a:bodyPr wrap="square">
            <a:spAutoFit/>
          </a:bodyPr>
          <a:lstStyle/>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There is a need for more advanced techniques to protect digital assets effectively.</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AD3756-A188-DF57-6315-8F5A7BDF4FF8}"/>
              </a:ext>
            </a:extLst>
          </p:cNvPr>
          <p:cNvPicPr>
            <a:picLocks noChangeAspect="1"/>
          </p:cNvPicPr>
          <p:nvPr/>
        </p:nvPicPr>
        <p:blipFill>
          <a:blip r:embed="rId2"/>
          <a:stretch>
            <a:fillRect/>
          </a:stretch>
        </p:blipFill>
        <p:spPr>
          <a:xfrm>
            <a:off x="8320969" y="-15622"/>
            <a:ext cx="823031" cy="952583"/>
          </a:xfrm>
          <a:prstGeom prst="rect">
            <a:avLst/>
          </a:prstGeom>
        </p:spPr>
      </p:pic>
      <p:sp>
        <p:nvSpPr>
          <p:cNvPr id="4" name="TextBox 3">
            <a:extLst>
              <a:ext uri="{FF2B5EF4-FFF2-40B4-BE49-F238E27FC236}">
                <a16:creationId xmlns:a16="http://schemas.microsoft.com/office/drawing/2014/main" id="{2F8DF478-596E-C2BB-37A2-D5405E9428DA}"/>
              </a:ext>
            </a:extLst>
          </p:cNvPr>
          <p:cNvSpPr txBox="1"/>
          <p:nvPr/>
        </p:nvSpPr>
        <p:spPr>
          <a:xfrm>
            <a:off x="827584" y="1290278"/>
            <a:ext cx="4625788" cy="523220"/>
          </a:xfrm>
          <a:prstGeom prst="rect">
            <a:avLst/>
          </a:prstGeom>
          <a:noFill/>
        </p:spPr>
        <p:txBody>
          <a:bodyPr wrap="square">
            <a:spAutoFit/>
          </a:bodyPr>
          <a:lstStyle/>
          <a:p>
            <a:r>
              <a:rPr lang="en-US" sz="2800" b="1" i="0" dirty="0">
                <a:solidFill>
                  <a:schemeClr val="bg1"/>
                </a:solidFill>
                <a:effectLst/>
                <a:latin typeface="Times New Roman" panose="02020603050405020304" pitchFamily="18" charset="0"/>
                <a:cs typeface="Times New Roman" panose="02020603050405020304" pitchFamily="18" charset="0"/>
              </a:rPr>
              <a:t>EXISTING  </a:t>
            </a:r>
            <a:r>
              <a:rPr lang="en-US" sz="2800" b="1" i="0" dirty="0">
                <a:solidFill>
                  <a:srgbClr val="92D050"/>
                </a:solidFill>
                <a:effectLst/>
                <a:latin typeface="Times New Roman" panose="02020603050405020304" pitchFamily="18" charset="0"/>
                <a:cs typeface="Times New Roman" panose="02020603050405020304" pitchFamily="18" charset="0"/>
              </a:rPr>
              <a:t>SYSTEM</a:t>
            </a:r>
            <a:endParaRPr lang="en-US" sz="2800" b="1" dirty="0">
              <a:solidFill>
                <a:srgbClr val="92D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415F6A-1A22-D0E4-BE7A-09E45889364F}"/>
              </a:ext>
            </a:extLst>
          </p:cNvPr>
          <p:cNvSpPr txBox="1"/>
          <p:nvPr/>
        </p:nvSpPr>
        <p:spPr>
          <a:xfrm>
            <a:off x="377596" y="2215842"/>
            <a:ext cx="8437722" cy="461665"/>
          </a:xfrm>
          <a:prstGeom prst="rect">
            <a:avLst/>
          </a:prstGeom>
          <a:noFill/>
        </p:spPr>
        <p:txBody>
          <a:bodyPr wrap="square">
            <a:spAutoFit/>
          </a:bodyPr>
          <a:lstStyle/>
          <a:p>
            <a:pPr marL="342900" indent="-342900"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Visible watermarks: Easily removable overlay marks on images.</a:t>
            </a:r>
          </a:p>
        </p:txBody>
      </p:sp>
      <p:sp>
        <p:nvSpPr>
          <p:cNvPr id="8" name="TextBox 7">
            <a:extLst>
              <a:ext uri="{FF2B5EF4-FFF2-40B4-BE49-F238E27FC236}">
                <a16:creationId xmlns:a16="http://schemas.microsoft.com/office/drawing/2014/main" id="{49E8CF24-51BC-AB27-0272-9E729B376526}"/>
              </a:ext>
            </a:extLst>
          </p:cNvPr>
          <p:cNvSpPr txBox="1"/>
          <p:nvPr/>
        </p:nvSpPr>
        <p:spPr>
          <a:xfrm>
            <a:off x="388979" y="2732127"/>
            <a:ext cx="8366041" cy="830997"/>
          </a:xfrm>
          <a:prstGeom prst="rect">
            <a:avLst/>
          </a:prstGeom>
          <a:noFill/>
        </p:spPr>
        <p:txBody>
          <a:bodyPr wrap="square">
            <a:spAutoFit/>
          </a:bodyPr>
          <a:lstStyle/>
          <a:p>
            <a:pPr marL="342900" indent="-342900"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Invisible watermarks: Imperceptible marks susceptible to attacks and image quality degradation.</a:t>
            </a:r>
          </a:p>
        </p:txBody>
      </p:sp>
      <p:sp>
        <p:nvSpPr>
          <p:cNvPr id="10" name="TextBox 9">
            <a:extLst>
              <a:ext uri="{FF2B5EF4-FFF2-40B4-BE49-F238E27FC236}">
                <a16:creationId xmlns:a16="http://schemas.microsoft.com/office/drawing/2014/main" id="{E253C372-3319-223B-E1D2-02AC46F05993}"/>
              </a:ext>
            </a:extLst>
          </p:cNvPr>
          <p:cNvSpPr txBox="1"/>
          <p:nvPr/>
        </p:nvSpPr>
        <p:spPr>
          <a:xfrm>
            <a:off x="387105" y="3603334"/>
            <a:ext cx="8101699" cy="830997"/>
          </a:xfrm>
          <a:prstGeom prst="rect">
            <a:avLst/>
          </a:prstGeom>
          <a:noFill/>
        </p:spPr>
        <p:txBody>
          <a:bodyPr wrap="square">
            <a:spAutoFit/>
          </a:bodyPr>
          <a:lstStyle/>
          <a:p>
            <a:pPr marL="342900" indent="-342900"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Fragile watermarks: Detect tampering but not robust against removal.</a:t>
            </a:r>
          </a:p>
        </p:txBody>
      </p:sp>
      <p:sp>
        <p:nvSpPr>
          <p:cNvPr id="12" name="TextBox 11">
            <a:extLst>
              <a:ext uri="{FF2B5EF4-FFF2-40B4-BE49-F238E27FC236}">
                <a16:creationId xmlns:a16="http://schemas.microsoft.com/office/drawing/2014/main" id="{298B478A-4424-1278-05D8-078CEA6D6006}"/>
              </a:ext>
            </a:extLst>
          </p:cNvPr>
          <p:cNvSpPr txBox="1"/>
          <p:nvPr/>
        </p:nvSpPr>
        <p:spPr>
          <a:xfrm>
            <a:off x="387105" y="4474541"/>
            <a:ext cx="7741332" cy="830997"/>
          </a:xfrm>
          <a:prstGeom prst="rect">
            <a:avLst/>
          </a:prstGeom>
          <a:noFill/>
        </p:spPr>
        <p:txBody>
          <a:bodyPr wrap="square">
            <a:spAutoFit/>
          </a:bodyPr>
          <a:lstStyle/>
          <a:p>
            <a:pPr marL="342900" indent="-342900" algn="l">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Robust watermarks: Withstand attacks but may impact visual quality.</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95B5F79-9DCE-35C8-F41D-F7374B77A395}"/>
              </a:ext>
            </a:extLst>
          </p:cNvPr>
          <p:cNvSpPr txBox="1"/>
          <p:nvPr/>
        </p:nvSpPr>
        <p:spPr>
          <a:xfrm>
            <a:off x="377596" y="5360158"/>
            <a:ext cx="8209239" cy="830997"/>
          </a:xfrm>
          <a:prstGeom prst="rect">
            <a:avLst/>
          </a:prstGeom>
          <a:noFill/>
        </p:spPr>
        <p:txBody>
          <a:bodyPr wrap="square">
            <a:spAutoFit/>
          </a:bodyPr>
          <a:lstStyle/>
          <a:p>
            <a:pPr marL="342900" indent="-3429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Limitations: Vulnerability, low robustness, perceptibility, balancing challenges.</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4414D0-072C-BBF4-5117-766627B2F59E}"/>
              </a:ext>
            </a:extLst>
          </p:cNvPr>
          <p:cNvPicPr>
            <a:picLocks noChangeAspect="1"/>
          </p:cNvPicPr>
          <p:nvPr/>
        </p:nvPicPr>
        <p:blipFill>
          <a:blip r:embed="rId2"/>
          <a:stretch>
            <a:fillRect/>
          </a:stretch>
        </p:blipFill>
        <p:spPr>
          <a:xfrm>
            <a:off x="8320969" y="-15622"/>
            <a:ext cx="823031" cy="952583"/>
          </a:xfrm>
          <a:prstGeom prst="rect">
            <a:avLst/>
          </a:prstGeom>
        </p:spPr>
      </p:pic>
      <p:sp>
        <p:nvSpPr>
          <p:cNvPr id="4" name="TextBox 3">
            <a:extLst>
              <a:ext uri="{FF2B5EF4-FFF2-40B4-BE49-F238E27FC236}">
                <a16:creationId xmlns:a16="http://schemas.microsoft.com/office/drawing/2014/main" id="{488CEE59-D04A-3813-701F-86F249892FD3}"/>
              </a:ext>
            </a:extLst>
          </p:cNvPr>
          <p:cNvSpPr txBox="1"/>
          <p:nvPr/>
        </p:nvSpPr>
        <p:spPr>
          <a:xfrm>
            <a:off x="467544" y="1196752"/>
            <a:ext cx="4625788" cy="523220"/>
          </a:xfrm>
          <a:prstGeom prst="rect">
            <a:avLst/>
          </a:prstGeom>
          <a:noFill/>
        </p:spPr>
        <p:txBody>
          <a:bodyPr wrap="square">
            <a:spAutoFit/>
          </a:bodyPr>
          <a:lstStyle/>
          <a:p>
            <a:r>
              <a:rPr lang="en-IN" sz="2800" b="1" dirty="0">
                <a:solidFill>
                  <a:schemeClr val="bg1"/>
                </a:solidFill>
                <a:latin typeface="Times New Roman" panose="02020603050405020304" pitchFamily="18" charset="0"/>
                <a:cs typeface="Times New Roman" panose="02020603050405020304" pitchFamily="18" charset="0"/>
              </a:rPr>
              <a:t>PROPOSED  </a:t>
            </a:r>
            <a:r>
              <a:rPr lang="en-IN" sz="2800" b="1" dirty="0">
                <a:solidFill>
                  <a:srgbClr val="FF3300"/>
                </a:solidFill>
                <a:latin typeface="Times New Roman" panose="02020603050405020304" pitchFamily="18" charset="0"/>
                <a:cs typeface="Times New Roman" panose="02020603050405020304" pitchFamily="18" charset="0"/>
              </a:rPr>
              <a:t>SYSTEM</a:t>
            </a:r>
            <a:endParaRPr lang="en-US" sz="2800" b="1" dirty="0">
              <a:solidFill>
                <a:srgbClr val="FF33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998B792-6C85-F323-3BCF-ADBD4CD84EF5}"/>
              </a:ext>
            </a:extLst>
          </p:cNvPr>
          <p:cNvSpPr txBox="1"/>
          <p:nvPr/>
        </p:nvSpPr>
        <p:spPr>
          <a:xfrm>
            <a:off x="251520" y="1988840"/>
            <a:ext cx="8640960" cy="83099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Watermarking images using deep learning for improved robustness and security.</a:t>
            </a:r>
          </a:p>
        </p:txBody>
      </p:sp>
      <p:sp>
        <p:nvSpPr>
          <p:cNvPr id="9" name="TextBox 8">
            <a:extLst>
              <a:ext uri="{FF2B5EF4-FFF2-40B4-BE49-F238E27FC236}">
                <a16:creationId xmlns:a16="http://schemas.microsoft.com/office/drawing/2014/main" id="{3533200A-6118-FD5A-AE3F-72678E48A423}"/>
              </a:ext>
            </a:extLst>
          </p:cNvPr>
          <p:cNvSpPr txBox="1"/>
          <p:nvPr/>
        </p:nvSpPr>
        <p:spPr>
          <a:xfrm>
            <a:off x="244261" y="2914060"/>
            <a:ext cx="8496944" cy="83099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Deep learning allows for more sophisticated and adaptive watermarking techniques.</a:t>
            </a:r>
          </a:p>
        </p:txBody>
      </p:sp>
      <p:sp>
        <p:nvSpPr>
          <p:cNvPr id="13" name="TextBox 12">
            <a:extLst>
              <a:ext uri="{FF2B5EF4-FFF2-40B4-BE49-F238E27FC236}">
                <a16:creationId xmlns:a16="http://schemas.microsoft.com/office/drawing/2014/main" id="{5832D058-1966-BDED-399B-FE52A795B130}"/>
              </a:ext>
            </a:extLst>
          </p:cNvPr>
          <p:cNvSpPr txBox="1"/>
          <p:nvPr/>
        </p:nvSpPr>
        <p:spPr>
          <a:xfrm>
            <a:off x="221432" y="3839280"/>
            <a:ext cx="7992888" cy="83099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Benefits include increased resistance to attacks and improved imperceptibility compared to traditional methods.</a:t>
            </a:r>
          </a:p>
        </p:txBody>
      </p:sp>
      <p:sp>
        <p:nvSpPr>
          <p:cNvPr id="16" name="TextBox 15">
            <a:extLst>
              <a:ext uri="{FF2B5EF4-FFF2-40B4-BE49-F238E27FC236}">
                <a16:creationId xmlns:a16="http://schemas.microsoft.com/office/drawing/2014/main" id="{89CC1F17-EA4B-8201-AA0B-9F72BCC576D2}"/>
              </a:ext>
            </a:extLst>
          </p:cNvPr>
          <p:cNvSpPr txBox="1"/>
          <p:nvPr/>
        </p:nvSpPr>
        <p:spPr>
          <a:xfrm>
            <a:off x="251520" y="4797152"/>
            <a:ext cx="8496944" cy="12003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proposed system aims to address the limitations of existing watermarking methods and provide enhanced protection for digital assets.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7EBA53-4BC4-FDD2-EDFD-083EDBE4039C}"/>
              </a:ext>
            </a:extLst>
          </p:cNvPr>
          <p:cNvPicPr>
            <a:picLocks noChangeAspect="1"/>
          </p:cNvPicPr>
          <p:nvPr/>
        </p:nvPicPr>
        <p:blipFill>
          <a:blip r:embed="rId2"/>
          <a:stretch>
            <a:fillRect/>
          </a:stretch>
        </p:blipFill>
        <p:spPr>
          <a:xfrm>
            <a:off x="8320969" y="-15622"/>
            <a:ext cx="823031" cy="952583"/>
          </a:xfrm>
          <a:prstGeom prst="rect">
            <a:avLst/>
          </a:prstGeom>
        </p:spPr>
      </p:pic>
      <p:sp>
        <p:nvSpPr>
          <p:cNvPr id="4" name="TextBox 3">
            <a:extLst>
              <a:ext uri="{FF2B5EF4-FFF2-40B4-BE49-F238E27FC236}">
                <a16:creationId xmlns:a16="http://schemas.microsoft.com/office/drawing/2014/main" id="{F14AD4E4-C1BD-D0AD-70BB-BCFBBC32F471}"/>
              </a:ext>
            </a:extLst>
          </p:cNvPr>
          <p:cNvSpPr txBox="1"/>
          <p:nvPr/>
        </p:nvSpPr>
        <p:spPr>
          <a:xfrm>
            <a:off x="683568" y="1196752"/>
            <a:ext cx="3024336" cy="523220"/>
          </a:xfrm>
          <a:prstGeom prst="rect">
            <a:avLst/>
          </a:prstGeom>
          <a:noFill/>
        </p:spPr>
        <p:txBody>
          <a:bodyPr wrap="square">
            <a:spAutoFit/>
          </a:bodyPr>
          <a:lstStyle/>
          <a:p>
            <a:pPr algn="l"/>
            <a:r>
              <a:rPr lang="en-IN" sz="2800" b="1" i="0" dirty="0">
                <a:solidFill>
                  <a:srgbClr val="7030A0"/>
                </a:solidFill>
                <a:effectLst/>
                <a:latin typeface="Times New Roman" panose="02020603050405020304" pitchFamily="18" charset="0"/>
                <a:cs typeface="Times New Roman" panose="02020603050405020304" pitchFamily="18" charset="0"/>
              </a:rPr>
              <a:t>OBJECTIVES</a:t>
            </a:r>
          </a:p>
        </p:txBody>
      </p:sp>
      <p:sp>
        <p:nvSpPr>
          <p:cNvPr id="5" name="TextBox 4">
            <a:extLst>
              <a:ext uri="{FF2B5EF4-FFF2-40B4-BE49-F238E27FC236}">
                <a16:creationId xmlns:a16="http://schemas.microsoft.com/office/drawing/2014/main" id="{F4074D8F-EC17-18BE-6F74-20A15149A58D}"/>
              </a:ext>
            </a:extLst>
          </p:cNvPr>
          <p:cNvSpPr txBox="1"/>
          <p:nvPr/>
        </p:nvSpPr>
        <p:spPr>
          <a:xfrm>
            <a:off x="395536" y="2312730"/>
            <a:ext cx="8352928" cy="83099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Develop a deep learning model for robust and secure watermark embedding.</a:t>
            </a:r>
          </a:p>
        </p:txBody>
      </p:sp>
      <p:sp>
        <p:nvSpPr>
          <p:cNvPr id="9" name="TextBox 8">
            <a:extLst>
              <a:ext uri="{FF2B5EF4-FFF2-40B4-BE49-F238E27FC236}">
                <a16:creationId xmlns:a16="http://schemas.microsoft.com/office/drawing/2014/main" id="{E64D50B8-9EDA-2E6E-BF69-F0E643E2937F}"/>
              </a:ext>
            </a:extLst>
          </p:cNvPr>
          <p:cNvSpPr txBox="1"/>
          <p:nvPr/>
        </p:nvSpPr>
        <p:spPr>
          <a:xfrm>
            <a:off x="395536" y="3305527"/>
            <a:ext cx="8280920" cy="83099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Design an efficient algorithm for watermark extraction and verification.</a:t>
            </a:r>
          </a:p>
        </p:txBody>
      </p:sp>
      <p:sp>
        <p:nvSpPr>
          <p:cNvPr id="13" name="TextBox 12">
            <a:extLst>
              <a:ext uri="{FF2B5EF4-FFF2-40B4-BE49-F238E27FC236}">
                <a16:creationId xmlns:a16="http://schemas.microsoft.com/office/drawing/2014/main" id="{DBD05B69-482A-1C66-F3EB-072A3D5CAEEB}"/>
              </a:ext>
            </a:extLst>
          </p:cNvPr>
          <p:cNvSpPr txBox="1"/>
          <p:nvPr/>
        </p:nvSpPr>
        <p:spPr>
          <a:xfrm>
            <a:off x="395536" y="4302554"/>
            <a:ext cx="8433574" cy="83099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Evaluate the system's performance in terms of robustness, imperceptibility, and computational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A3076D-5789-FBED-B64F-925003CA4EF7}"/>
              </a:ext>
            </a:extLst>
          </p:cNvPr>
          <p:cNvSpPr txBox="1"/>
          <p:nvPr/>
        </p:nvSpPr>
        <p:spPr>
          <a:xfrm>
            <a:off x="467544" y="2060848"/>
            <a:ext cx="8424936" cy="830997"/>
          </a:xfrm>
          <a:prstGeom prst="rect">
            <a:avLst/>
          </a:prstGeom>
          <a:noFill/>
        </p:spPr>
        <p:txBody>
          <a:bodyPr wrap="square">
            <a:spAutoFit/>
          </a:bodyPr>
          <a:lstStyle/>
          <a:p>
            <a:pPr marL="342900" indent="-342900" algn="l">
              <a:buFont typeface="Arial" panose="020B0604020202020204" pitchFamily="34" charset="0"/>
              <a:buChar char="•"/>
            </a:pPr>
            <a:r>
              <a:rPr lang="en-IN" sz="2400" b="1" i="0" dirty="0">
                <a:solidFill>
                  <a:schemeClr val="bg1"/>
                </a:solidFill>
                <a:effectLst/>
                <a:latin typeface="Times New Roman" panose="02020603050405020304" pitchFamily="18" charset="0"/>
                <a:cs typeface="Times New Roman" panose="02020603050405020304" pitchFamily="18" charset="0"/>
              </a:rPr>
              <a:t>Data pre-processing: </a:t>
            </a:r>
            <a:r>
              <a:rPr lang="en-IN" sz="2400" b="0" i="0" dirty="0">
                <a:solidFill>
                  <a:schemeClr val="bg1"/>
                </a:solidFill>
                <a:effectLst/>
                <a:latin typeface="Times New Roman" panose="02020603050405020304" pitchFamily="18" charset="0"/>
                <a:cs typeface="Times New Roman" panose="02020603050405020304" pitchFamily="18" charset="0"/>
              </a:rPr>
              <a:t>Prepare the dataset and apply necessary transformations.</a:t>
            </a:r>
          </a:p>
        </p:txBody>
      </p:sp>
      <p:sp>
        <p:nvSpPr>
          <p:cNvPr id="9" name="TextBox 8">
            <a:extLst>
              <a:ext uri="{FF2B5EF4-FFF2-40B4-BE49-F238E27FC236}">
                <a16:creationId xmlns:a16="http://schemas.microsoft.com/office/drawing/2014/main" id="{D2EC030B-40C2-B212-2410-D5A4C8461000}"/>
              </a:ext>
            </a:extLst>
          </p:cNvPr>
          <p:cNvSpPr txBox="1"/>
          <p:nvPr/>
        </p:nvSpPr>
        <p:spPr>
          <a:xfrm>
            <a:off x="683568" y="1204044"/>
            <a:ext cx="3370584" cy="523220"/>
          </a:xfrm>
          <a:prstGeom prst="rect">
            <a:avLst/>
          </a:prstGeom>
          <a:noFill/>
        </p:spPr>
        <p:txBody>
          <a:bodyPr wrap="square">
            <a:spAutoFit/>
          </a:bodyPr>
          <a:lstStyle/>
          <a:p>
            <a:pPr algn="l"/>
            <a:r>
              <a:rPr lang="en-IN" sz="2800" b="1" i="0" dirty="0">
                <a:solidFill>
                  <a:srgbClr val="CC3300"/>
                </a:solidFill>
                <a:effectLst/>
                <a:latin typeface="Times New Roman" panose="02020603050405020304" pitchFamily="18" charset="0"/>
                <a:cs typeface="Times New Roman" panose="02020603050405020304" pitchFamily="18" charset="0"/>
              </a:rPr>
              <a:t>METHODOLOGY</a:t>
            </a:r>
          </a:p>
        </p:txBody>
      </p:sp>
      <p:sp>
        <p:nvSpPr>
          <p:cNvPr id="12" name="TextBox 11">
            <a:extLst>
              <a:ext uri="{FF2B5EF4-FFF2-40B4-BE49-F238E27FC236}">
                <a16:creationId xmlns:a16="http://schemas.microsoft.com/office/drawing/2014/main" id="{8CF6F8CA-2F32-FDE8-FC62-C179F0FB25F2}"/>
              </a:ext>
            </a:extLst>
          </p:cNvPr>
          <p:cNvSpPr txBox="1"/>
          <p:nvPr/>
        </p:nvSpPr>
        <p:spPr>
          <a:xfrm>
            <a:off x="467544" y="2923949"/>
            <a:ext cx="8352928" cy="830997"/>
          </a:xfrm>
          <a:prstGeom prst="rect">
            <a:avLst/>
          </a:prstGeom>
          <a:noFill/>
        </p:spPr>
        <p:txBody>
          <a:bodyPr wrap="square">
            <a:spAutoFit/>
          </a:bodyPr>
          <a:lstStyle/>
          <a:p>
            <a:pPr marL="342900" indent="-342900" algn="l">
              <a:buFont typeface="Arial" panose="020B0604020202020204" pitchFamily="34" charset="0"/>
              <a:buChar char="•"/>
            </a:pPr>
            <a:r>
              <a:rPr lang="en-IN" sz="2400" b="1" i="0" dirty="0">
                <a:solidFill>
                  <a:schemeClr val="bg1"/>
                </a:solidFill>
                <a:effectLst/>
                <a:latin typeface="Times New Roman" panose="02020603050405020304" pitchFamily="18" charset="0"/>
                <a:cs typeface="Times New Roman" panose="02020603050405020304" pitchFamily="18" charset="0"/>
              </a:rPr>
              <a:t>Model architecture: </a:t>
            </a:r>
            <a:r>
              <a:rPr lang="en-IN" sz="2400" b="0" i="0" dirty="0">
                <a:solidFill>
                  <a:schemeClr val="bg1"/>
                </a:solidFill>
                <a:effectLst/>
                <a:latin typeface="Times New Roman" panose="02020603050405020304" pitchFamily="18" charset="0"/>
                <a:cs typeface="Times New Roman" panose="02020603050405020304" pitchFamily="18" charset="0"/>
              </a:rPr>
              <a:t>Define the deep learning model architecture for watermark embedding.</a:t>
            </a:r>
          </a:p>
        </p:txBody>
      </p:sp>
      <p:sp>
        <p:nvSpPr>
          <p:cNvPr id="15" name="TextBox 14">
            <a:extLst>
              <a:ext uri="{FF2B5EF4-FFF2-40B4-BE49-F238E27FC236}">
                <a16:creationId xmlns:a16="http://schemas.microsoft.com/office/drawing/2014/main" id="{C28D61F6-282E-4631-DFA1-319ED5B4D102}"/>
              </a:ext>
            </a:extLst>
          </p:cNvPr>
          <p:cNvSpPr txBox="1"/>
          <p:nvPr/>
        </p:nvSpPr>
        <p:spPr>
          <a:xfrm>
            <a:off x="467544" y="3861048"/>
            <a:ext cx="8424936" cy="830997"/>
          </a:xfrm>
          <a:prstGeom prst="rect">
            <a:avLst/>
          </a:prstGeom>
          <a:noFill/>
        </p:spPr>
        <p:txBody>
          <a:bodyPr wrap="square">
            <a:spAutoFit/>
          </a:bodyPr>
          <a:lstStyle/>
          <a:p>
            <a:pPr marL="342900" indent="-342900" algn="l">
              <a:buFont typeface="Arial" panose="020B0604020202020204" pitchFamily="34" charset="0"/>
              <a:buChar char="•"/>
            </a:pPr>
            <a:r>
              <a:rPr lang="en-IN" sz="2400" b="1" i="0" dirty="0">
                <a:solidFill>
                  <a:schemeClr val="bg1"/>
                </a:solidFill>
                <a:effectLst/>
                <a:latin typeface="Times New Roman" panose="02020603050405020304" pitchFamily="18" charset="0"/>
                <a:cs typeface="Times New Roman" panose="02020603050405020304" pitchFamily="18" charset="0"/>
              </a:rPr>
              <a:t>Training and optimization: </a:t>
            </a:r>
            <a:r>
              <a:rPr lang="en-IN" sz="2400" b="0" i="0" dirty="0">
                <a:solidFill>
                  <a:schemeClr val="bg1"/>
                </a:solidFill>
                <a:effectLst/>
                <a:latin typeface="Times New Roman" panose="02020603050405020304" pitchFamily="18" charset="0"/>
                <a:cs typeface="Times New Roman" panose="02020603050405020304" pitchFamily="18" charset="0"/>
              </a:rPr>
              <a:t>Train the model using appropriate techniques and optimize its performance.</a:t>
            </a:r>
          </a:p>
        </p:txBody>
      </p:sp>
      <p:sp>
        <p:nvSpPr>
          <p:cNvPr id="19" name="TextBox 18">
            <a:extLst>
              <a:ext uri="{FF2B5EF4-FFF2-40B4-BE49-F238E27FC236}">
                <a16:creationId xmlns:a16="http://schemas.microsoft.com/office/drawing/2014/main" id="{9ACB2661-F176-8466-0635-0BD85454FA34}"/>
              </a:ext>
            </a:extLst>
          </p:cNvPr>
          <p:cNvSpPr txBox="1"/>
          <p:nvPr/>
        </p:nvSpPr>
        <p:spPr>
          <a:xfrm>
            <a:off x="467544" y="4798147"/>
            <a:ext cx="8352928" cy="1200329"/>
          </a:xfrm>
          <a:prstGeom prst="rect">
            <a:avLst/>
          </a:prstGeom>
          <a:noFill/>
        </p:spPr>
        <p:txBody>
          <a:bodyPr wrap="square">
            <a:spAutoFit/>
          </a:bodyPr>
          <a:lstStyle/>
          <a:p>
            <a:pPr marL="342900" indent="-342900" algn="l">
              <a:buFont typeface="Arial" panose="020B0604020202020204" pitchFamily="34" charset="0"/>
              <a:buChar char="•"/>
            </a:pPr>
            <a:r>
              <a:rPr lang="en-IN" sz="2400" b="1" i="0" dirty="0">
                <a:solidFill>
                  <a:schemeClr val="bg1"/>
                </a:solidFill>
                <a:effectLst/>
                <a:latin typeface="Times New Roman" panose="02020603050405020304" pitchFamily="18" charset="0"/>
                <a:cs typeface="Times New Roman" panose="02020603050405020304" pitchFamily="18" charset="0"/>
              </a:rPr>
              <a:t>Watermark extraction and verification: </a:t>
            </a:r>
            <a:r>
              <a:rPr lang="en-IN" sz="2400" b="0" i="0" dirty="0">
                <a:solidFill>
                  <a:schemeClr val="bg1"/>
                </a:solidFill>
                <a:effectLst/>
                <a:latin typeface="Times New Roman" panose="02020603050405020304" pitchFamily="18" charset="0"/>
                <a:cs typeface="Times New Roman" panose="02020603050405020304" pitchFamily="18" charset="0"/>
              </a:rPr>
              <a:t>Develop an algorithm to extract and verify watermarks from watermarked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E3AAC0-0BBA-EA5A-2010-7FC2D93192DA}"/>
              </a:ext>
            </a:extLst>
          </p:cNvPr>
          <p:cNvSpPr txBox="1"/>
          <p:nvPr/>
        </p:nvSpPr>
        <p:spPr>
          <a:xfrm>
            <a:off x="395536" y="2132856"/>
            <a:ext cx="8424936" cy="830997"/>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Robustness: </a:t>
            </a:r>
            <a:r>
              <a:rPr lang="en-US" sz="2400" dirty="0">
                <a:solidFill>
                  <a:schemeClr val="bg1"/>
                </a:solidFill>
                <a:latin typeface="Times New Roman" panose="02020603050405020304" pitchFamily="18" charset="0"/>
                <a:cs typeface="Times New Roman" panose="02020603050405020304" pitchFamily="18" charset="0"/>
              </a:rPr>
              <a:t>Evaluate the system's resistance to common attacks, such as compression and cropping.</a:t>
            </a:r>
          </a:p>
        </p:txBody>
      </p:sp>
      <p:sp>
        <p:nvSpPr>
          <p:cNvPr id="9" name="TextBox 8">
            <a:extLst>
              <a:ext uri="{FF2B5EF4-FFF2-40B4-BE49-F238E27FC236}">
                <a16:creationId xmlns:a16="http://schemas.microsoft.com/office/drawing/2014/main" id="{73E785BC-62C9-FDD4-9ACC-D903E07696D5}"/>
              </a:ext>
            </a:extLst>
          </p:cNvPr>
          <p:cNvSpPr txBox="1"/>
          <p:nvPr/>
        </p:nvSpPr>
        <p:spPr>
          <a:xfrm>
            <a:off x="539552" y="1268760"/>
            <a:ext cx="5616624" cy="52322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EXPERIMENTAL RESULTS</a:t>
            </a:r>
          </a:p>
        </p:txBody>
      </p:sp>
      <p:sp>
        <p:nvSpPr>
          <p:cNvPr id="12" name="TextBox 11">
            <a:extLst>
              <a:ext uri="{FF2B5EF4-FFF2-40B4-BE49-F238E27FC236}">
                <a16:creationId xmlns:a16="http://schemas.microsoft.com/office/drawing/2014/main" id="{FA887EDD-9C2A-CE71-1B97-1BC0343D7C51}"/>
              </a:ext>
            </a:extLst>
          </p:cNvPr>
          <p:cNvSpPr txBox="1"/>
          <p:nvPr/>
        </p:nvSpPr>
        <p:spPr>
          <a:xfrm>
            <a:off x="395536" y="3212976"/>
            <a:ext cx="8132550" cy="1200329"/>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Imperceptibility: </a:t>
            </a:r>
            <a:r>
              <a:rPr lang="en-US" sz="2400" dirty="0">
                <a:solidFill>
                  <a:schemeClr val="bg1"/>
                </a:solidFill>
                <a:latin typeface="Times New Roman" panose="02020603050405020304" pitchFamily="18" charset="0"/>
                <a:cs typeface="Times New Roman" panose="02020603050405020304" pitchFamily="18" charset="0"/>
              </a:rPr>
              <a:t>Assess the visual quality of watermarked images and demonstrate the imperceptibility of the watermark.</a:t>
            </a:r>
          </a:p>
        </p:txBody>
      </p:sp>
      <p:sp>
        <p:nvSpPr>
          <p:cNvPr id="15" name="TextBox 14">
            <a:extLst>
              <a:ext uri="{FF2B5EF4-FFF2-40B4-BE49-F238E27FC236}">
                <a16:creationId xmlns:a16="http://schemas.microsoft.com/office/drawing/2014/main" id="{B42458AA-1C51-0371-900E-4E9E2F4729DD}"/>
              </a:ext>
            </a:extLst>
          </p:cNvPr>
          <p:cNvSpPr txBox="1"/>
          <p:nvPr/>
        </p:nvSpPr>
        <p:spPr>
          <a:xfrm>
            <a:off x="395536" y="4509120"/>
            <a:ext cx="8352928" cy="830997"/>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Computational efficiency: </a:t>
            </a:r>
            <a:r>
              <a:rPr lang="en-US" sz="2400" dirty="0">
                <a:solidFill>
                  <a:schemeClr val="bg1"/>
                </a:solidFill>
                <a:latin typeface="Times New Roman" panose="02020603050405020304" pitchFamily="18" charset="0"/>
                <a:cs typeface="Times New Roman" panose="02020603050405020304" pitchFamily="18" charset="0"/>
              </a:rPr>
              <a:t>Analyze the computational requirements of the proposed system.</a:t>
            </a:r>
          </a:p>
        </p:txBody>
      </p:sp>
    </p:spTree>
    <p:extLst>
      <p:ext uri="{BB962C8B-B14F-4D97-AF65-F5344CB8AC3E}">
        <p14:creationId xmlns:p14="http://schemas.microsoft.com/office/powerpoint/2010/main" val="3356311170"/>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 IARE PPT (1)</Template>
  <TotalTime>283</TotalTime>
  <Words>721</Words>
  <Application>Microsoft Office PowerPoint</Application>
  <PresentationFormat>On-screen Show (4:3)</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Brush Script MT</vt:lpstr>
      <vt:lpstr>Calibri</vt:lpstr>
      <vt:lpstr>Franklin Gothic Book</vt:lpstr>
      <vt:lpstr>Times New Roman</vt:lpstr>
      <vt:lpstr>Wingdings</vt:lpstr>
      <vt:lpstr>Wingdings 2</vt: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VASIMUNNISA BEGUM</dc:creator>
  <cp:lastModifiedBy>VASIMUNNISA BEGUM</cp:lastModifiedBy>
  <cp:revision>2</cp:revision>
  <dcterms:created xsi:type="dcterms:W3CDTF">2023-05-22T11:35:43Z</dcterms:created>
  <dcterms:modified xsi:type="dcterms:W3CDTF">2023-06-05T06:34:59Z</dcterms:modified>
</cp:coreProperties>
</file>