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23"/>
  </p:notesMasterIdLst>
  <p:handoutMasterIdLst>
    <p:handoutMasterId r:id="rId24"/>
  </p:handoutMasterIdLst>
  <p:sldIdLst>
    <p:sldId id="256" r:id="rId5"/>
    <p:sldId id="268" r:id="rId6"/>
    <p:sldId id="258" r:id="rId7"/>
    <p:sldId id="259" r:id="rId8"/>
    <p:sldId id="269" r:id="rId9"/>
    <p:sldId id="261" r:id="rId10"/>
    <p:sldId id="262" r:id="rId11"/>
    <p:sldId id="264" r:id="rId12"/>
    <p:sldId id="270" r:id="rId13"/>
    <p:sldId id="263" r:id="rId14"/>
    <p:sldId id="271" r:id="rId15"/>
    <p:sldId id="272" r:id="rId16"/>
    <p:sldId id="266" r:id="rId17"/>
    <p:sldId id="267" r:id="rId18"/>
    <p:sldId id="265" r:id="rId19"/>
    <p:sldId id="273" r:id="rId20"/>
    <p:sldId id="274" r:id="rId21"/>
    <p:sldId id="2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476FAA-6FA6-4F89-89D0-B09E73670C9E}" v="303" dt="2020-08-31T22:54:10.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in chee" userId="b3955ec1534103d0" providerId="LiveId" clId="{64476FAA-6FA6-4F89-89D0-B09E73670C9E}"/>
    <pc:docChg chg="custSel modSld">
      <pc:chgData name="vasin chee" userId="b3955ec1534103d0" providerId="LiveId" clId="{64476FAA-6FA6-4F89-89D0-B09E73670C9E}" dt="2020-08-31T22:54:10.735" v="554" actId="20577"/>
      <pc:docMkLst>
        <pc:docMk/>
      </pc:docMkLst>
      <pc:sldChg chg="modSp">
        <pc:chgData name="vasin chee" userId="b3955ec1534103d0" providerId="LiveId" clId="{64476FAA-6FA6-4F89-89D0-B09E73670C9E}" dt="2020-08-31T22:49:58.016" v="1" actId="33524"/>
        <pc:sldMkLst>
          <pc:docMk/>
          <pc:sldMk cId="121953951" sldId="273"/>
        </pc:sldMkLst>
        <pc:spChg chg="mod">
          <ac:chgData name="vasin chee" userId="b3955ec1534103d0" providerId="LiveId" clId="{64476FAA-6FA6-4F89-89D0-B09E73670C9E}" dt="2020-08-31T22:49:58.016" v="1" actId="33524"/>
          <ac:spMkLst>
            <pc:docMk/>
            <pc:sldMk cId="121953951" sldId="273"/>
            <ac:spMk id="3" creationId="{32829EA9-E601-49EE-AD79-825C4D507DB5}"/>
          </ac:spMkLst>
        </pc:spChg>
      </pc:sldChg>
      <pc:sldChg chg="modSp">
        <pc:chgData name="vasin chee" userId="b3955ec1534103d0" providerId="LiveId" clId="{64476FAA-6FA6-4F89-89D0-B09E73670C9E}" dt="2020-08-31T22:54:10.735" v="554" actId="20577"/>
        <pc:sldMkLst>
          <pc:docMk/>
          <pc:sldMk cId="370331405" sldId="274"/>
        </pc:sldMkLst>
        <pc:spChg chg="mod">
          <ac:chgData name="vasin chee" userId="b3955ec1534103d0" providerId="LiveId" clId="{64476FAA-6FA6-4F89-89D0-B09E73670C9E}" dt="2020-08-31T22:54:10.735" v="554" actId="20577"/>
          <ac:spMkLst>
            <pc:docMk/>
            <pc:sldMk cId="370331405" sldId="274"/>
            <ac:spMk id="3" creationId="{ED035F74-987D-470D-93C9-7CEAACAC4D14}"/>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hyperlink" Target="https://www.kaggle.com/qks1lver/amex-nyse-nasdaq-stock-histories" TargetMode="External"/><Relationship Id="rId5" Type="http://schemas.openxmlformats.org/officeDocument/2006/relationships/image" Target="../media/image11.svg"/><Relationship Id="rId4"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3" Type="http://schemas.openxmlformats.org/officeDocument/2006/relationships/hyperlink" Target="https://www.kaggle.com/qks1lver/amex-nyse-nasdaq-stock-histories" TargetMode="External"/><Relationship Id="rId2" Type="http://schemas.openxmlformats.org/officeDocument/2006/relationships/image" Target="../media/image9.svg"/><Relationship Id="rId1" Type="http://schemas.openxmlformats.org/officeDocument/2006/relationships/image" Target="../media/image8.png"/><Relationship Id="rId5" Type="http://schemas.openxmlformats.org/officeDocument/2006/relationships/image" Target="../media/image11.svg"/><Relationship Id="rId4"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gn="ctr">
            <a:lnSpc>
              <a:spcPct val="100000"/>
            </a:lnSpc>
          </a:pPr>
          <a:r>
            <a:rPr lang="en-US" noProof="0">
              <a:solidFill>
                <a:schemeClr val="bg1"/>
              </a:solidFill>
              <a:effectLst>
                <a:glow rad="152400">
                  <a:schemeClr val="bg1">
                    <a:alpha val="19000"/>
                  </a:schemeClr>
                </a:glow>
              </a:effectLst>
            </a:rPr>
            <a:t>  End-of-day Data of 8000+ stocks trading on AMEX, NYSE and NASDAQ</a:t>
          </a: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gn="ctr">
            <a:lnSpc>
              <a:spcPct val="100000"/>
            </a:lnSpc>
          </a:pPr>
          <a:r>
            <a:rPr lang="en-US">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https://www.kaggle.com/qks1lver/amex-nyse-nasdaq-stock-histories</a:t>
          </a:r>
          <a:endParaRPr lang="en-US" noProof="0">
            <a:solidFill>
              <a:schemeClr val="bg1"/>
            </a:solidFill>
            <a:effectLst>
              <a:glow rad="152400">
                <a:schemeClr val="bg1">
                  <a:alpha val="19000"/>
                </a:schemeClr>
              </a:glow>
            </a:effectLst>
          </a:endParaRP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gn="ctr">
            <a:lnSpc>
              <a:spcPct val="100000"/>
            </a:lnSpc>
          </a:pPr>
          <a:r>
            <a:rPr lang="en-US" noProof="0">
              <a:solidFill>
                <a:schemeClr val="bg1"/>
              </a:solidFill>
              <a:effectLst>
                <a:glow rad="152400">
                  <a:schemeClr val="bg1">
                    <a:alpha val="19000"/>
                  </a:schemeClr>
                </a:glow>
              </a:effectLst>
            </a:rPr>
            <a:t>CSV file tracking stocks from the </a:t>
          </a:r>
        </a:p>
        <a:p>
          <a:pPr algn="ctr">
            <a:lnSpc>
              <a:spcPct val="100000"/>
            </a:lnSpc>
          </a:pPr>
          <a:r>
            <a:rPr lang="en-US" noProof="0">
              <a:solidFill>
                <a:schemeClr val="bg1"/>
              </a:solidFill>
              <a:effectLst>
                <a:glow rad="152400">
                  <a:schemeClr val="bg1">
                    <a:alpha val="19000"/>
                  </a:schemeClr>
                </a:glow>
              </a:effectLst>
            </a:rPr>
            <a:t>past 5 years.</a:t>
          </a: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custLinFactNeighborX="1887" custLinFactNeighborY="1992"/>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ScaleX="75132" custScaleY="75132"/>
      <dgm:spPr>
        <a:ln>
          <a:noFill/>
        </a:ln>
      </dgm:spPr>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custScaleX="95079">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custLinFactNeighborX="-2381" custLinFactNeighborY="3135"/>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124678" custScaleY="105427"/>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dgm:spPr>
      <dgm:extLst>
        <a:ext uri="{E40237B7-FDA0-4F09-8148-C483321AD2D9}">
          <dgm14:cNvPr xmlns:dgm14="http://schemas.microsoft.com/office/drawing/2010/diagram" id="0" name="" descr="Research"/>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122814" custScaleY="109847"/>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t="-6000" b="-6000"/>
          </a:stretch>
        </a:blipFill>
        <a:ln>
          <a:noFill/>
        </a:ln>
      </dgm:spPr>
      <dgm:extLst>
        <a:ext uri="{E40237B7-FDA0-4F09-8148-C483321AD2D9}">
          <dgm14:cNvPr xmlns:dgm14="http://schemas.microsoft.com/office/drawing/2010/diagram" id="0" name="" descr="Bar graph with upward trend"/>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F0438E4-D0CA-47DC-8484-BFD8CF753812}" type="presOf" srcId="{C6D21269-399B-4BA2-8621-C7B9DA1E1B8F}" destId="{D5847293-6F0A-4807-B203-585610F4F535}"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29711"/>
          <a:ext cx="6638908" cy="1460227"/>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541579" y="429035"/>
          <a:ext cx="603403" cy="603403"/>
        </a:xfrm>
        <a:prstGeom prst="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808414" y="624"/>
          <a:ext cx="4708640" cy="1460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541" tIns="154541" rIns="154541" bIns="154541" numCol="1" spcCol="1270" anchor="ctr" anchorCtr="0">
          <a:noAutofit/>
        </a:bodyPr>
        <a:lstStyle/>
        <a:p>
          <a:pPr marL="0" lvl="0" indent="0" algn="ctr" defTabSz="933450">
            <a:lnSpc>
              <a:spcPct val="100000"/>
            </a:lnSpc>
            <a:spcBef>
              <a:spcPct val="0"/>
            </a:spcBef>
            <a:spcAft>
              <a:spcPct val="35000"/>
            </a:spcAft>
            <a:buNone/>
          </a:pPr>
          <a:r>
            <a:rPr lang="en-US" sz="2100" kern="1200" noProof="0">
              <a:solidFill>
                <a:schemeClr val="bg1"/>
              </a:solidFill>
              <a:effectLst>
                <a:glow rad="152400">
                  <a:schemeClr val="bg1">
                    <a:alpha val="19000"/>
                  </a:schemeClr>
                </a:glow>
              </a:effectLst>
            </a:rPr>
            <a:t>  End-of-day Data of 8000+ stocks trading on AMEX, NYSE and NASDAQ</a:t>
          </a:r>
        </a:p>
      </dsp:txBody>
      <dsp:txXfrm>
        <a:off x="1808414" y="624"/>
        <a:ext cx="4708640" cy="1460227"/>
      </dsp:txXfrm>
    </dsp:sp>
    <dsp:sp modelId="{79919C57-A32A-40F6-B106-B4E0CE644E4C}">
      <dsp:nvSpPr>
        <dsp:cNvPr id="0" name=""/>
        <dsp:cNvSpPr/>
      </dsp:nvSpPr>
      <dsp:spPr>
        <a:xfrm>
          <a:off x="0" y="1871686"/>
          <a:ext cx="6638908" cy="1460227"/>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342621" y="2132666"/>
          <a:ext cx="1001320" cy="8467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686562" y="1825907"/>
          <a:ext cx="4952345" cy="1460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541" tIns="154541" rIns="154541" bIns="154541" numCol="1" spcCol="1270" anchor="ctr" anchorCtr="0">
          <a:noAutofit/>
        </a:bodyPr>
        <a:lstStyle/>
        <a:p>
          <a:pPr marL="0" lvl="0" indent="0" algn="ctr" defTabSz="933450">
            <a:lnSpc>
              <a:spcPct val="100000"/>
            </a:lnSpc>
            <a:spcBef>
              <a:spcPct val="0"/>
            </a:spcBef>
            <a:spcAft>
              <a:spcPct val="35000"/>
            </a:spcAft>
            <a:buNone/>
          </a:pPr>
          <a:r>
            <a:rPr lang="en-US" sz="2100" kern="120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https://www.kaggle.com/qks1lver/amex-nyse-nasdaq-stock-histories</a:t>
          </a:r>
          <a:endParaRPr lang="en-US" sz="2100" kern="1200" noProof="0">
            <a:solidFill>
              <a:schemeClr val="bg1"/>
            </a:solidFill>
            <a:effectLst>
              <a:glow rad="152400">
                <a:schemeClr val="bg1">
                  <a:alpha val="19000"/>
                </a:schemeClr>
              </a:glow>
            </a:effectLst>
          </a:endParaRPr>
        </a:p>
      </dsp:txBody>
      <dsp:txXfrm>
        <a:off x="1686562" y="1825907"/>
        <a:ext cx="4952345" cy="1460227"/>
      </dsp:txXfrm>
    </dsp:sp>
    <dsp:sp modelId="{436A8B1C-2D30-44BB-9150-7099503C8960}">
      <dsp:nvSpPr>
        <dsp:cNvPr id="0" name=""/>
        <dsp:cNvSpPr/>
      </dsp:nvSpPr>
      <dsp:spPr>
        <a:xfrm>
          <a:off x="0" y="3651191"/>
          <a:ext cx="6638908" cy="1460227"/>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350106" y="3940201"/>
          <a:ext cx="986349" cy="882208"/>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t="-6000" b="-6000"/>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1686562" y="3651191"/>
          <a:ext cx="4952345" cy="1460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541" tIns="154541" rIns="154541" bIns="154541" numCol="1" spcCol="1270" anchor="ctr" anchorCtr="0">
          <a:noAutofit/>
        </a:bodyPr>
        <a:lstStyle/>
        <a:p>
          <a:pPr marL="0" lvl="0" indent="0" algn="ctr" defTabSz="933450">
            <a:lnSpc>
              <a:spcPct val="100000"/>
            </a:lnSpc>
            <a:spcBef>
              <a:spcPct val="0"/>
            </a:spcBef>
            <a:spcAft>
              <a:spcPct val="35000"/>
            </a:spcAft>
            <a:buNone/>
          </a:pPr>
          <a:r>
            <a:rPr lang="en-US" sz="2100" kern="1200" noProof="0">
              <a:solidFill>
                <a:schemeClr val="bg1"/>
              </a:solidFill>
              <a:effectLst>
                <a:glow rad="152400">
                  <a:schemeClr val="bg1">
                    <a:alpha val="19000"/>
                  </a:schemeClr>
                </a:glow>
              </a:effectLst>
            </a:rPr>
            <a:t>CSV file tracking stocks from the </a:t>
          </a:r>
        </a:p>
        <a:p>
          <a:pPr marL="0" lvl="0" indent="0" algn="ctr" defTabSz="933450">
            <a:lnSpc>
              <a:spcPct val="100000"/>
            </a:lnSpc>
            <a:spcBef>
              <a:spcPct val="0"/>
            </a:spcBef>
            <a:spcAft>
              <a:spcPct val="35000"/>
            </a:spcAft>
            <a:buNone/>
          </a:pPr>
          <a:r>
            <a:rPr lang="en-US" sz="2100" kern="1200" noProof="0">
              <a:solidFill>
                <a:schemeClr val="bg1"/>
              </a:solidFill>
              <a:effectLst>
                <a:glow rad="152400">
                  <a:schemeClr val="bg1">
                    <a:alpha val="19000"/>
                  </a:schemeClr>
                </a:glow>
              </a:effectLst>
            </a:rPr>
            <a:t>past 5 years.</a:t>
          </a:r>
        </a:p>
      </dsp:txBody>
      <dsp:txXfrm>
        <a:off x="1686562" y="3651191"/>
        <a:ext cx="4952345" cy="14602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8/31/2020</a:t>
            </a:fld>
            <a:endParaRPr lang="en-US"/>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8/31/2020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a:p>
        </p:txBody>
      </p:sp>
    </p:spTree>
    <p:extLst>
      <p:ext uri="{BB962C8B-B14F-4D97-AF65-F5344CB8AC3E}">
        <p14:creationId xmlns:p14="http://schemas.microsoft.com/office/powerpoint/2010/main" val="1636299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a:p>
        </p:txBody>
      </p:sp>
    </p:spTree>
    <p:extLst>
      <p:ext uri="{BB962C8B-B14F-4D97-AF65-F5344CB8AC3E}">
        <p14:creationId xmlns:p14="http://schemas.microsoft.com/office/powerpoint/2010/main" val="174864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4</a:t>
            </a:fld>
            <a:endParaRPr lang="en-US"/>
          </a:p>
        </p:txBody>
      </p:sp>
    </p:spTree>
    <p:extLst>
      <p:ext uri="{BB962C8B-B14F-4D97-AF65-F5344CB8AC3E}">
        <p14:creationId xmlns:p14="http://schemas.microsoft.com/office/powerpoint/2010/main" val="693570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8</a:t>
            </a:fld>
            <a:endParaRPr lang="en-US"/>
          </a:p>
        </p:txBody>
      </p:sp>
    </p:spTree>
    <p:extLst>
      <p:ext uri="{BB962C8B-B14F-4D97-AF65-F5344CB8AC3E}">
        <p14:creationId xmlns:p14="http://schemas.microsoft.com/office/powerpoint/2010/main" val="2849872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13</a:t>
            </a:fld>
            <a:endParaRPr lang="en-US"/>
          </a:p>
        </p:txBody>
      </p:sp>
    </p:spTree>
    <p:extLst>
      <p:ext uri="{BB962C8B-B14F-4D97-AF65-F5344CB8AC3E}">
        <p14:creationId xmlns:p14="http://schemas.microsoft.com/office/powerpoint/2010/main" val="1492453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14</a:t>
            </a:fld>
            <a:endParaRPr lang="en-US"/>
          </a:p>
        </p:txBody>
      </p:sp>
    </p:spTree>
    <p:extLst>
      <p:ext uri="{BB962C8B-B14F-4D97-AF65-F5344CB8AC3E}">
        <p14:creationId xmlns:p14="http://schemas.microsoft.com/office/powerpoint/2010/main" val="1273233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15</a:t>
            </a:fld>
            <a:endParaRPr lang="en-US"/>
          </a:p>
        </p:txBody>
      </p:sp>
    </p:spTree>
    <p:extLst>
      <p:ext uri="{BB962C8B-B14F-4D97-AF65-F5344CB8AC3E}">
        <p14:creationId xmlns:p14="http://schemas.microsoft.com/office/powerpoint/2010/main" val="1392906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18</a:t>
            </a:fld>
            <a:endParaRPr lang="en-US"/>
          </a:p>
        </p:txBody>
      </p:sp>
    </p:spTree>
    <p:extLst>
      <p:ext uri="{BB962C8B-B14F-4D97-AF65-F5344CB8AC3E}">
        <p14:creationId xmlns:p14="http://schemas.microsoft.com/office/powerpoint/2010/main" val="3050018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9AB3A824-1A51-4B26-AD58-A6D8E14F6C04}" type="datetimeFigureOut">
              <a:rPr lang="en-US" smtClean="0"/>
              <a:t>8/31/2020</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smtClean="0"/>
              <a:t>8/31/2020</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smtClean="0"/>
              <a:t>8/31/2020</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D162C4-EDD9-4389-A98B-B87ECEA2A816}" type="datetimeFigureOut">
              <a:rPr lang="en-US" smtClean="0"/>
              <a:t>8/31/2020</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8/31/2020</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CA954B2F-12DE-47F5-8894-472B206D2E1E}" type="datetimeFigureOut">
              <a:rPr lang="en-US" smtClean="0"/>
              <a:t>8/31/2020</a:t>
            </a:fld>
            <a:endParaRPr lang="en-US"/>
          </a:p>
        </p:txBody>
      </p:sp>
      <p:sp>
        <p:nvSpPr>
          <p:cNvPr id="9" name="Footer Placeholder 8"/>
          <p:cNvSpPr>
            <a:spLocks noGrp="1"/>
          </p:cNvSpPr>
          <p:nvPr>
            <p:ph type="ftr" sz="quarter" idx="11"/>
          </p:nvPr>
        </p:nvSpPr>
        <p:spPr/>
        <p:txBody>
          <a:bodyPr/>
          <a:lstStyle/>
          <a:p>
            <a:r>
              <a:rPr lang="en-US"/>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8/31/2020</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smtClean="0"/>
              <a:t>8/31/2020</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8/31/2020</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8/31/2020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8/31/2020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8/31/2020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ccftech.com/google-quarterly-shows-unexpected-profit-increment-strong-advertisement-revenu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410817" y="1828801"/>
            <a:ext cx="5393635" cy="1736034"/>
          </a:xfrm>
          <a:noFill/>
          <a:ln>
            <a:solidFill>
              <a:schemeClr val="tx1"/>
            </a:solidFill>
          </a:ln>
          <a:effectLst>
            <a:glow rad="152400">
              <a:schemeClr val="tx1">
                <a:alpha val="13000"/>
              </a:schemeClr>
            </a:glow>
          </a:effectLst>
        </p:spPr>
        <p:txBody>
          <a:bodyPr>
            <a:normAutofit/>
          </a:bodyPr>
          <a:lstStyle/>
          <a:p>
            <a:r>
              <a:rPr lang="en-US" sz="4400">
                <a:solidFill>
                  <a:schemeClr val="accent1"/>
                </a:solidFill>
              </a:rPr>
              <a:t>Nasdaq trends</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64306" y="3809536"/>
            <a:ext cx="4486656" cy="702702"/>
          </a:xfrm>
        </p:spPr>
        <p:txBody>
          <a:bodyPr>
            <a:normAutofit fontScale="70000" lnSpcReduction="20000"/>
          </a:bodyPr>
          <a:lstStyle/>
          <a:p>
            <a:r>
              <a:rPr lang="en-US" sz="2100">
                <a:solidFill>
                  <a:schemeClr val="tx1"/>
                </a:solidFill>
              </a:rPr>
              <a:t>Presented by: </a:t>
            </a:r>
          </a:p>
          <a:p>
            <a:r>
              <a:rPr lang="en-US" sz="3400">
                <a:solidFill>
                  <a:schemeClr val="tx1"/>
                </a:solidFill>
              </a:rPr>
              <a:t>Niecole Casciani and </a:t>
            </a:r>
            <a:r>
              <a:rPr lang="en-US" sz="3400" err="1">
                <a:solidFill>
                  <a:schemeClr val="tx1"/>
                </a:solidFill>
              </a:rPr>
              <a:t>Vasin</a:t>
            </a:r>
            <a:r>
              <a:rPr lang="en-US" sz="3400">
                <a:solidFill>
                  <a:schemeClr val="tx1"/>
                </a:solidFill>
              </a:rPr>
              <a:t> Chee</a:t>
            </a: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descr="Finance trade numbers">
            <a:extLst>
              <a:ext uri="{FF2B5EF4-FFF2-40B4-BE49-F238E27FC236}">
                <a16:creationId xmlns:a16="http://schemas.microsoft.com/office/drawing/2014/main" id="{8DD80CA7-D962-4DDF-AF53-95CBD0B64413}"/>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19875" y="0"/>
            <a:ext cx="7828970" cy="6858000"/>
          </a:xfrm>
          <a:prstGeom prst="rect">
            <a:avLst/>
          </a:prstGeom>
        </p:spPr>
      </p:pic>
      <p:sp>
        <p:nvSpPr>
          <p:cNvPr id="2" name="Title 1">
            <a:extLst>
              <a:ext uri="{FF2B5EF4-FFF2-40B4-BE49-F238E27FC236}">
                <a16:creationId xmlns:a16="http://schemas.microsoft.com/office/drawing/2014/main" id="{BBA689CB-AE59-4A2E-8084-3F4642390002}"/>
              </a:ext>
            </a:extLst>
          </p:cNvPr>
          <p:cNvSpPr>
            <a:spLocks noGrp="1"/>
          </p:cNvSpPr>
          <p:nvPr>
            <p:ph type="title"/>
          </p:nvPr>
        </p:nvSpPr>
        <p:spPr>
          <a:xfrm>
            <a:off x="90977" y="102108"/>
            <a:ext cx="5819493" cy="601783"/>
          </a:xfrm>
          <a:solidFill>
            <a:schemeClr val="accent1"/>
          </a:solidFill>
          <a:ln w="76200">
            <a:solidFill>
              <a:schemeClr val="tx1"/>
            </a:solidFill>
          </a:ln>
        </p:spPr>
        <p:txBody>
          <a:bodyPr>
            <a:noAutofit/>
          </a:bodyPr>
          <a:lstStyle/>
          <a:p>
            <a:pPr algn="l"/>
            <a:r>
              <a:rPr lang="en-US" sz="3600">
                <a:solidFill>
                  <a:schemeClr val="tx1"/>
                </a:solidFill>
              </a:rPr>
              <a:t>Nasdaq composite</a:t>
            </a:r>
          </a:p>
        </p:txBody>
      </p:sp>
      <p:pic>
        <p:nvPicPr>
          <p:cNvPr id="5" name="Content Placeholder 4">
            <a:extLst>
              <a:ext uri="{FF2B5EF4-FFF2-40B4-BE49-F238E27FC236}">
                <a16:creationId xmlns:a16="http://schemas.microsoft.com/office/drawing/2014/main" id="{19DB1A0B-E08C-4B95-8E9A-6911719D3607}"/>
              </a:ext>
            </a:extLst>
          </p:cNvPr>
          <p:cNvPicPr>
            <a:picLocks noGrp="1" noChangeAspect="1"/>
          </p:cNvPicPr>
          <p:nvPr>
            <p:ph idx="1"/>
          </p:nvPr>
        </p:nvPicPr>
        <p:blipFill>
          <a:blip r:embed="rId3"/>
          <a:stretch>
            <a:fillRect/>
          </a:stretch>
        </p:blipFill>
        <p:spPr>
          <a:xfrm>
            <a:off x="274255" y="984905"/>
            <a:ext cx="7040710" cy="5592080"/>
          </a:xfrm>
          <a:ln w="76200">
            <a:solidFill>
              <a:schemeClr val="tx1"/>
            </a:solidFill>
          </a:ln>
        </p:spPr>
      </p:pic>
      <p:sp>
        <p:nvSpPr>
          <p:cNvPr id="6" name="TextBox 5">
            <a:extLst>
              <a:ext uri="{FF2B5EF4-FFF2-40B4-BE49-F238E27FC236}">
                <a16:creationId xmlns:a16="http://schemas.microsoft.com/office/drawing/2014/main" id="{DCD8FFDB-B173-4EC2-A814-8186F1A0279B}"/>
              </a:ext>
            </a:extLst>
          </p:cNvPr>
          <p:cNvSpPr txBox="1"/>
          <p:nvPr/>
        </p:nvSpPr>
        <p:spPr>
          <a:xfrm>
            <a:off x="8072002" y="825025"/>
            <a:ext cx="3803372" cy="5447645"/>
          </a:xfrm>
          <a:prstGeom prst="rect">
            <a:avLst/>
          </a:prstGeom>
          <a:solidFill>
            <a:schemeClr val="bg1"/>
          </a:solidFill>
          <a:ln w="57150">
            <a:solidFill>
              <a:schemeClr val="tx1"/>
            </a:solidFill>
          </a:ln>
        </p:spPr>
        <p:txBody>
          <a:bodyPr wrap="square" rtlCol="0">
            <a:spAutoFit/>
          </a:bodyPr>
          <a:lstStyle/>
          <a:p>
            <a:pPr marL="285750" indent="-285750">
              <a:buFont typeface="Arial" panose="020B0604020202020204" pitchFamily="34" charset="0"/>
              <a:buChar char="•"/>
            </a:pPr>
            <a:r>
              <a:rPr lang="en-US" sz="2200"/>
              <a:t>The top 10 stocks in the Nasdaq composite account for one third of the index’s performance</a:t>
            </a:r>
          </a:p>
          <a:p>
            <a:pPr marL="285750" indent="-285750">
              <a:buFont typeface="Arial" panose="020B0604020202020204" pitchFamily="34" charset="0"/>
              <a:buChar char="•"/>
            </a:pPr>
            <a:endParaRPr lang="en-US" sz="2200"/>
          </a:p>
          <a:p>
            <a:pPr marL="285750" indent="-285750">
              <a:buFont typeface="Arial" panose="020B0604020202020204" pitchFamily="34" charset="0"/>
              <a:buChar char="•"/>
            </a:pPr>
            <a:r>
              <a:rPr lang="en-US" sz="2200"/>
              <a:t>The top 10 include:</a:t>
            </a:r>
          </a:p>
          <a:p>
            <a:r>
              <a:rPr lang="en-US" sz="2200"/>
              <a:t>	-Microsoft (MSFT)</a:t>
            </a:r>
          </a:p>
          <a:p>
            <a:pPr lvl="1"/>
            <a:r>
              <a:rPr lang="en-US" sz="2200"/>
              <a:t>-Apple(AAPL)</a:t>
            </a:r>
          </a:p>
          <a:p>
            <a:pPr lvl="1"/>
            <a:r>
              <a:rPr lang="en-US" sz="2200"/>
              <a:t>-Alphabet class C (Google)</a:t>
            </a:r>
          </a:p>
          <a:p>
            <a:pPr lvl="1"/>
            <a:r>
              <a:rPr lang="en-US" sz="2200"/>
              <a:t>-Alphabet class A (Google)</a:t>
            </a:r>
          </a:p>
          <a:p>
            <a:pPr lvl="1"/>
            <a:r>
              <a:rPr lang="en-US" sz="2200"/>
              <a:t>-Facebook(FB)</a:t>
            </a:r>
          </a:p>
          <a:p>
            <a:pPr lvl="1"/>
            <a:r>
              <a:rPr lang="en-US" sz="2200"/>
              <a:t>-Intel(INTC)</a:t>
            </a:r>
          </a:p>
          <a:p>
            <a:pPr lvl="1"/>
            <a:r>
              <a:rPr lang="en-US" sz="2200"/>
              <a:t>-Netflix(NFLX)</a:t>
            </a:r>
          </a:p>
          <a:p>
            <a:pPr lvl="1"/>
            <a:r>
              <a:rPr lang="en-US" sz="2200"/>
              <a:t>-PepsiCo(PEP)</a:t>
            </a:r>
          </a:p>
          <a:p>
            <a:pPr lvl="1"/>
            <a:r>
              <a:rPr lang="en-US" sz="2200"/>
              <a:t>-</a:t>
            </a:r>
            <a:r>
              <a:rPr lang="en-US" sz="2200" err="1"/>
              <a:t>CiscoSystems</a:t>
            </a:r>
            <a:r>
              <a:rPr lang="en-US" sz="2200"/>
              <a:t>(CSCO)</a:t>
            </a:r>
          </a:p>
          <a:p>
            <a:pPr lvl="1"/>
            <a:endParaRPr lang="en-US"/>
          </a:p>
        </p:txBody>
      </p:sp>
    </p:spTree>
    <p:extLst>
      <p:ext uri="{BB962C8B-B14F-4D97-AF65-F5344CB8AC3E}">
        <p14:creationId xmlns:p14="http://schemas.microsoft.com/office/powerpoint/2010/main" val="1267195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C4C63-E6C6-4E56-B5C6-B7F504EA5D16}"/>
              </a:ext>
            </a:extLst>
          </p:cNvPr>
          <p:cNvSpPr>
            <a:spLocks noGrp="1"/>
          </p:cNvSpPr>
          <p:nvPr>
            <p:ph type="title"/>
          </p:nvPr>
        </p:nvSpPr>
        <p:spPr>
          <a:xfrm>
            <a:off x="2148025" y="5669280"/>
            <a:ext cx="7729728" cy="1188720"/>
          </a:xfrm>
        </p:spPr>
        <p:txBody>
          <a:bodyPr/>
          <a:lstStyle/>
          <a:p>
            <a:r>
              <a:rPr lang="en-US"/>
              <a:t>Indices Comparison</a:t>
            </a:r>
          </a:p>
        </p:txBody>
      </p:sp>
      <p:pic>
        <p:nvPicPr>
          <p:cNvPr id="5" name="Content Placeholder 4" descr="A close up of a map&#10;&#10;Description automatically generated">
            <a:extLst>
              <a:ext uri="{FF2B5EF4-FFF2-40B4-BE49-F238E27FC236}">
                <a16:creationId xmlns:a16="http://schemas.microsoft.com/office/drawing/2014/main" id="{0D4C3A28-2A9B-4FA6-A5D0-99666A952BF1}"/>
              </a:ext>
            </a:extLst>
          </p:cNvPr>
          <p:cNvPicPr>
            <a:picLocks noGrp="1" noChangeAspect="1"/>
          </p:cNvPicPr>
          <p:nvPr>
            <p:ph idx="1"/>
          </p:nvPr>
        </p:nvPicPr>
        <p:blipFill>
          <a:blip r:embed="rId2"/>
          <a:stretch>
            <a:fillRect/>
          </a:stretch>
        </p:blipFill>
        <p:spPr>
          <a:xfrm>
            <a:off x="1043709" y="27473"/>
            <a:ext cx="9926564" cy="5641807"/>
          </a:xfrm>
        </p:spPr>
      </p:pic>
    </p:spTree>
    <p:extLst>
      <p:ext uri="{BB962C8B-B14F-4D97-AF65-F5344CB8AC3E}">
        <p14:creationId xmlns:p14="http://schemas.microsoft.com/office/powerpoint/2010/main" val="955578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83CB8-1283-4D32-B88C-20CA8C1BCBC1}"/>
              </a:ext>
            </a:extLst>
          </p:cNvPr>
          <p:cNvSpPr>
            <a:spLocks noGrp="1"/>
          </p:cNvSpPr>
          <p:nvPr>
            <p:ph type="title"/>
          </p:nvPr>
        </p:nvSpPr>
        <p:spPr>
          <a:xfrm>
            <a:off x="4462272" y="5669280"/>
            <a:ext cx="7729728" cy="1188720"/>
          </a:xfrm>
        </p:spPr>
        <p:txBody>
          <a:bodyPr/>
          <a:lstStyle/>
          <a:p>
            <a:r>
              <a:rPr lang="en-US"/>
              <a:t>Top Companies Side by </a:t>
            </a:r>
            <a:r>
              <a:rPr lang="en-US" err="1"/>
              <a:t>SIde</a:t>
            </a:r>
            <a:endParaRPr lang="en-US"/>
          </a:p>
        </p:txBody>
      </p:sp>
      <p:pic>
        <p:nvPicPr>
          <p:cNvPr id="5" name="Content Placeholder 4" descr="A close up of a map&#10;&#10;Description automatically generated">
            <a:extLst>
              <a:ext uri="{FF2B5EF4-FFF2-40B4-BE49-F238E27FC236}">
                <a16:creationId xmlns:a16="http://schemas.microsoft.com/office/drawing/2014/main" id="{2BA97770-C775-4A09-8F90-365CF8F4DD9E}"/>
              </a:ext>
            </a:extLst>
          </p:cNvPr>
          <p:cNvPicPr>
            <a:picLocks noGrp="1" noChangeAspect="1"/>
          </p:cNvPicPr>
          <p:nvPr>
            <p:ph idx="1"/>
          </p:nvPr>
        </p:nvPicPr>
        <p:blipFill>
          <a:blip r:embed="rId2"/>
          <a:stretch>
            <a:fillRect/>
          </a:stretch>
        </p:blipFill>
        <p:spPr>
          <a:xfrm>
            <a:off x="-139352" y="0"/>
            <a:ext cx="10562634" cy="5675745"/>
          </a:xfrm>
        </p:spPr>
      </p:pic>
    </p:spTree>
    <p:extLst>
      <p:ext uri="{BB962C8B-B14F-4D97-AF65-F5344CB8AC3E}">
        <p14:creationId xmlns:p14="http://schemas.microsoft.com/office/powerpoint/2010/main" val="350515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a:normAutofit/>
          </a:bodyPr>
          <a:lstStyle/>
          <a:p>
            <a:r>
              <a:rPr lang="en-US">
                <a:solidFill>
                  <a:schemeClr val="bg1"/>
                </a:solidFill>
              </a:rPr>
              <a:t>Our dataset:</a:t>
            </a: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graphicFrame>
        <p:nvGraphicFramePr>
          <p:cNvPr id="5" name="Content Placeholder 2" descr="Icon Bullet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1960133043"/>
              </p:ext>
            </p:extLst>
          </p:nvPr>
        </p:nvGraphicFramePr>
        <p:xfrm>
          <a:off x="4909625" y="965199"/>
          <a:ext cx="6638908" cy="51120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Picture 5">
            <a:extLst>
              <a:ext uri="{FF2B5EF4-FFF2-40B4-BE49-F238E27FC236}">
                <a16:creationId xmlns:a16="http://schemas.microsoft.com/office/drawing/2014/main" id="{66CB4C96-3F1F-41DF-8DCB-5EDC622FD328}"/>
              </a:ext>
            </a:extLst>
          </p:cNvPr>
          <p:cNvPicPr>
            <a:picLocks noChangeAspect="1"/>
          </p:cNvPicPr>
          <p:nvPr/>
        </p:nvPicPr>
        <p:blipFill>
          <a:blip r:embed="rId9"/>
          <a:stretch>
            <a:fillRect/>
          </a:stretch>
        </p:blipFill>
        <p:spPr>
          <a:xfrm>
            <a:off x="5171413" y="1245630"/>
            <a:ext cx="1426145" cy="794185"/>
          </a:xfrm>
          <a:prstGeom prst="rect">
            <a:avLst/>
          </a:prstGeom>
        </p:spPr>
      </p:pic>
    </p:spTree>
    <p:extLst>
      <p:ext uri="{BB962C8B-B14F-4D97-AF65-F5344CB8AC3E}">
        <p14:creationId xmlns:p14="http://schemas.microsoft.com/office/powerpoint/2010/main" val="3962371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a:normAutofit/>
          </a:bodyPr>
          <a:lstStyle/>
          <a:p>
            <a:r>
              <a:rPr lang="en-US">
                <a:solidFill>
                  <a:srgbClr val="FFFFFF"/>
                </a:solidFill>
              </a:rPr>
              <a:t>Wrangling our data</a:t>
            </a:r>
          </a:p>
        </p:txBody>
      </p:sp>
      <p:sp>
        <p:nvSpPr>
          <p:cNvPr id="4" name="Content Placeholder 3">
            <a:extLst>
              <a:ext uri="{FF2B5EF4-FFF2-40B4-BE49-F238E27FC236}">
                <a16:creationId xmlns:a16="http://schemas.microsoft.com/office/drawing/2014/main" id="{C651A77F-50BD-45A8-9058-68037B4A7E48}"/>
              </a:ext>
            </a:extLst>
          </p:cNvPr>
          <p:cNvSpPr>
            <a:spLocks noGrp="1"/>
          </p:cNvSpPr>
          <p:nvPr>
            <p:ph idx="1"/>
          </p:nvPr>
        </p:nvSpPr>
        <p:spPr>
          <a:xfrm>
            <a:off x="646854" y="633046"/>
            <a:ext cx="6119705" cy="5683347"/>
          </a:xfrm>
          <a:solidFill>
            <a:schemeClr val="bg1"/>
          </a:solidFill>
          <a:ln w="76200">
            <a:solidFill>
              <a:schemeClr val="tx1"/>
            </a:solidFill>
          </a:ln>
        </p:spPr>
        <p:txBody>
          <a:bodyPr>
            <a:normAutofit fontScale="92500"/>
          </a:bodyPr>
          <a:lstStyle/>
          <a:p>
            <a:pPr algn="ctr"/>
            <a:r>
              <a:rPr lang="en-US" sz="2400" b="1" u="sng">
                <a:latin typeface="+mj-lt"/>
              </a:rPr>
              <a:t>Original Dataset:  </a:t>
            </a:r>
          </a:p>
          <a:p>
            <a:pPr marL="0" indent="0" algn="ctr">
              <a:buNone/>
            </a:pPr>
            <a:r>
              <a:rPr lang="en-US" sz="2400">
                <a:latin typeface="+mj-lt"/>
              </a:rPr>
              <a:t>      1,048,575 rows and 8 columns</a:t>
            </a:r>
          </a:p>
          <a:p>
            <a:pPr marL="0" indent="0" algn="ctr">
              <a:buNone/>
            </a:pPr>
            <a:endParaRPr lang="en-US" sz="2400">
              <a:latin typeface="+mj-lt"/>
            </a:endParaRPr>
          </a:p>
          <a:p>
            <a:pPr algn="ctr"/>
            <a:r>
              <a:rPr lang="en-US" sz="2400">
                <a:latin typeface="+mj-lt"/>
              </a:rPr>
              <a:t>Used the R programming language to wrangle our dataset </a:t>
            </a:r>
          </a:p>
          <a:p>
            <a:pPr algn="ctr"/>
            <a:endParaRPr lang="en-US" sz="2400">
              <a:latin typeface="+mj-lt"/>
            </a:endParaRPr>
          </a:p>
          <a:p>
            <a:pPr algn="ctr"/>
            <a:r>
              <a:rPr lang="en-US" sz="2400">
                <a:latin typeface="+mj-lt"/>
              </a:rPr>
              <a:t>Then decided to subset our data to include 3 variables out of 8</a:t>
            </a:r>
          </a:p>
          <a:p>
            <a:pPr algn="ctr"/>
            <a:endParaRPr lang="en-US" sz="2400">
              <a:latin typeface="+mj-lt"/>
            </a:endParaRPr>
          </a:p>
          <a:p>
            <a:pPr algn="ctr"/>
            <a:r>
              <a:rPr lang="en-US" sz="2400">
                <a:latin typeface="+mj-lt"/>
              </a:rPr>
              <a:t>Filtered the dataset to only include the top 5 companies of the Nasdaq composite</a:t>
            </a:r>
          </a:p>
          <a:p>
            <a:pPr algn="ctr"/>
            <a:endParaRPr lang="en-US" sz="2400">
              <a:latin typeface="+mj-lt"/>
            </a:endParaRPr>
          </a:p>
          <a:p>
            <a:pPr algn="ctr"/>
            <a:r>
              <a:rPr lang="en-US" sz="2400">
                <a:latin typeface="+mj-lt"/>
              </a:rPr>
              <a:t>Our final dataset had 3 variables and 2,770 rows</a:t>
            </a:r>
          </a:p>
        </p:txBody>
      </p:sp>
    </p:spTree>
    <p:extLst>
      <p:ext uri="{BB962C8B-B14F-4D97-AF65-F5344CB8AC3E}">
        <p14:creationId xmlns:p14="http://schemas.microsoft.com/office/powerpoint/2010/main" val="427039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742F901-53C2-424C-B174-8C5AD21C949C}"/>
              </a:ext>
            </a:extLst>
          </p:cNvPr>
          <p:cNvPicPr>
            <a:picLocks noGrp="1" noChangeAspect="1"/>
          </p:cNvPicPr>
          <p:nvPr>
            <p:ph idx="1"/>
          </p:nvPr>
        </p:nvPicPr>
        <p:blipFill>
          <a:blip r:embed="rId3">
            <a:extLst>
              <a:ext uri="{837473B0-CC2E-450A-ABE3-18F120FF3D39}">
                <a1611:picAttrSrcUrl xmlns:a1611="http://schemas.microsoft.com/office/drawing/2016/11/main" r:id="rId4"/>
              </a:ext>
            </a:extLst>
          </a:blip>
          <a:stretch>
            <a:fillRect/>
          </a:stretch>
        </p:blipFill>
        <p:spPr>
          <a:xfrm>
            <a:off x="4649216" y="0"/>
            <a:ext cx="7541090" cy="6858000"/>
          </a:xfrm>
          <a:ln>
            <a:solidFill>
              <a:srgbClr val="000099"/>
            </a:solidFill>
          </a:ln>
        </p:spPr>
      </p:pic>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643467" y="2681103"/>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a:solidFill>
                  <a:srgbClr val="FFFFFF"/>
                </a:solidFill>
              </a:rPr>
              <a:t>Variables for analysis</a:t>
            </a:r>
          </a:p>
        </p:txBody>
      </p:sp>
      <p:sp>
        <p:nvSpPr>
          <p:cNvPr id="7" name="TextBox 6">
            <a:extLst>
              <a:ext uri="{FF2B5EF4-FFF2-40B4-BE49-F238E27FC236}">
                <a16:creationId xmlns:a16="http://schemas.microsoft.com/office/drawing/2014/main" id="{D9279B7F-B5CF-46DC-9F30-FA4C5DF3EC61}"/>
              </a:ext>
            </a:extLst>
          </p:cNvPr>
          <p:cNvSpPr txBox="1"/>
          <p:nvPr/>
        </p:nvSpPr>
        <p:spPr>
          <a:xfrm flipH="1">
            <a:off x="5618036" y="1294228"/>
            <a:ext cx="5921456" cy="5355312"/>
          </a:xfrm>
          <a:prstGeom prst="rect">
            <a:avLst/>
          </a:prstGeom>
          <a:solidFill>
            <a:schemeClr val="bg1"/>
          </a:solidFill>
          <a:ln w="76200">
            <a:solidFill>
              <a:schemeClr val="accent2"/>
            </a:solidFill>
          </a:ln>
        </p:spPr>
        <p:txBody>
          <a:bodyPr wrap="square" rtlCol="0">
            <a:spAutoFit/>
          </a:bodyPr>
          <a:lstStyle/>
          <a:p>
            <a:pPr marL="285750" indent="-285750">
              <a:buFont typeface="Arial" panose="020B0604020202020204" pitchFamily="34" charset="0"/>
              <a:buChar char="•"/>
            </a:pPr>
            <a:r>
              <a:rPr lang="en-US"/>
              <a:t>The 3 variables we chose to run a linear regression on through R were Date( included every business day for the past 5 years) and Close (Closing price of stock that day)</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We set the Close variable as our Dependent variable and Date as our Independent variable</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Our analysis did not show a significant correlation between closing price and time</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However, we did find interesting trends through our charts using Tableau </a:t>
            </a:r>
          </a:p>
          <a:p>
            <a:endParaRPr lang="en-US"/>
          </a:p>
          <a:p>
            <a:pPr marL="285750" indent="-285750">
              <a:buFont typeface="Arial" panose="020B0604020202020204" pitchFamily="34" charset="0"/>
              <a:buChar char="•"/>
            </a:pPr>
            <a:r>
              <a:rPr lang="en-US"/>
              <a:t>If we had more time, we could have explored the effect of creating a lead or lag variable into our dataset</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This may have helped to analyze the direction of the closing stock prices</a:t>
            </a:r>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633738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A571-8432-4538-8D8C-256A4C4537F0}"/>
              </a:ext>
            </a:extLst>
          </p:cNvPr>
          <p:cNvSpPr>
            <a:spLocks noGrp="1"/>
          </p:cNvSpPr>
          <p:nvPr>
            <p:ph type="title"/>
          </p:nvPr>
        </p:nvSpPr>
        <p:spPr/>
        <p:txBody>
          <a:bodyPr/>
          <a:lstStyle/>
          <a:p>
            <a:r>
              <a:rPr lang="en-US"/>
              <a:t>Summary</a:t>
            </a:r>
          </a:p>
        </p:txBody>
      </p:sp>
      <p:sp>
        <p:nvSpPr>
          <p:cNvPr id="3" name="Content Placeholder 2">
            <a:extLst>
              <a:ext uri="{FF2B5EF4-FFF2-40B4-BE49-F238E27FC236}">
                <a16:creationId xmlns:a16="http://schemas.microsoft.com/office/drawing/2014/main" id="{32829EA9-E601-49EE-AD79-825C4D507DB5}"/>
              </a:ext>
            </a:extLst>
          </p:cNvPr>
          <p:cNvSpPr>
            <a:spLocks noGrp="1"/>
          </p:cNvSpPr>
          <p:nvPr>
            <p:ph idx="1"/>
          </p:nvPr>
        </p:nvSpPr>
        <p:spPr/>
        <p:txBody>
          <a:bodyPr/>
          <a:lstStyle/>
          <a:p>
            <a:r>
              <a:rPr lang="en-US" i="1"/>
              <a:t>Right now, the most paid for and sought-after information in the world is stock market data. There are trillions of dollars lined up and ready to trade at any given moment. The money must be divided according to what is most useful to people in charge of it. In our project, we would like to propose the Nasdaq is a great long-term investment that tends to beat out the broader markets. It contains many companies with cutting edge technology that utilize it for greatest profit and the betterment of society. From fintech to biotech. These companies are changing the world and can grow our pockets.</a:t>
            </a:r>
            <a:endParaRPr lang="en-US"/>
          </a:p>
          <a:p>
            <a:br>
              <a:rPr lang="en-US"/>
            </a:br>
            <a:endParaRPr lang="en-US"/>
          </a:p>
        </p:txBody>
      </p:sp>
    </p:spTree>
    <p:extLst>
      <p:ext uri="{BB962C8B-B14F-4D97-AF65-F5344CB8AC3E}">
        <p14:creationId xmlns:p14="http://schemas.microsoft.com/office/powerpoint/2010/main" val="121953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AD171-CDFB-4389-8113-48876CDCD826}"/>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ED035F74-987D-470D-93C9-7CEAACAC4D14}"/>
              </a:ext>
            </a:extLst>
          </p:cNvPr>
          <p:cNvSpPr>
            <a:spLocks noGrp="1"/>
          </p:cNvSpPr>
          <p:nvPr>
            <p:ph idx="1"/>
          </p:nvPr>
        </p:nvSpPr>
        <p:spPr>
          <a:xfrm>
            <a:off x="2231136" y="2638044"/>
            <a:ext cx="7729728" cy="3687255"/>
          </a:xfrm>
        </p:spPr>
        <p:txBody>
          <a:bodyPr/>
          <a:lstStyle/>
          <a:p>
            <a:r>
              <a:rPr lang="en-US"/>
              <a:t>Nasdaq Composite Index is a good long-term investment.</a:t>
            </a:r>
          </a:p>
          <a:p>
            <a:endParaRPr lang="en-US"/>
          </a:p>
          <a:p>
            <a:r>
              <a:rPr lang="en-US"/>
              <a:t>It contains the worlds best companies constantly outperforming the rest of the broader market.</a:t>
            </a:r>
          </a:p>
          <a:p>
            <a:endParaRPr lang="en-US"/>
          </a:p>
          <a:p>
            <a:r>
              <a:rPr lang="en-US"/>
              <a:t>In past 5 years you could have let your money sit in a savings account and lose about  2% a year due to inflation or gain 200% from investing in in the Nasdaq.</a:t>
            </a:r>
          </a:p>
          <a:p>
            <a:endParaRPr lang="en-US"/>
          </a:p>
          <a:p>
            <a:r>
              <a:rPr lang="en-US"/>
              <a:t>Market cycles are important to consider before investing and the best time is after a crash like the dot com bubble or housing crash of 2009.</a:t>
            </a:r>
          </a:p>
        </p:txBody>
      </p:sp>
    </p:spTree>
    <p:extLst>
      <p:ext uri="{BB962C8B-B14F-4D97-AF65-F5344CB8AC3E}">
        <p14:creationId xmlns:p14="http://schemas.microsoft.com/office/powerpoint/2010/main" val="370331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6238536" y="2254009"/>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r>
              <a:rPr lang="en-US" sz="4400">
                <a:solidFill>
                  <a:schemeClr val="bg1"/>
                </a:solidFill>
              </a:rPr>
              <a:t>Questions?</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Tree>
    <p:extLst>
      <p:ext uri="{BB962C8B-B14F-4D97-AF65-F5344CB8AC3E}">
        <p14:creationId xmlns:p14="http://schemas.microsoft.com/office/powerpoint/2010/main" val="2673849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27D82-7D44-4E6A-A344-27141E85C802}"/>
              </a:ext>
            </a:extLst>
          </p:cNvPr>
          <p:cNvSpPr>
            <a:spLocks noGrp="1"/>
          </p:cNvSpPr>
          <p:nvPr>
            <p:ph type="title"/>
          </p:nvPr>
        </p:nvSpPr>
        <p:spPr/>
        <p:txBody>
          <a:bodyPr/>
          <a:lstStyle/>
          <a:p>
            <a:r>
              <a:rPr lang="en-US"/>
              <a:t>introductions</a:t>
            </a:r>
          </a:p>
        </p:txBody>
      </p:sp>
    </p:spTree>
    <p:extLst>
      <p:ext uri="{BB962C8B-B14F-4D97-AF65-F5344CB8AC3E}">
        <p14:creationId xmlns:p14="http://schemas.microsoft.com/office/powerpoint/2010/main" val="649523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2865" y="2323538"/>
            <a:ext cx="3363974" cy="1495794"/>
          </a:xfrm>
          <a:noFill/>
          <a:ln>
            <a:solidFill>
              <a:srgbClr val="FFFFFF"/>
            </a:solidFill>
          </a:ln>
          <a:effectLst>
            <a:glow rad="152400">
              <a:schemeClr val="bg1">
                <a:alpha val="13000"/>
              </a:schemeClr>
            </a:glow>
          </a:effectLst>
        </p:spPr>
        <p:txBody>
          <a:bodyPr wrap="square">
            <a:normAutofit/>
          </a:bodyPr>
          <a:lstStyle/>
          <a:p>
            <a:r>
              <a:rPr lang="en-US">
                <a:solidFill>
                  <a:srgbClr val="FFFFFF"/>
                </a:solidFill>
              </a:rPr>
              <a:t>Niecole casciani</a:t>
            </a:r>
          </a:p>
        </p:txBody>
      </p:sp>
      <p:sp>
        <p:nvSpPr>
          <p:cNvPr id="4" name="Content Placeholder 3">
            <a:extLst>
              <a:ext uri="{FF2B5EF4-FFF2-40B4-BE49-F238E27FC236}">
                <a16:creationId xmlns:a16="http://schemas.microsoft.com/office/drawing/2014/main" id="{C651A77F-50BD-45A8-9058-68037B4A7E48}"/>
              </a:ext>
            </a:extLst>
          </p:cNvPr>
          <p:cNvSpPr>
            <a:spLocks noGrp="1"/>
          </p:cNvSpPr>
          <p:nvPr>
            <p:ph idx="1"/>
          </p:nvPr>
        </p:nvSpPr>
        <p:spPr>
          <a:xfrm>
            <a:off x="1030342" y="781879"/>
            <a:ext cx="5477020" cy="5618921"/>
          </a:xfrm>
        </p:spPr>
        <p:txBody>
          <a:bodyPr>
            <a:normAutofit/>
          </a:bodyPr>
          <a:lstStyle/>
          <a:p>
            <a:r>
              <a:rPr lang="en-US" b="1" u="sng">
                <a:latin typeface="+mj-lt"/>
              </a:rPr>
              <a:t>PREVIOUS EDUCATION:</a:t>
            </a:r>
          </a:p>
          <a:p>
            <a:r>
              <a:rPr lang="en-US"/>
              <a:t>Studied at UCR for 2 ½ years with a major in Biology</a:t>
            </a:r>
          </a:p>
          <a:p>
            <a:r>
              <a:rPr lang="en-US"/>
              <a:t>B.A. in Psychology from Argosy University in 2008</a:t>
            </a:r>
          </a:p>
          <a:p>
            <a:endParaRPr lang="en-US"/>
          </a:p>
          <a:p>
            <a:r>
              <a:rPr lang="en-US" b="1" u="sng"/>
              <a:t>PREVIOUS CAREERS:</a:t>
            </a:r>
          </a:p>
          <a:p>
            <a:r>
              <a:rPr lang="en-US"/>
              <a:t>Substitute teacher for grades K-12</a:t>
            </a:r>
            <a:r>
              <a:rPr lang="en-US" baseline="30000"/>
              <a:t>th</a:t>
            </a:r>
            <a:r>
              <a:rPr lang="en-US"/>
              <a:t> grade</a:t>
            </a:r>
          </a:p>
          <a:p>
            <a:r>
              <a:rPr lang="en-US"/>
              <a:t>Youth Pastor for 8 years</a:t>
            </a:r>
          </a:p>
          <a:p>
            <a:endParaRPr lang="en-US"/>
          </a:p>
          <a:p>
            <a:r>
              <a:rPr lang="en-US" b="1" u="sng"/>
              <a:t>CURRENTLY SELF-EMPLOYED:</a:t>
            </a:r>
          </a:p>
          <a:p>
            <a:r>
              <a:rPr lang="en-US"/>
              <a:t>As an Operations Manager, 10 years</a:t>
            </a:r>
          </a:p>
          <a:p>
            <a:r>
              <a:rPr lang="en-US"/>
              <a:t>Coordinate military charters with commercial airlines that operate in and out of March AFB in Riverside, CA</a:t>
            </a:r>
          </a:p>
          <a:p>
            <a:endParaRPr lang="en-US"/>
          </a:p>
        </p:txBody>
      </p:sp>
    </p:spTree>
    <p:extLst>
      <p:ext uri="{BB962C8B-B14F-4D97-AF65-F5344CB8AC3E}">
        <p14:creationId xmlns:p14="http://schemas.microsoft.com/office/powerpoint/2010/main" val="412895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643467" y="2681103"/>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err="1">
                <a:solidFill>
                  <a:srgbClr val="FFFFFF"/>
                </a:solidFill>
              </a:rPr>
              <a:t>Vasin</a:t>
            </a:r>
            <a:r>
              <a:rPr lang="en-US">
                <a:solidFill>
                  <a:srgbClr val="FFFFFF"/>
                </a:solidFill>
              </a:rPr>
              <a:t> </a:t>
            </a:r>
            <a:r>
              <a:rPr lang="en-US" err="1">
                <a:solidFill>
                  <a:srgbClr val="FFFFFF"/>
                </a:solidFill>
              </a:rPr>
              <a:t>chee</a:t>
            </a:r>
            <a:endParaRPr lang="en-US">
              <a:solidFill>
                <a:srgbClr val="FFFFFF"/>
              </a:solidFill>
            </a:endParaRPr>
          </a:p>
        </p:txBody>
      </p:sp>
      <p:sp>
        <p:nvSpPr>
          <p:cNvPr id="4" name="Content Placeholder 3">
            <a:extLst>
              <a:ext uri="{FF2B5EF4-FFF2-40B4-BE49-F238E27FC236}">
                <a16:creationId xmlns:a16="http://schemas.microsoft.com/office/drawing/2014/main" id="{6E9E5C4A-CB79-46FC-B1CB-E1AD501449A1}"/>
              </a:ext>
            </a:extLst>
          </p:cNvPr>
          <p:cNvSpPr>
            <a:spLocks noGrp="1"/>
          </p:cNvSpPr>
          <p:nvPr>
            <p:ph idx="1"/>
          </p:nvPr>
        </p:nvSpPr>
        <p:spPr>
          <a:xfrm>
            <a:off x="5164667" y="914400"/>
            <a:ext cx="6688666" cy="5452533"/>
          </a:xfrm>
        </p:spPr>
        <p:txBody>
          <a:bodyPr/>
          <a:lstStyle/>
          <a:p>
            <a:r>
              <a:rPr lang="en-US" u="sng"/>
              <a:t>Previous Education</a:t>
            </a:r>
          </a:p>
          <a:p>
            <a:r>
              <a:rPr lang="en-US"/>
              <a:t>Some years of college</a:t>
            </a:r>
          </a:p>
          <a:p>
            <a:endParaRPr lang="en-US"/>
          </a:p>
          <a:p>
            <a:r>
              <a:rPr lang="en-US" u="sng"/>
              <a:t>Previous Career</a:t>
            </a:r>
          </a:p>
          <a:p>
            <a:r>
              <a:rPr lang="en-US"/>
              <a:t>Metro Bus Operator</a:t>
            </a:r>
          </a:p>
          <a:p>
            <a:endParaRPr lang="en-US"/>
          </a:p>
          <a:p>
            <a:r>
              <a:rPr lang="en-US" u="sng"/>
              <a:t>Current Employment</a:t>
            </a:r>
          </a:p>
          <a:p>
            <a:r>
              <a:rPr lang="en-US"/>
              <a:t>Full Time Stock Trader</a:t>
            </a:r>
          </a:p>
        </p:txBody>
      </p:sp>
    </p:spTree>
    <p:extLst>
      <p:ext uri="{BB962C8B-B14F-4D97-AF65-F5344CB8AC3E}">
        <p14:creationId xmlns:p14="http://schemas.microsoft.com/office/powerpoint/2010/main" val="206700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08478-9356-48C8-A4FB-B3300592A548}"/>
              </a:ext>
            </a:extLst>
          </p:cNvPr>
          <p:cNvSpPr>
            <a:spLocks noGrp="1"/>
          </p:cNvSpPr>
          <p:nvPr>
            <p:ph type="ctrTitle"/>
          </p:nvPr>
        </p:nvSpPr>
        <p:spPr/>
        <p:txBody>
          <a:bodyPr/>
          <a:lstStyle/>
          <a:p>
            <a:r>
              <a:rPr lang="en-US"/>
              <a:t>Topic introduction</a:t>
            </a:r>
          </a:p>
        </p:txBody>
      </p:sp>
    </p:spTree>
    <p:extLst>
      <p:ext uri="{BB962C8B-B14F-4D97-AF65-F5344CB8AC3E}">
        <p14:creationId xmlns:p14="http://schemas.microsoft.com/office/powerpoint/2010/main" val="136319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DD042B-2A39-489E-BD32-5E94497E963E}"/>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AE25C31-F6A1-42F5-8AA1-F7CA8A71B258}"/>
              </a:ext>
            </a:extLst>
          </p:cNvPr>
          <p:cNvSpPr>
            <a:spLocks noGrp="1"/>
          </p:cNvSpPr>
          <p:nvPr>
            <p:ph type="title"/>
          </p:nvPr>
        </p:nvSpPr>
        <p:spPr>
          <a:xfrm>
            <a:off x="243311" y="306784"/>
            <a:ext cx="6992376" cy="1188720"/>
          </a:xfrm>
          <a:solidFill>
            <a:schemeClr val="bg1"/>
          </a:solidFill>
        </p:spPr>
        <p:txBody>
          <a:bodyPr>
            <a:normAutofit/>
          </a:bodyPr>
          <a:lstStyle/>
          <a:p>
            <a:r>
              <a:rPr lang="en-US" sz="4400">
                <a:solidFill>
                  <a:schemeClr val="tx1"/>
                </a:solidFill>
              </a:rPr>
              <a:t>What is Nasdaq?</a:t>
            </a:r>
          </a:p>
        </p:txBody>
      </p:sp>
      <p:sp>
        <p:nvSpPr>
          <p:cNvPr id="3" name="Content Placeholder 2">
            <a:extLst>
              <a:ext uri="{FF2B5EF4-FFF2-40B4-BE49-F238E27FC236}">
                <a16:creationId xmlns:a16="http://schemas.microsoft.com/office/drawing/2014/main" id="{84FCC3A6-98F4-4182-88E6-2354B8B22FE5}"/>
              </a:ext>
            </a:extLst>
          </p:cNvPr>
          <p:cNvSpPr>
            <a:spLocks noGrp="1"/>
          </p:cNvSpPr>
          <p:nvPr>
            <p:ph idx="1"/>
          </p:nvPr>
        </p:nvSpPr>
        <p:spPr>
          <a:xfrm>
            <a:off x="243311" y="1802288"/>
            <a:ext cx="6886359" cy="4748927"/>
          </a:xfrm>
          <a:solidFill>
            <a:schemeClr val="accent1"/>
          </a:solidFill>
          <a:ln w="76200">
            <a:solidFill>
              <a:schemeClr val="bg1"/>
            </a:solidFill>
          </a:ln>
        </p:spPr>
        <p:txBody>
          <a:bodyPr>
            <a:normAutofit/>
          </a:bodyPr>
          <a:lstStyle/>
          <a:p>
            <a:r>
              <a:rPr lang="en-US"/>
              <a:t>American stock exchange, ranked second behind the New York Stock Exchange</a:t>
            </a:r>
          </a:p>
          <a:p>
            <a:r>
              <a:rPr lang="en-US"/>
              <a:t>NASDAQ= National Association of Securities Dealers Automated Quotations exchange</a:t>
            </a:r>
          </a:p>
          <a:p>
            <a:r>
              <a:rPr lang="en-US"/>
              <a:t>It became the world’s first electronic stock market in 1971 where investors could buy and sell stock without physically being on a trading floor</a:t>
            </a:r>
          </a:p>
          <a:p>
            <a:r>
              <a:rPr lang="en-US"/>
              <a:t>The </a:t>
            </a:r>
            <a:r>
              <a:rPr lang="en-US" err="1"/>
              <a:t>Nadaq</a:t>
            </a:r>
            <a:r>
              <a:rPr lang="en-US"/>
              <a:t> contains all of the companies that trade on the Nasdaq</a:t>
            </a:r>
          </a:p>
          <a:p>
            <a:r>
              <a:rPr lang="en-US"/>
              <a:t>Most of the companies are technology and internet related, but there are financial, consumer, biotech and industrial companies as well. </a:t>
            </a:r>
          </a:p>
          <a:p>
            <a:r>
              <a:rPr lang="en-US"/>
              <a:t>The Nasdaq tracks more than 3300 stocks and has around 1000 listed companies with a market capitalization of at least 1 billion in USD</a:t>
            </a:r>
          </a:p>
        </p:txBody>
      </p:sp>
      <p:sp>
        <p:nvSpPr>
          <p:cNvPr id="7" name="Left Brace 6">
            <a:extLst>
              <a:ext uri="{FF2B5EF4-FFF2-40B4-BE49-F238E27FC236}">
                <a16:creationId xmlns:a16="http://schemas.microsoft.com/office/drawing/2014/main" id="{A4DB41E7-3832-4923-906D-5739E9F2ACC7}"/>
              </a:ext>
            </a:extLst>
          </p:cNvPr>
          <p:cNvSpPr/>
          <p:nvPr/>
        </p:nvSpPr>
        <p:spPr>
          <a:xfrm>
            <a:off x="6050281" y="3313043"/>
            <a:ext cx="45719" cy="457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11674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3DF90-8846-4C94-9571-7D4206AC3164}"/>
              </a:ext>
            </a:extLst>
          </p:cNvPr>
          <p:cNvSpPr>
            <a:spLocks noGrp="1"/>
          </p:cNvSpPr>
          <p:nvPr>
            <p:ph type="title"/>
          </p:nvPr>
        </p:nvSpPr>
        <p:spPr>
          <a:xfrm>
            <a:off x="1600200" y="417493"/>
            <a:ext cx="8991600" cy="1265082"/>
          </a:xfrm>
          <a:ln w="57150">
            <a:solidFill>
              <a:schemeClr val="accent1"/>
            </a:solidFill>
          </a:ln>
        </p:spPr>
        <p:txBody>
          <a:bodyPr>
            <a:normAutofit/>
          </a:bodyPr>
          <a:lstStyle/>
          <a:p>
            <a:r>
              <a:rPr lang="en-US" sz="4000"/>
              <a:t>Nasdaq composite</a:t>
            </a:r>
          </a:p>
        </p:txBody>
      </p:sp>
      <p:sp>
        <p:nvSpPr>
          <p:cNvPr id="3" name="Text Placeholder 2">
            <a:extLst>
              <a:ext uri="{FF2B5EF4-FFF2-40B4-BE49-F238E27FC236}">
                <a16:creationId xmlns:a16="http://schemas.microsoft.com/office/drawing/2014/main" id="{206F9CED-89AE-4F09-B8AC-E45ABBA7F172}"/>
              </a:ext>
            </a:extLst>
          </p:cNvPr>
          <p:cNvSpPr>
            <a:spLocks noGrp="1"/>
          </p:cNvSpPr>
          <p:nvPr>
            <p:ph type="body" idx="1"/>
          </p:nvPr>
        </p:nvSpPr>
        <p:spPr>
          <a:xfrm>
            <a:off x="1600200" y="1908312"/>
            <a:ext cx="8991600" cy="4625009"/>
          </a:xfrm>
          <a:solidFill>
            <a:schemeClr val="accent2"/>
          </a:solidFill>
          <a:ln w="57150">
            <a:solidFill>
              <a:schemeClr val="accent1"/>
            </a:solidFill>
          </a:ln>
        </p:spPr>
        <p:txBody>
          <a:bodyPr/>
          <a:lstStyle/>
          <a:p>
            <a:pPr marL="342900" indent="-342900">
              <a:buFont typeface="Arial" panose="020B0604020202020204" pitchFamily="34" charset="0"/>
              <a:buChar char="•"/>
            </a:pPr>
            <a:r>
              <a:rPr lang="en-US">
                <a:solidFill>
                  <a:schemeClr val="bg1"/>
                </a:solidFill>
              </a:rPr>
              <a:t>* Benchmark index of the Nasdaq</a:t>
            </a:r>
          </a:p>
          <a:p>
            <a:pPr marL="342900" indent="-342900">
              <a:buFont typeface="Arial" panose="020B0604020202020204" pitchFamily="34" charset="0"/>
              <a:buChar char="•"/>
            </a:pPr>
            <a:r>
              <a:rPr lang="en-US">
                <a:solidFill>
                  <a:schemeClr val="bg1"/>
                </a:solidFill>
              </a:rPr>
              <a:t>* It includes almost all stocks listed on the Nasdaq stock market</a:t>
            </a:r>
          </a:p>
          <a:p>
            <a:pPr marL="342900" indent="-342900">
              <a:buFont typeface="Arial" panose="020B0604020202020204" pitchFamily="34" charset="0"/>
              <a:buChar char="•"/>
            </a:pPr>
            <a:r>
              <a:rPr lang="en-US">
                <a:solidFill>
                  <a:schemeClr val="bg1"/>
                </a:solidFill>
              </a:rPr>
              <a:t>* Due to it’s tech-heavy stock index, the Nasdaq Composite is an efficient way to     measure the performance of the tech market</a:t>
            </a:r>
          </a:p>
          <a:p>
            <a:pPr marL="342900" indent="-342900">
              <a:buFont typeface="Arial" panose="020B0604020202020204" pitchFamily="34" charset="0"/>
              <a:buChar char="•"/>
            </a:pPr>
            <a:r>
              <a:rPr lang="en-US">
                <a:solidFill>
                  <a:schemeClr val="bg1"/>
                </a:solidFill>
              </a:rPr>
              <a:t>*This index is calculated constantly throughout the trading day with the final value reported at 4:16pm daily once the prices have fully settled after the 4pm ET market close</a:t>
            </a:r>
          </a:p>
          <a:p>
            <a:pPr marL="342900" indent="-342900">
              <a:buFont typeface="Arial" panose="020B0604020202020204" pitchFamily="34" charset="0"/>
              <a:buChar char="•"/>
            </a:pPr>
            <a:r>
              <a:rPr lang="en-US">
                <a:solidFill>
                  <a:schemeClr val="bg1"/>
                </a:solidFill>
              </a:rPr>
              <a:t>*It is a capitalization weighted index</a:t>
            </a:r>
          </a:p>
          <a:p>
            <a:pPr marL="342900" indent="-342900">
              <a:buFont typeface="Arial" panose="020B0604020202020204" pitchFamily="34" charset="0"/>
              <a:buChar char="•"/>
            </a:pPr>
            <a:r>
              <a:rPr lang="en-US">
                <a:solidFill>
                  <a:schemeClr val="bg1"/>
                </a:solidFill>
              </a:rPr>
              <a:t>*When larger companies’ stocks move, it has a greater effect on the performance of the index than when the stocks of smaller companies move</a:t>
            </a:r>
          </a:p>
        </p:txBody>
      </p:sp>
    </p:spTree>
    <p:extLst>
      <p:ext uri="{BB962C8B-B14F-4D97-AF65-F5344CB8AC3E}">
        <p14:creationId xmlns:p14="http://schemas.microsoft.com/office/powerpoint/2010/main" val="2796220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516834" y="500039"/>
            <a:ext cx="5380383" cy="1404729"/>
          </a:xfrm>
          <a:noFill/>
          <a:ln>
            <a:solidFill>
              <a:schemeClr val="tx1"/>
            </a:solidFill>
          </a:ln>
          <a:effectLst>
            <a:glow rad="152400">
              <a:schemeClr val="tx1">
                <a:alpha val="13000"/>
              </a:schemeClr>
            </a:glow>
          </a:effectLst>
        </p:spPr>
        <p:txBody>
          <a:bodyPr>
            <a:normAutofit fontScale="90000"/>
          </a:bodyPr>
          <a:lstStyle/>
          <a:p>
            <a:r>
              <a:rPr lang="en-US" sz="4400">
                <a:solidFill>
                  <a:schemeClr val="accent1"/>
                </a:solidFill>
              </a:rPr>
              <a:t>Nasdaq composite </a:t>
            </a:r>
            <a:br>
              <a:rPr lang="en-US" sz="4400">
                <a:solidFill>
                  <a:schemeClr val="accent1"/>
                </a:solidFill>
              </a:rPr>
            </a:br>
            <a:r>
              <a:rPr lang="en-US" sz="2700">
                <a:solidFill>
                  <a:schemeClr val="accent1"/>
                </a:solidFill>
                <a:latin typeface="+mn-lt"/>
              </a:rPr>
              <a:t>Composition</a:t>
            </a:r>
            <a:endParaRPr lang="en-US" sz="2700">
              <a:solidFill>
                <a:schemeClr val="accent1"/>
              </a:solidFill>
            </a:endParaRP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64306" y="2404806"/>
            <a:ext cx="4486656" cy="4168271"/>
          </a:xfrm>
        </p:spPr>
        <p:txBody>
          <a:bodyPr>
            <a:normAutofit fontScale="92500" lnSpcReduction="20000"/>
          </a:bodyPr>
          <a:lstStyle/>
          <a:p>
            <a:pPr marL="342900" indent="-342900">
              <a:buFont typeface="Arial" panose="020B0604020202020204" pitchFamily="34" charset="0"/>
              <a:buChar char="•"/>
            </a:pPr>
            <a:r>
              <a:rPr lang="en-US" sz="2100">
                <a:solidFill>
                  <a:schemeClr val="tx1"/>
                </a:solidFill>
              </a:rPr>
              <a:t>As of March 2020:</a:t>
            </a:r>
          </a:p>
          <a:p>
            <a:pPr marL="342900" indent="-342900">
              <a:buFont typeface="Arial" panose="020B0604020202020204" pitchFamily="34" charset="0"/>
              <a:buChar char="•"/>
            </a:pPr>
            <a:r>
              <a:rPr lang="en-US" sz="2100">
                <a:solidFill>
                  <a:schemeClr val="tx1"/>
                </a:solidFill>
              </a:rPr>
              <a:t>48.39% Tech companies</a:t>
            </a:r>
          </a:p>
          <a:p>
            <a:pPr marL="342900" indent="-342900">
              <a:buFont typeface="Arial" panose="020B0604020202020204" pitchFamily="34" charset="0"/>
              <a:buChar char="•"/>
            </a:pPr>
            <a:r>
              <a:rPr lang="en-US" sz="2100">
                <a:solidFill>
                  <a:schemeClr val="tx1"/>
                </a:solidFill>
              </a:rPr>
              <a:t>19.43% Consumer services</a:t>
            </a:r>
          </a:p>
          <a:p>
            <a:pPr marL="342900" indent="-342900">
              <a:buFont typeface="Arial" panose="020B0604020202020204" pitchFamily="34" charset="0"/>
              <a:buChar char="•"/>
            </a:pPr>
            <a:r>
              <a:rPr lang="en-US" sz="2100">
                <a:solidFill>
                  <a:schemeClr val="tx1"/>
                </a:solidFill>
              </a:rPr>
              <a:t>10.21% Health Care</a:t>
            </a:r>
          </a:p>
          <a:p>
            <a:pPr marL="342900" indent="-342900">
              <a:buFont typeface="Arial" panose="020B0604020202020204" pitchFamily="34" charset="0"/>
              <a:buChar char="•"/>
            </a:pPr>
            <a:r>
              <a:rPr lang="en-US" sz="2100">
                <a:solidFill>
                  <a:schemeClr val="tx1"/>
                </a:solidFill>
              </a:rPr>
              <a:t>7.21% Financials</a:t>
            </a:r>
          </a:p>
          <a:p>
            <a:pPr marL="342900" indent="-342900">
              <a:buFont typeface="Arial" panose="020B0604020202020204" pitchFamily="34" charset="0"/>
              <a:buChar char="•"/>
            </a:pPr>
            <a:r>
              <a:rPr lang="en-US" sz="2100">
                <a:solidFill>
                  <a:schemeClr val="tx1"/>
                </a:solidFill>
              </a:rPr>
              <a:t>6.85% Industrials</a:t>
            </a:r>
          </a:p>
          <a:p>
            <a:pPr marL="342900" indent="-342900">
              <a:buFont typeface="Arial" panose="020B0604020202020204" pitchFamily="34" charset="0"/>
              <a:buChar char="•"/>
            </a:pPr>
            <a:r>
              <a:rPr lang="en-US" sz="2100">
                <a:solidFill>
                  <a:schemeClr val="tx1"/>
                </a:solidFill>
              </a:rPr>
              <a:t>5.51% Consumer goods</a:t>
            </a:r>
          </a:p>
          <a:p>
            <a:pPr marL="342900" indent="-342900">
              <a:buFont typeface="Arial" panose="020B0604020202020204" pitchFamily="34" charset="0"/>
              <a:buChar char="•"/>
            </a:pPr>
            <a:r>
              <a:rPr lang="en-US" sz="2100">
                <a:solidFill>
                  <a:schemeClr val="tx1"/>
                </a:solidFill>
              </a:rPr>
              <a:t>0.81% Utilities</a:t>
            </a:r>
          </a:p>
          <a:p>
            <a:pPr marL="342900" indent="-342900">
              <a:buFont typeface="Arial" panose="020B0604020202020204" pitchFamily="34" charset="0"/>
              <a:buChar char="•"/>
            </a:pPr>
            <a:r>
              <a:rPr lang="en-US" sz="2100">
                <a:solidFill>
                  <a:schemeClr val="tx1"/>
                </a:solidFill>
              </a:rPr>
              <a:t>0.72% Telecommunications</a:t>
            </a:r>
          </a:p>
          <a:p>
            <a:pPr marL="342900" indent="-342900">
              <a:buFont typeface="Arial" panose="020B0604020202020204" pitchFamily="34" charset="0"/>
              <a:buChar char="•"/>
            </a:pPr>
            <a:r>
              <a:rPr lang="en-US" sz="2100">
                <a:solidFill>
                  <a:schemeClr val="tx1"/>
                </a:solidFill>
              </a:rPr>
              <a:t>0.55 % Oil and gas</a:t>
            </a:r>
          </a:p>
          <a:p>
            <a:pPr marL="342900" indent="-342900">
              <a:buFont typeface="Arial" panose="020B0604020202020204" pitchFamily="34" charset="0"/>
              <a:buChar char="•"/>
            </a:pPr>
            <a:r>
              <a:rPr lang="en-US" sz="2100">
                <a:solidFill>
                  <a:schemeClr val="tx1"/>
                </a:solidFill>
              </a:rPr>
              <a:t>0.32% Basis materials</a:t>
            </a:r>
          </a:p>
        </p:txBody>
      </p:sp>
    </p:spTree>
    <p:extLst>
      <p:ext uri="{BB962C8B-B14F-4D97-AF65-F5344CB8AC3E}">
        <p14:creationId xmlns:p14="http://schemas.microsoft.com/office/powerpoint/2010/main" val="1020962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B95E-F172-4AA8-B5FF-27FEEB3856E8}"/>
              </a:ext>
            </a:extLst>
          </p:cNvPr>
          <p:cNvSpPr>
            <a:spLocks noGrp="1"/>
          </p:cNvSpPr>
          <p:nvPr>
            <p:ph type="title"/>
          </p:nvPr>
        </p:nvSpPr>
        <p:spPr>
          <a:xfrm>
            <a:off x="6554151" y="2599529"/>
            <a:ext cx="5508540" cy="1188720"/>
          </a:xfrm>
        </p:spPr>
        <p:txBody>
          <a:bodyPr/>
          <a:lstStyle/>
          <a:p>
            <a:r>
              <a:rPr lang="en-US"/>
              <a:t>History of TOP Companies</a:t>
            </a:r>
          </a:p>
        </p:txBody>
      </p:sp>
      <p:pic>
        <p:nvPicPr>
          <p:cNvPr id="5" name="Content Placeholder 4" descr="A screenshot of a cell phone&#10;&#10;Description automatically generated">
            <a:extLst>
              <a:ext uri="{FF2B5EF4-FFF2-40B4-BE49-F238E27FC236}">
                <a16:creationId xmlns:a16="http://schemas.microsoft.com/office/drawing/2014/main" id="{BDE0148D-871B-4636-82F8-ED2F6527FE5D}"/>
              </a:ext>
            </a:extLst>
          </p:cNvPr>
          <p:cNvPicPr>
            <a:picLocks noGrp="1" noChangeAspect="1"/>
          </p:cNvPicPr>
          <p:nvPr>
            <p:ph idx="1"/>
          </p:nvPr>
        </p:nvPicPr>
        <p:blipFill>
          <a:blip r:embed="rId2"/>
          <a:stretch>
            <a:fillRect/>
          </a:stretch>
        </p:blipFill>
        <p:spPr>
          <a:xfrm>
            <a:off x="461818" y="448754"/>
            <a:ext cx="5793103" cy="5960492"/>
          </a:xfrm>
        </p:spPr>
      </p:pic>
    </p:spTree>
    <p:extLst>
      <p:ext uri="{BB962C8B-B14F-4D97-AF65-F5344CB8AC3E}">
        <p14:creationId xmlns:p14="http://schemas.microsoft.com/office/powerpoint/2010/main" val="331944126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4D5ADA-BB6C-46F4-9A97-3A3D44A9A8A6}">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612D154-BCA4-47A9-881C-4EFB9658D8AB}">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28223DC-4748-4F7F-8D8D-E4EA5A6C18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Financial design</Template>
  <Application>Microsoft Office PowerPoint</Application>
  <PresentationFormat>Widescreen</PresentationFormat>
  <Slides>18</Slides>
  <Notes>8</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Parcel</vt:lpstr>
      <vt:lpstr>Nasdaq trends</vt:lpstr>
      <vt:lpstr>introductions</vt:lpstr>
      <vt:lpstr>Niecole casciani</vt:lpstr>
      <vt:lpstr>Vasin chee</vt:lpstr>
      <vt:lpstr>Topic introduction</vt:lpstr>
      <vt:lpstr>What is Nasdaq?</vt:lpstr>
      <vt:lpstr>Nasdaq composite</vt:lpstr>
      <vt:lpstr>Nasdaq composite  Composition</vt:lpstr>
      <vt:lpstr>History of TOP Companies</vt:lpstr>
      <vt:lpstr>Nasdaq composite</vt:lpstr>
      <vt:lpstr>Indices Comparison</vt:lpstr>
      <vt:lpstr>Top Companies Side by SIde</vt:lpstr>
      <vt:lpstr>Our dataset:</vt:lpstr>
      <vt:lpstr>Wrangling our data</vt:lpstr>
      <vt:lpstr>Variables for analysis</vt:lpstr>
      <vt:lpstr>Summary</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Nasdaq trends</dc:title>
  <dc:creator>niecole casciani</dc:creator>
  <cp:revision>1</cp:revision>
  <dcterms:created xsi:type="dcterms:W3CDTF">2020-08-26T04:11:13Z</dcterms:created>
  <dcterms:modified xsi:type="dcterms:W3CDTF">2020-08-31T22:54:41Z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