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3" r:id="rId8"/>
    <p:sldId id="264" r:id="rId9"/>
    <p:sldId id="265" r:id="rId10"/>
    <p:sldId id="266" r:id="rId11"/>
    <p:sldId id="272" r:id="rId12"/>
    <p:sldId id="273" r:id="rId13"/>
    <p:sldId id="267" r:id="rId14"/>
    <p:sldId id="270" r:id="rId15"/>
    <p:sldId id="271" r:id="rId16"/>
    <p:sldId id="268"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EB712588-04B1-427B-82EE-E8DB90309F08}" type="datetimeFigureOut">
              <a:rPr lang="en-US" smtClean="0"/>
              <a:pPr/>
              <a:t>3/19/2024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6FF9F0C5-380F-41C2-899A-BAC0F0927E1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972800" y="6477000"/>
            <a:ext cx="1016000" cy="246888"/>
          </a:xfrm>
        </p:spPr>
        <p:txBody>
          <a:bodyPr/>
          <a:lstStyle/>
          <a:p>
            <a:fld id="{D57F1E4F-1CFF-5643-939E-217C01CDF565}"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2A54C80-263E-416B-A8E0-580EDEADCBDC}" type="datetimeFigureOut">
              <a:rPr lang="en-US" smtClean="0"/>
              <a:pPr/>
              <a:t>3/19/2024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B61BEF0D-F0BB-DE4B-95CE-6DB70DBA9567}" type="datetimeFigureOut">
              <a:rPr lang="en-US" smtClean="0"/>
              <a:pPr/>
              <a:t>3/19/2024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57F1E4F-1CFF-5643-939E-217C01CDF565}"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files.aust-eee-2211-project.webnode.com/200000167-a7a29a997a/Automatic%20Railway%20Gate.pdf" TargetMode="External"/><Relationship Id="rId3" Type="http://schemas.openxmlformats.org/officeDocument/2006/relationships/hyperlink" Target="https://ece-eee.final-year-projects.in/a/145-microcontroller-based-automatic-railway-gate-control.html" TargetMode="External"/><Relationship Id="rId7" Type="http://schemas.openxmlformats.org/officeDocument/2006/relationships/hyperlink" Target="http://www.circuitstoday.com/automatic-railway-gate-control-using-arduino-ir-sensor" TargetMode="External"/><Relationship Id="rId2" Type="http://schemas.openxmlformats.org/officeDocument/2006/relationships/hyperlink" Target="https://www.slideshare.net/mohamedmagdy927/automatic-railway-gate-control-22765999" TargetMode="External"/><Relationship Id="rId1" Type="http://schemas.openxmlformats.org/officeDocument/2006/relationships/slideLayout" Target="../slideLayouts/slideLayout2.xml"/><Relationship Id="rId6" Type="http://schemas.openxmlformats.org/officeDocument/2006/relationships/hyperlink" Target="http://www.rdso.indianrailways.gov.in/works/uploads/File/Handbook%20on%20Level%20Crossing(1).pdf" TargetMode="External"/><Relationship Id="rId5" Type="http://schemas.openxmlformats.org/officeDocument/2006/relationships/hyperlink" Target="http://1000projects.org/automatic-railway-gate-control.html" TargetMode="External"/><Relationship Id="rId4" Type="http://schemas.openxmlformats.org/officeDocument/2006/relationships/hyperlink" Target="https://pdfs.semanticscholar.org/d14a/c79d94db56bb539146a5771b8175060ac76e.pdf" TargetMode="External"/><Relationship Id="rId9"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20DE-773F-448D-9A13-C9E7CE247641}"/>
              </a:ext>
            </a:extLst>
          </p:cNvPr>
          <p:cNvSpPr>
            <a:spLocks noGrp="1"/>
          </p:cNvSpPr>
          <p:nvPr>
            <p:ph type="ctrTitle"/>
          </p:nvPr>
        </p:nvSpPr>
        <p:spPr>
          <a:xfrm>
            <a:off x="1507067" y="744410"/>
            <a:ext cx="7766936" cy="1646302"/>
          </a:xfrm>
        </p:spPr>
        <p:txBody>
          <a:bodyPr/>
          <a:lstStyle/>
          <a:p>
            <a:pPr algn="ctr"/>
            <a:r>
              <a:rPr lang="en-IN" sz="4800" dirty="0"/>
              <a:t>AUTOMATIC RAILWAY GATE CONTROL SYSTEM</a:t>
            </a:r>
            <a:endParaRPr lang="en-IN" dirty="0"/>
          </a:p>
        </p:txBody>
      </p:sp>
      <p:sp>
        <p:nvSpPr>
          <p:cNvPr id="3" name="Subtitle 2">
            <a:extLst>
              <a:ext uri="{FF2B5EF4-FFF2-40B4-BE49-F238E27FC236}">
                <a16:creationId xmlns:a16="http://schemas.microsoft.com/office/drawing/2014/main" id="{4429E933-F101-4163-97F5-83D91A1B528D}"/>
              </a:ext>
            </a:extLst>
          </p:cNvPr>
          <p:cNvSpPr>
            <a:spLocks noGrp="1"/>
          </p:cNvSpPr>
          <p:nvPr>
            <p:ph type="subTitle" idx="1"/>
          </p:nvPr>
        </p:nvSpPr>
        <p:spPr>
          <a:xfrm>
            <a:off x="1507067" y="2834596"/>
            <a:ext cx="7766936" cy="2757020"/>
          </a:xfrm>
        </p:spPr>
        <p:txBody>
          <a:bodyPr>
            <a:normAutofit/>
          </a:bodyPr>
          <a:lstStyle/>
          <a:p>
            <a:pPr algn="ctr"/>
            <a:r>
              <a:rPr lang="en-IN" dirty="0"/>
              <a:t>    </a:t>
            </a:r>
            <a:r>
              <a:rPr lang="en-IN" b="1" dirty="0"/>
              <a:t>Team Members</a:t>
            </a:r>
          </a:p>
          <a:p>
            <a:pPr algn="ctr"/>
            <a:r>
              <a:rPr lang="en-IN" b="1" dirty="0"/>
              <a:t>   1) V.Ujwala</a:t>
            </a:r>
          </a:p>
          <a:p>
            <a:pPr algn="ctr"/>
            <a:r>
              <a:rPr lang="en-IN" b="1" dirty="0"/>
              <a:t>       2) M.Snehitha</a:t>
            </a:r>
          </a:p>
          <a:p>
            <a:pPr algn="ctr"/>
            <a:r>
              <a:rPr lang="en-IN" b="1" dirty="0"/>
              <a:t>     3) V.Vineeth</a:t>
            </a:r>
          </a:p>
          <a:p>
            <a:pPr algn="ctr"/>
            <a:r>
              <a:rPr lang="en-IN" b="1" dirty="0"/>
              <a:t>     4) S.Saneeth</a:t>
            </a:r>
          </a:p>
          <a:p>
            <a:pPr algn="ctr"/>
            <a:r>
              <a:rPr lang="en-IN" b="1" dirty="0"/>
              <a:t>5) R.Arun</a:t>
            </a:r>
          </a:p>
        </p:txBody>
      </p:sp>
      <p:pic>
        <p:nvPicPr>
          <p:cNvPr id="2050" name="Picture 2" descr="Image result for cmr logo">
            <a:extLst>
              <a:ext uri="{FF2B5EF4-FFF2-40B4-BE49-F238E27FC236}">
                <a16:creationId xmlns:a16="http://schemas.microsoft.com/office/drawing/2014/main" id="{01034DA4-1A6B-4D6D-A6A5-B05C7F86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74196" cy="103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1359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F295-BA8B-406B-BEEA-4A2342128A64}"/>
              </a:ext>
            </a:extLst>
          </p:cNvPr>
          <p:cNvSpPr>
            <a:spLocks noGrp="1"/>
          </p:cNvSpPr>
          <p:nvPr>
            <p:ph type="title"/>
          </p:nvPr>
        </p:nvSpPr>
        <p:spPr>
          <a:xfrm>
            <a:off x="890398" y="621480"/>
            <a:ext cx="9008204" cy="881849"/>
          </a:xfrm>
        </p:spPr>
        <p:txBody>
          <a:bodyPr>
            <a:normAutofit fontScale="90000"/>
          </a:bodyPr>
          <a:lstStyle/>
          <a:p>
            <a:pPr algn="ctr"/>
            <a:br>
              <a:rPr lang="en-IN" dirty="0"/>
            </a:br>
            <a:r>
              <a:rPr lang="en-IN" dirty="0"/>
              <a:t>COMPONENTS REQUIRED WITH SPECIFICATIONS</a:t>
            </a:r>
          </a:p>
        </p:txBody>
      </p:sp>
      <p:sp>
        <p:nvSpPr>
          <p:cNvPr id="3" name="Content Placeholder 2">
            <a:extLst>
              <a:ext uri="{FF2B5EF4-FFF2-40B4-BE49-F238E27FC236}">
                <a16:creationId xmlns:a16="http://schemas.microsoft.com/office/drawing/2014/main" id="{E6064FF0-9097-4159-A096-EF9437DD35FB}"/>
              </a:ext>
            </a:extLst>
          </p:cNvPr>
          <p:cNvSpPr>
            <a:spLocks noGrp="1"/>
          </p:cNvSpPr>
          <p:nvPr>
            <p:ph idx="1"/>
          </p:nvPr>
        </p:nvSpPr>
        <p:spPr>
          <a:xfrm>
            <a:off x="954124" y="1867625"/>
            <a:ext cx="8596668" cy="3698673"/>
          </a:xfrm>
        </p:spPr>
        <p:txBody>
          <a:bodyPr/>
          <a:lstStyle/>
          <a:p>
            <a:r>
              <a:rPr lang="en-IN" dirty="0"/>
              <a:t>Arduino UNO board</a:t>
            </a:r>
          </a:p>
          <a:p>
            <a:r>
              <a:rPr lang="en-IN" dirty="0"/>
              <a:t>IR sensors</a:t>
            </a:r>
          </a:p>
          <a:p>
            <a:r>
              <a:rPr lang="en-IN" dirty="0"/>
              <a:t>Bread board</a:t>
            </a:r>
          </a:p>
          <a:p>
            <a:r>
              <a:rPr lang="en-IN" dirty="0"/>
              <a:t>Toy train</a:t>
            </a:r>
          </a:p>
          <a:p>
            <a:r>
              <a:rPr lang="en-IN" dirty="0"/>
              <a:t>Connecting wires</a:t>
            </a:r>
          </a:p>
          <a:p>
            <a:r>
              <a:rPr lang="en-IN" dirty="0"/>
              <a:t>Servo motor</a:t>
            </a:r>
          </a:p>
        </p:txBody>
      </p:sp>
      <p:pic>
        <p:nvPicPr>
          <p:cNvPr id="9220" name="Picture 4" descr="Image result for arduino uno board">
            <a:extLst>
              <a:ext uri="{FF2B5EF4-FFF2-40B4-BE49-F238E27FC236}">
                <a16:creationId xmlns:a16="http://schemas.microsoft.com/office/drawing/2014/main" id="{1B7BA4A0-DF50-4B15-B6EE-BE8AE9826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471" y="1720133"/>
            <a:ext cx="2113487" cy="13836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222" name="Picture 6" descr="Image result for ir sensors">
            <a:extLst>
              <a:ext uri="{FF2B5EF4-FFF2-40B4-BE49-F238E27FC236}">
                <a16:creationId xmlns:a16="http://schemas.microsoft.com/office/drawing/2014/main" id="{D2542A1A-2B2D-4DC3-87B9-22D883D9D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238" y="3160815"/>
            <a:ext cx="1709831" cy="1371912"/>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Image result for breadboard">
            <a:extLst>
              <a:ext uri="{FF2B5EF4-FFF2-40B4-BE49-F238E27FC236}">
                <a16:creationId xmlns:a16="http://schemas.microsoft.com/office/drawing/2014/main" id="{369AA38A-01D1-4AF8-A6E5-426890137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7" y="458975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mr logo">
            <a:extLst>
              <a:ext uri="{FF2B5EF4-FFF2-40B4-BE49-F238E27FC236}">
                <a16:creationId xmlns:a16="http://schemas.microsoft.com/office/drawing/2014/main" id="{96040056-F8AE-444B-AB7E-947AFEEADB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3187" cy="92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694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F3A1F-8C88-4A6C-BF57-559A0E0D788C}"/>
              </a:ext>
            </a:extLst>
          </p:cNvPr>
          <p:cNvSpPr>
            <a:spLocks noGrp="1"/>
          </p:cNvSpPr>
          <p:nvPr>
            <p:ph idx="1"/>
          </p:nvPr>
        </p:nvSpPr>
        <p:spPr>
          <a:xfrm>
            <a:off x="1023563" y="213064"/>
            <a:ext cx="8596668" cy="6542843"/>
          </a:xfrm>
        </p:spPr>
        <p:txBody>
          <a:bodyPr>
            <a:normAutofit fontScale="62500" lnSpcReduction="20000"/>
          </a:bodyPr>
          <a:lstStyle/>
          <a:p>
            <a:pPr marL="0" indent="0">
              <a:buNone/>
            </a:pPr>
            <a:r>
              <a:rPr lang="en-IN" sz="1900" b="1" u="sng" dirty="0">
                <a:solidFill>
                  <a:srgbClr val="00B0F0"/>
                </a:solidFill>
              </a:rPr>
              <a:t>Arduino UNO board</a:t>
            </a:r>
          </a:p>
          <a:p>
            <a:pPr marL="0" indent="0">
              <a:buNone/>
            </a:pPr>
            <a:r>
              <a:rPr lang="en-IN" b="1" dirty="0"/>
              <a:t> </a:t>
            </a:r>
            <a:r>
              <a:rPr lang="en-US" dirty="0"/>
              <a:t>The Arduino Uno is a microcontroller board based on the ATmega328 (datasheet).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a:t>
            </a:r>
          </a:p>
          <a:p>
            <a:pPr marL="0" indent="0">
              <a:buNone/>
            </a:pPr>
            <a:r>
              <a:rPr lang="en-US" b="1" dirty="0"/>
              <a:t> </a:t>
            </a:r>
            <a:r>
              <a:rPr lang="en-IN" dirty="0"/>
              <a:t>Technical specifications are as follows: </a:t>
            </a:r>
          </a:p>
          <a:p>
            <a:r>
              <a:rPr lang="en-IN" dirty="0"/>
              <a:t>Operating Voltage: 5 Volt</a:t>
            </a:r>
          </a:p>
          <a:p>
            <a:r>
              <a:rPr lang="en-IN" dirty="0"/>
              <a:t>Input Voltage: 7 to 20 Volts</a:t>
            </a:r>
          </a:p>
          <a:p>
            <a:r>
              <a:rPr lang="en-IN" dirty="0"/>
              <a:t>Digital I/O Pins: 14 (of which 6 provide PWM output)</a:t>
            </a:r>
          </a:p>
          <a:p>
            <a:r>
              <a:rPr lang="en-IN" dirty="0"/>
              <a:t>Analog Input Pins: 6</a:t>
            </a:r>
          </a:p>
          <a:p>
            <a:r>
              <a:rPr lang="en-IN" dirty="0"/>
              <a:t>DC Current per I/O Pin: 20 mA</a:t>
            </a:r>
          </a:p>
          <a:p>
            <a:r>
              <a:rPr lang="en-IN" dirty="0"/>
              <a:t>DC Current for 3.3V Pin: 50 mA</a:t>
            </a:r>
          </a:p>
          <a:p>
            <a:r>
              <a:rPr lang="en-IN" dirty="0"/>
              <a:t>Flash Memory: 32 KB of which 0.5 KB used by bootloader</a:t>
            </a:r>
          </a:p>
          <a:p>
            <a:r>
              <a:rPr lang="en-IN" dirty="0"/>
              <a:t>SRAM: 2 KB</a:t>
            </a:r>
          </a:p>
          <a:p>
            <a:r>
              <a:rPr lang="en-IN" dirty="0"/>
              <a:t>EEPROM: 1 KB</a:t>
            </a:r>
          </a:p>
          <a:p>
            <a:r>
              <a:rPr lang="en-IN" dirty="0"/>
              <a:t>Clock Speed: 16 MHz</a:t>
            </a:r>
          </a:p>
          <a:p>
            <a:r>
              <a:rPr lang="en-IN" dirty="0"/>
              <a:t>Length: 68.6 mm</a:t>
            </a:r>
          </a:p>
          <a:p>
            <a:r>
              <a:rPr lang="en-IN" dirty="0"/>
              <a:t>Width: 53.4 mm</a:t>
            </a:r>
          </a:p>
          <a:p>
            <a:r>
              <a:rPr lang="en-IN" dirty="0"/>
              <a:t>Weight: 25 g</a:t>
            </a:r>
          </a:p>
          <a:p>
            <a:pPr marL="0" indent="0">
              <a:buNone/>
            </a:pPr>
            <a:endParaRPr lang="en-IN" b="1" dirty="0"/>
          </a:p>
        </p:txBody>
      </p:sp>
      <p:pic>
        <p:nvPicPr>
          <p:cNvPr id="4" name="Picture 4" descr="Image result for arduino uno board">
            <a:extLst>
              <a:ext uri="{FF2B5EF4-FFF2-40B4-BE49-F238E27FC236}">
                <a16:creationId xmlns:a16="http://schemas.microsoft.com/office/drawing/2014/main" id="{E680A469-20CA-4995-8355-EE042B9CB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9" y="2313938"/>
            <a:ext cx="2666424" cy="1970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6" descr="Image result for cmr logo">
            <a:extLst>
              <a:ext uri="{FF2B5EF4-FFF2-40B4-BE49-F238E27FC236}">
                <a16:creationId xmlns:a16="http://schemas.microsoft.com/office/drawing/2014/main" id="{86E2F225-EE64-4C2D-A7E5-4C4F41678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3187" cy="92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344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1BB-EF83-4D6C-957D-6974FF461255}"/>
              </a:ext>
            </a:extLst>
          </p:cNvPr>
          <p:cNvSpPr>
            <a:spLocks noGrp="1"/>
          </p:cNvSpPr>
          <p:nvPr>
            <p:ph type="title"/>
          </p:nvPr>
        </p:nvSpPr>
        <p:spPr>
          <a:xfrm flipV="1">
            <a:off x="757233" y="0"/>
            <a:ext cx="859666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98A914-6003-4E2A-A745-D0B2666D573A}"/>
              </a:ext>
            </a:extLst>
          </p:cNvPr>
          <p:cNvSpPr>
            <a:spLocks noGrp="1"/>
          </p:cNvSpPr>
          <p:nvPr>
            <p:ph idx="1"/>
          </p:nvPr>
        </p:nvSpPr>
        <p:spPr>
          <a:xfrm>
            <a:off x="970297" y="0"/>
            <a:ext cx="8596668" cy="6858000"/>
          </a:xfrm>
        </p:spPr>
        <p:txBody>
          <a:bodyPr/>
          <a:lstStyle/>
          <a:p>
            <a:pPr marL="0" indent="0">
              <a:buNone/>
            </a:pPr>
            <a:endParaRPr lang="en-IN" b="1" u="sng" dirty="0">
              <a:solidFill>
                <a:srgbClr val="00B0F0"/>
              </a:solidFill>
            </a:endParaRPr>
          </a:p>
          <a:p>
            <a:pPr marL="0" indent="0">
              <a:buNone/>
            </a:pPr>
            <a:r>
              <a:rPr lang="en-IN" b="1" u="sng" dirty="0">
                <a:solidFill>
                  <a:srgbClr val="00B0F0"/>
                </a:solidFill>
              </a:rPr>
              <a:t>IR Sensors</a:t>
            </a:r>
          </a:p>
          <a:p>
            <a:pPr marL="0" indent="0">
              <a:buNone/>
            </a:pPr>
            <a:r>
              <a:rPr lang="en-US" dirty="0"/>
              <a:t>An infrared sensor is an electronic instrument that is used to sense certain characteristics of its surroundings. It does this by either emitting or detecting infrared radiation. The module features a 3 wire interface with </a:t>
            </a:r>
            <a:r>
              <a:rPr lang="en-US" dirty="0" err="1"/>
              <a:t>Vcc</a:t>
            </a:r>
            <a:r>
              <a:rPr lang="en-US" dirty="0"/>
              <a:t>, GND and an OUTPUT pin on its tail. It works fine with 3.3 to 5V levels. Upon hindrance/reflectance, the output pin gives out a digital signal (a low-level signal). The onboard preset helps to fine tune the range of operation, effective distance range is 2cm to 80cm</a:t>
            </a:r>
          </a:p>
          <a:p>
            <a:pPr marL="0" indent="0">
              <a:buNone/>
            </a:pPr>
            <a:endParaRPr lang="en-US" dirty="0">
              <a:solidFill>
                <a:schemeClr val="tx1"/>
              </a:solidFill>
            </a:endParaRPr>
          </a:p>
          <a:p>
            <a:pPr marL="0" indent="0">
              <a:buNone/>
            </a:pPr>
            <a:endParaRPr lang="en-IN" u="sng" dirty="0">
              <a:solidFill>
                <a:srgbClr val="00B0F0"/>
              </a:solidFill>
            </a:endParaRPr>
          </a:p>
          <a:p>
            <a:pPr marL="0" indent="0">
              <a:buNone/>
            </a:pPr>
            <a:endParaRPr lang="en-IN" b="1" u="sng" dirty="0">
              <a:solidFill>
                <a:srgbClr val="00B0F0"/>
              </a:solidFill>
            </a:endParaRPr>
          </a:p>
        </p:txBody>
      </p:sp>
      <p:pic>
        <p:nvPicPr>
          <p:cNvPr id="7" name="Picture 6" descr="Image result for ir sensors">
            <a:extLst>
              <a:ext uri="{FF2B5EF4-FFF2-40B4-BE49-F238E27FC236}">
                <a16:creationId xmlns:a16="http://schemas.microsoft.com/office/drawing/2014/main" id="{F5C1FFBB-B282-45C9-88C3-68C8F9E8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036" y="4741415"/>
            <a:ext cx="2319090" cy="18607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6" descr="Image result for cmr logo">
            <a:extLst>
              <a:ext uri="{FF2B5EF4-FFF2-40B4-BE49-F238E27FC236}">
                <a16:creationId xmlns:a16="http://schemas.microsoft.com/office/drawing/2014/main" id="{31F0E147-17E9-48E3-BF1C-1A5BA920A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42566" cy="90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133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81EF-40D4-40CF-88E7-C34FC9FF85A7}"/>
              </a:ext>
            </a:extLst>
          </p:cNvPr>
          <p:cNvSpPr>
            <a:spLocks noGrp="1"/>
          </p:cNvSpPr>
          <p:nvPr>
            <p:ph type="title"/>
          </p:nvPr>
        </p:nvSpPr>
        <p:spPr>
          <a:xfrm>
            <a:off x="766110" y="369903"/>
            <a:ext cx="8596668" cy="686540"/>
          </a:xfrm>
        </p:spPr>
        <p:txBody>
          <a:bodyPr/>
          <a:lstStyle/>
          <a:p>
            <a:pPr algn="ctr"/>
            <a:r>
              <a:rPr lang="en-IN" dirty="0"/>
              <a:t>CIRCUIT DIAGRAM</a:t>
            </a:r>
          </a:p>
        </p:txBody>
      </p:sp>
      <p:pic>
        <p:nvPicPr>
          <p:cNvPr id="4098" name="Picture 2" descr="Image result for circuit diagram for automatic railway gate using arduino, ir sensor and l293d">
            <a:extLst>
              <a:ext uri="{FF2B5EF4-FFF2-40B4-BE49-F238E27FC236}">
                <a16:creationId xmlns:a16="http://schemas.microsoft.com/office/drawing/2014/main" id="{6704CFA0-40DB-44E0-B3A0-3CFDC5F9D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637" y="1624614"/>
            <a:ext cx="8383141" cy="43441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266" name="Picture 2" descr="Image result for cmr logo">
            <a:extLst>
              <a:ext uri="{FF2B5EF4-FFF2-40B4-BE49-F238E27FC236}">
                <a16:creationId xmlns:a16="http://schemas.microsoft.com/office/drawing/2014/main" id="{7A25BA6B-84DE-4902-9137-BC0261499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4794" cy="96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499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9845-D8E6-4DB7-862C-493A92B3B51A}"/>
              </a:ext>
            </a:extLst>
          </p:cNvPr>
          <p:cNvSpPr>
            <a:spLocks noGrp="1"/>
          </p:cNvSpPr>
          <p:nvPr>
            <p:ph type="title"/>
          </p:nvPr>
        </p:nvSpPr>
        <p:spPr>
          <a:xfrm>
            <a:off x="1201116" y="779647"/>
            <a:ext cx="8596668" cy="908482"/>
          </a:xfrm>
        </p:spPr>
        <p:txBody>
          <a:bodyPr>
            <a:normAutofit fontScale="90000"/>
          </a:bodyPr>
          <a:lstStyle/>
          <a:p>
            <a:pPr algn="ctr"/>
            <a:br>
              <a:rPr lang="en-IN" dirty="0"/>
            </a:br>
            <a:r>
              <a:rPr lang="en-IN" dirty="0"/>
              <a:t>FUNCTIONS</a:t>
            </a:r>
          </a:p>
        </p:txBody>
      </p:sp>
      <p:sp>
        <p:nvSpPr>
          <p:cNvPr id="3" name="Content Placeholder 2">
            <a:extLst>
              <a:ext uri="{FF2B5EF4-FFF2-40B4-BE49-F238E27FC236}">
                <a16:creationId xmlns:a16="http://schemas.microsoft.com/office/drawing/2014/main" id="{4CA10EF2-C133-441F-A887-C4559156CA1E}"/>
              </a:ext>
            </a:extLst>
          </p:cNvPr>
          <p:cNvSpPr>
            <a:spLocks noGrp="1"/>
          </p:cNvSpPr>
          <p:nvPr>
            <p:ph idx="1"/>
          </p:nvPr>
        </p:nvSpPr>
        <p:spPr>
          <a:xfrm>
            <a:off x="1360914" y="2311384"/>
            <a:ext cx="8596668" cy="2447046"/>
          </a:xfrm>
        </p:spPr>
        <p:txBody>
          <a:bodyPr>
            <a:normAutofit fontScale="92500" lnSpcReduction="10000"/>
          </a:bodyPr>
          <a:lstStyle/>
          <a:p>
            <a:r>
              <a:rPr lang="en-IN" dirty="0"/>
              <a:t>Ensuring the safety of the passengers.</a:t>
            </a:r>
          </a:p>
          <a:p>
            <a:r>
              <a:rPr lang="en-IN" dirty="0"/>
              <a:t>Trying to reduce the number of accidents taking place at level crossings across the country.</a:t>
            </a:r>
          </a:p>
          <a:p>
            <a:r>
              <a:rPr lang="en-IN" dirty="0"/>
              <a:t>Increasing the scope of detecting the obstacles present on the railway track.</a:t>
            </a:r>
          </a:p>
          <a:p>
            <a:endParaRPr lang="en-IN" dirty="0"/>
          </a:p>
        </p:txBody>
      </p:sp>
      <p:pic>
        <p:nvPicPr>
          <p:cNvPr id="13314" name="Picture 2" descr="Image result for cmr logo">
            <a:extLst>
              <a:ext uri="{FF2B5EF4-FFF2-40B4-BE49-F238E27FC236}">
                <a16:creationId xmlns:a16="http://schemas.microsoft.com/office/drawing/2014/main" id="{D7F7EED9-176C-4210-BA53-C54908F7C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29810" cy="9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67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7CB8-CBCE-474D-9258-37B1EB7821AB}"/>
              </a:ext>
            </a:extLst>
          </p:cNvPr>
          <p:cNvSpPr>
            <a:spLocks noGrp="1"/>
          </p:cNvSpPr>
          <p:nvPr>
            <p:ph type="title"/>
          </p:nvPr>
        </p:nvSpPr>
        <p:spPr>
          <a:xfrm>
            <a:off x="1076830" y="893685"/>
            <a:ext cx="8596668" cy="1320800"/>
          </a:xfrm>
        </p:spPr>
        <p:txBody>
          <a:bodyPr/>
          <a:lstStyle/>
          <a:p>
            <a:pPr algn="ctr"/>
            <a:r>
              <a:rPr lang="en-IN" dirty="0"/>
              <a:t>CONSTRAINTS</a:t>
            </a:r>
          </a:p>
        </p:txBody>
      </p:sp>
      <p:sp>
        <p:nvSpPr>
          <p:cNvPr id="3" name="Content Placeholder 2">
            <a:extLst>
              <a:ext uri="{FF2B5EF4-FFF2-40B4-BE49-F238E27FC236}">
                <a16:creationId xmlns:a16="http://schemas.microsoft.com/office/drawing/2014/main" id="{269D0F7A-8177-4A11-8D2D-C8AA5D38F58A}"/>
              </a:ext>
            </a:extLst>
          </p:cNvPr>
          <p:cNvSpPr>
            <a:spLocks noGrp="1"/>
          </p:cNvSpPr>
          <p:nvPr>
            <p:ph idx="1"/>
          </p:nvPr>
        </p:nvSpPr>
        <p:spPr>
          <a:xfrm>
            <a:off x="1076830" y="2533453"/>
            <a:ext cx="8596668" cy="1932016"/>
          </a:xfrm>
        </p:spPr>
        <p:txBody>
          <a:bodyPr>
            <a:normAutofit fontScale="70000" lnSpcReduction="20000"/>
          </a:bodyPr>
          <a:lstStyle/>
          <a:p>
            <a:r>
              <a:rPr lang="en-IN" dirty="0"/>
              <a:t>Controlling the speed of the vehicles at a certain distance before the level crossing.</a:t>
            </a:r>
          </a:p>
          <a:p>
            <a:r>
              <a:rPr lang="en-IN" dirty="0"/>
              <a:t>Installation of appropriate warning signals at the required distance at level crossings and making sure that the warning signs are properly communicated to the passengers.</a:t>
            </a:r>
          </a:p>
          <a:p>
            <a:endParaRPr lang="en-IN" dirty="0"/>
          </a:p>
        </p:txBody>
      </p:sp>
      <p:pic>
        <p:nvPicPr>
          <p:cNvPr id="14338" name="Picture 2" descr="Image result for cmr logo">
            <a:extLst>
              <a:ext uri="{FF2B5EF4-FFF2-40B4-BE49-F238E27FC236}">
                <a16:creationId xmlns:a16="http://schemas.microsoft.com/office/drawing/2014/main" id="{5B3982EC-03C2-48BD-93D4-105EFB65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6830" cy="103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604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997F-3711-4886-9507-DF7149499C2E}"/>
              </a:ext>
            </a:extLst>
          </p:cNvPr>
          <p:cNvSpPr>
            <a:spLocks noGrp="1"/>
          </p:cNvSpPr>
          <p:nvPr>
            <p:ph type="title"/>
          </p:nvPr>
        </p:nvSpPr>
        <p:spPr>
          <a:xfrm>
            <a:off x="1281016" y="1071239"/>
            <a:ext cx="8596668" cy="864093"/>
          </a:xfrm>
        </p:spPr>
        <p:txBody>
          <a:bodyPr/>
          <a:lstStyle/>
          <a:p>
            <a:pPr algn="ctr"/>
            <a:r>
              <a:rPr lang="en-IN" dirty="0"/>
              <a:t>CONCLUSION</a:t>
            </a:r>
          </a:p>
        </p:txBody>
      </p:sp>
      <p:sp>
        <p:nvSpPr>
          <p:cNvPr id="3" name="Content Placeholder 2">
            <a:extLst>
              <a:ext uri="{FF2B5EF4-FFF2-40B4-BE49-F238E27FC236}">
                <a16:creationId xmlns:a16="http://schemas.microsoft.com/office/drawing/2014/main" id="{8C249288-C586-4047-B1AF-C9D3CBA7D886}"/>
              </a:ext>
            </a:extLst>
          </p:cNvPr>
          <p:cNvSpPr>
            <a:spLocks noGrp="1"/>
          </p:cNvSpPr>
          <p:nvPr>
            <p:ph idx="1"/>
          </p:nvPr>
        </p:nvSpPr>
        <p:spPr>
          <a:xfrm>
            <a:off x="1281015" y="2156479"/>
            <a:ext cx="8596668" cy="2545041"/>
          </a:xfrm>
        </p:spPr>
        <p:txBody>
          <a:bodyPr>
            <a:normAutofit fontScale="62500" lnSpcReduction="20000"/>
          </a:bodyPr>
          <a:lstStyle/>
          <a:p>
            <a:pPr marL="0" indent="0">
              <a:buNone/>
            </a:pPr>
            <a:r>
              <a:rPr lang="en-US" dirty="0"/>
              <a:t>It is a challenge to save the human life and vehicles from miserable train accidents in the era of modern science and technology. It is tried to automate various operations related to opening and closing of railway gates in this prototype. Thus accidents are avoided at places where there is no person managing the railway crossing gates. This system reduces the waiting time of road passengers at the railway crossings since it will identify the arrival of the train and there by closing the gate when needed. The present system is a proto type model which can be expanded to be operational in actual real time systems. </a:t>
            </a:r>
            <a:endParaRPr lang="en-IN" dirty="0"/>
          </a:p>
        </p:txBody>
      </p:sp>
      <p:pic>
        <p:nvPicPr>
          <p:cNvPr id="12290" name="Picture 2" descr="Image result for conclusion">
            <a:extLst>
              <a:ext uri="{FF2B5EF4-FFF2-40B4-BE49-F238E27FC236}">
                <a16:creationId xmlns:a16="http://schemas.microsoft.com/office/drawing/2014/main" id="{A6749AB6-8A8D-4601-ACC9-164832EF8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787" y="4475501"/>
            <a:ext cx="2143125" cy="21431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5362" name="Picture 2" descr="Image result for cmr logo">
            <a:extLst>
              <a:ext uri="{FF2B5EF4-FFF2-40B4-BE49-F238E27FC236}">
                <a16:creationId xmlns:a16="http://schemas.microsoft.com/office/drawing/2014/main" id="{54EBBED4-884F-44AB-B015-A240B1F0D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5" y="1"/>
            <a:ext cx="1000545" cy="96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229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588-5549-4900-826B-3CB870747333}"/>
              </a:ext>
            </a:extLst>
          </p:cNvPr>
          <p:cNvSpPr>
            <a:spLocks noGrp="1"/>
          </p:cNvSpPr>
          <p:nvPr>
            <p:ph type="title"/>
          </p:nvPr>
        </p:nvSpPr>
        <p:spPr>
          <a:xfrm>
            <a:off x="961420" y="556334"/>
            <a:ext cx="8596668" cy="917359"/>
          </a:xfrm>
        </p:spPr>
        <p:txBody>
          <a:bodyPr>
            <a:normAutofit fontScale="90000"/>
          </a:bodyPr>
          <a:lstStyle/>
          <a:p>
            <a:pPr algn="ctr"/>
            <a:br>
              <a:rPr lang="en-IN" dirty="0"/>
            </a:br>
            <a:r>
              <a:rPr lang="en-IN" dirty="0"/>
              <a:t>REFERENCES</a:t>
            </a:r>
          </a:p>
        </p:txBody>
      </p:sp>
      <p:sp>
        <p:nvSpPr>
          <p:cNvPr id="3" name="Content Placeholder 2">
            <a:extLst>
              <a:ext uri="{FF2B5EF4-FFF2-40B4-BE49-F238E27FC236}">
                <a16:creationId xmlns:a16="http://schemas.microsoft.com/office/drawing/2014/main" id="{AE077AB3-5A15-472B-80CB-BBD12DCCC751}"/>
              </a:ext>
            </a:extLst>
          </p:cNvPr>
          <p:cNvSpPr>
            <a:spLocks noGrp="1"/>
          </p:cNvSpPr>
          <p:nvPr>
            <p:ph idx="1"/>
          </p:nvPr>
        </p:nvSpPr>
        <p:spPr>
          <a:xfrm>
            <a:off x="961420" y="1733669"/>
            <a:ext cx="8596668" cy="4705164"/>
          </a:xfrm>
        </p:spPr>
        <p:txBody>
          <a:bodyPr>
            <a:normAutofit fontScale="70000" lnSpcReduction="20000"/>
          </a:bodyPr>
          <a:lstStyle/>
          <a:p>
            <a:r>
              <a:rPr lang="en-IN" dirty="0">
                <a:hlinkClick r:id="rId2"/>
              </a:rPr>
              <a:t>https://www.slideshare.net/mohamedmagdy927/automatic-railway-gate-control-22765999</a:t>
            </a:r>
            <a:endParaRPr lang="en-IN" dirty="0"/>
          </a:p>
          <a:p>
            <a:r>
              <a:rPr lang="en-IN" dirty="0">
                <a:hlinkClick r:id="rId3"/>
              </a:rPr>
              <a:t>https://ece-eee.final-year-projects.in/a/145-microcontroller-based-automatic-railway-gate-control.html</a:t>
            </a:r>
            <a:endParaRPr lang="en-IN" dirty="0"/>
          </a:p>
          <a:p>
            <a:r>
              <a:rPr lang="en-IN" dirty="0">
                <a:hlinkClick r:id="rId4"/>
              </a:rPr>
              <a:t>https://pdfs.semanticscholar.org/d14a/c79d94db56bb539146a5771b8175060ac76e.pdf</a:t>
            </a:r>
            <a:endParaRPr lang="en-IN" dirty="0"/>
          </a:p>
          <a:p>
            <a:r>
              <a:rPr lang="en-IN" dirty="0">
                <a:hlinkClick r:id="rId5"/>
              </a:rPr>
              <a:t>http://1000projects.org/automatic-railway-gate-control.html</a:t>
            </a:r>
            <a:endParaRPr lang="en-IN" dirty="0"/>
          </a:p>
          <a:p>
            <a:r>
              <a:rPr lang="en-IN" dirty="0">
                <a:hlinkClick r:id="rId6"/>
              </a:rPr>
              <a:t>http://www.rdso.indianrailways.gov.in/works/uploads/File/Handbook%20on%20Level%20Crossing(1).pdf</a:t>
            </a:r>
            <a:endParaRPr lang="en-IN" dirty="0"/>
          </a:p>
          <a:p>
            <a:r>
              <a:rPr lang="en-IN" dirty="0">
                <a:hlinkClick r:id="rId7"/>
              </a:rPr>
              <a:t>http://www.circuitstoday.com/automatic-railway-gate-control-using-arduino-ir-sensor</a:t>
            </a:r>
            <a:endParaRPr lang="en-IN" dirty="0"/>
          </a:p>
          <a:p>
            <a:r>
              <a:rPr lang="en-IN" dirty="0">
                <a:hlinkClick r:id="rId8"/>
              </a:rPr>
              <a:t>http://files.aust-eee-2211-project.webnode.com/200000167-a7a29a997a/Automatic%20Railway%20Gate.pdf</a:t>
            </a:r>
            <a:endParaRPr lang="en-IN" dirty="0"/>
          </a:p>
          <a:p>
            <a:endParaRPr lang="en-IN" dirty="0"/>
          </a:p>
          <a:p>
            <a:endParaRPr lang="en-IN" dirty="0"/>
          </a:p>
        </p:txBody>
      </p:sp>
      <p:pic>
        <p:nvPicPr>
          <p:cNvPr id="16386" name="Picture 2" descr="Image result for cmr logo">
            <a:extLst>
              <a:ext uri="{FF2B5EF4-FFF2-40B4-BE49-F238E27FC236}">
                <a16:creationId xmlns:a16="http://schemas.microsoft.com/office/drawing/2014/main" id="{0FAFFC46-8177-4D9A-A5F3-84691EC15D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318"/>
            <a:ext cx="961420" cy="92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50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89A4-1B5B-4173-8CA0-DA8B210072FA}"/>
              </a:ext>
            </a:extLst>
          </p:cNvPr>
          <p:cNvSpPr>
            <a:spLocks noGrp="1"/>
          </p:cNvSpPr>
          <p:nvPr>
            <p:ph type="title"/>
          </p:nvPr>
        </p:nvSpPr>
        <p:spPr>
          <a:xfrm>
            <a:off x="1250209" y="443075"/>
            <a:ext cx="8596668" cy="1320800"/>
          </a:xfrm>
        </p:spPr>
        <p:txBody>
          <a:bodyPr/>
          <a:lstStyle/>
          <a:p>
            <a:pPr algn="ctr"/>
            <a:br>
              <a:rPr lang="en-IN" dirty="0"/>
            </a:br>
            <a:r>
              <a:rPr lang="en-IN" dirty="0"/>
              <a:t>NEED STATEMENT</a:t>
            </a:r>
          </a:p>
        </p:txBody>
      </p:sp>
      <p:sp>
        <p:nvSpPr>
          <p:cNvPr id="5" name="Scroll: Horizontal 4">
            <a:extLst>
              <a:ext uri="{FF2B5EF4-FFF2-40B4-BE49-F238E27FC236}">
                <a16:creationId xmlns:a16="http://schemas.microsoft.com/office/drawing/2014/main" id="{6E5AD201-EBA3-4BB0-BA78-8EBEFD6FD6CE}"/>
              </a:ext>
            </a:extLst>
          </p:cNvPr>
          <p:cNvSpPr/>
          <p:nvPr/>
        </p:nvSpPr>
        <p:spPr>
          <a:xfrm>
            <a:off x="2414725" y="1584772"/>
            <a:ext cx="6533965" cy="4456590"/>
          </a:xfrm>
          <a:prstGeom prst="horizont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BFE952A-E0F9-41D1-AA13-05604B695078}"/>
              </a:ext>
            </a:extLst>
          </p:cNvPr>
          <p:cNvSpPr txBox="1"/>
          <p:nvPr/>
        </p:nvSpPr>
        <p:spPr>
          <a:xfrm>
            <a:off x="3335247" y="3226956"/>
            <a:ext cx="4858841" cy="1015663"/>
          </a:xfrm>
          <a:prstGeom prst="rect">
            <a:avLst/>
          </a:prstGeom>
          <a:noFill/>
        </p:spPr>
        <p:txBody>
          <a:bodyPr wrap="square" rtlCol="0">
            <a:spAutoFit/>
          </a:bodyPr>
          <a:lstStyle/>
          <a:p>
            <a:pPr algn="ctr"/>
            <a:r>
              <a:rPr lang="en-IN" sz="2000" dirty="0"/>
              <a:t>No man railway gates lead to major human casualties. There is a need for automated railway gates.</a:t>
            </a:r>
          </a:p>
        </p:txBody>
      </p:sp>
      <p:pic>
        <p:nvPicPr>
          <p:cNvPr id="3074" name="Picture 2" descr="Image result for cmr logo">
            <a:extLst>
              <a:ext uri="{FF2B5EF4-FFF2-40B4-BE49-F238E27FC236}">
                <a16:creationId xmlns:a16="http://schemas.microsoft.com/office/drawing/2014/main" id="{530932B0-BF9A-4E11-BC81-68F29942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038687" cy="99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59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BFF9-AF33-4224-A7AD-FC896B657DE0}"/>
              </a:ext>
            </a:extLst>
          </p:cNvPr>
          <p:cNvSpPr>
            <a:spLocks noGrp="1"/>
          </p:cNvSpPr>
          <p:nvPr>
            <p:ph type="title"/>
          </p:nvPr>
        </p:nvSpPr>
        <p:spPr>
          <a:xfrm>
            <a:off x="996930" y="263371"/>
            <a:ext cx="8596668" cy="855216"/>
          </a:xfrm>
        </p:spPr>
        <p:txBody>
          <a:bodyPr/>
          <a:lstStyle/>
          <a:p>
            <a:pPr algn="ctr"/>
            <a:r>
              <a:rPr lang="en-IN" dirty="0"/>
              <a:t>CONTENTS</a:t>
            </a:r>
          </a:p>
        </p:txBody>
      </p:sp>
      <p:sp>
        <p:nvSpPr>
          <p:cNvPr id="3" name="Content Placeholder 2">
            <a:extLst>
              <a:ext uri="{FF2B5EF4-FFF2-40B4-BE49-F238E27FC236}">
                <a16:creationId xmlns:a16="http://schemas.microsoft.com/office/drawing/2014/main" id="{783F3F9D-C7A7-4455-AAE6-07A3FB1941B3}"/>
              </a:ext>
            </a:extLst>
          </p:cNvPr>
          <p:cNvSpPr>
            <a:spLocks noGrp="1"/>
          </p:cNvSpPr>
          <p:nvPr>
            <p:ph idx="1"/>
          </p:nvPr>
        </p:nvSpPr>
        <p:spPr>
          <a:xfrm>
            <a:off x="677334" y="1118587"/>
            <a:ext cx="8596668" cy="5211192"/>
          </a:xfrm>
        </p:spPr>
        <p:txBody>
          <a:bodyPr>
            <a:normAutofit fontScale="77500" lnSpcReduction="20000"/>
          </a:bodyPr>
          <a:lstStyle/>
          <a:p>
            <a:r>
              <a:rPr lang="en-IN" dirty="0"/>
              <a:t>ABSTRACT</a:t>
            </a:r>
          </a:p>
          <a:p>
            <a:r>
              <a:rPr lang="en-IN" dirty="0"/>
              <a:t>INTRODUCTON</a:t>
            </a:r>
          </a:p>
          <a:p>
            <a:r>
              <a:rPr lang="en-IN" dirty="0"/>
              <a:t>OBJECTIVE</a:t>
            </a:r>
          </a:p>
          <a:p>
            <a:r>
              <a:rPr lang="en-IN" dirty="0"/>
              <a:t>BENCHMARKS</a:t>
            </a:r>
          </a:p>
          <a:p>
            <a:r>
              <a:rPr lang="en-IN" dirty="0"/>
              <a:t>EXISTING SOLUTIONS</a:t>
            </a:r>
          </a:p>
          <a:p>
            <a:r>
              <a:rPr lang="en-IN" dirty="0"/>
              <a:t>PROPOSED DESIGN</a:t>
            </a:r>
          </a:p>
          <a:p>
            <a:r>
              <a:rPr lang="en-IN" dirty="0"/>
              <a:t>COMPONENTS REQUIRED WITH SPECIFICATIONS</a:t>
            </a:r>
          </a:p>
          <a:p>
            <a:r>
              <a:rPr lang="en-IN" dirty="0"/>
              <a:t>CIRCUIT DIAGRAM</a:t>
            </a:r>
          </a:p>
          <a:p>
            <a:r>
              <a:rPr lang="en-IN" dirty="0"/>
              <a:t>BLOCK DIAGRAM</a:t>
            </a:r>
          </a:p>
          <a:p>
            <a:r>
              <a:rPr lang="en-IN" dirty="0"/>
              <a:t>FUNCTIONS</a:t>
            </a:r>
          </a:p>
          <a:p>
            <a:r>
              <a:rPr lang="en-IN" dirty="0"/>
              <a:t>CONSTRAINTS</a:t>
            </a:r>
          </a:p>
          <a:p>
            <a:r>
              <a:rPr lang="en-IN" dirty="0"/>
              <a:t>CONCLUSION</a:t>
            </a:r>
          </a:p>
          <a:p>
            <a:r>
              <a:rPr lang="en-IN" dirty="0"/>
              <a:t>REFERENCES</a:t>
            </a:r>
          </a:p>
          <a:p>
            <a:endParaRPr lang="en-IN" dirty="0"/>
          </a:p>
        </p:txBody>
      </p:sp>
      <p:pic>
        <p:nvPicPr>
          <p:cNvPr id="4098" name="Picture 2" descr="Image result for cmr logo">
            <a:extLst>
              <a:ext uri="{FF2B5EF4-FFF2-40B4-BE49-F238E27FC236}">
                <a16:creationId xmlns:a16="http://schemas.microsoft.com/office/drawing/2014/main" id="{B6B2A3D1-A1DB-42DD-B1B2-FDAED4B04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 y="1"/>
            <a:ext cx="1045742" cy="100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401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98B1-62F2-4F5E-95A3-E753E9FE80C1}"/>
              </a:ext>
            </a:extLst>
          </p:cNvPr>
          <p:cNvSpPr>
            <a:spLocks noGrp="1"/>
          </p:cNvSpPr>
          <p:nvPr>
            <p:ph type="title"/>
          </p:nvPr>
        </p:nvSpPr>
        <p:spPr>
          <a:xfrm>
            <a:off x="967933" y="210104"/>
            <a:ext cx="8596668" cy="1068280"/>
          </a:xfrm>
        </p:spPr>
        <p:txBody>
          <a:bodyPr/>
          <a:lstStyle/>
          <a:p>
            <a:pPr algn="ctr"/>
            <a:r>
              <a:rPr lang="en-IN" dirty="0"/>
              <a:t>ABSTRACT</a:t>
            </a:r>
          </a:p>
        </p:txBody>
      </p:sp>
      <p:sp>
        <p:nvSpPr>
          <p:cNvPr id="3" name="Content Placeholder 2">
            <a:extLst>
              <a:ext uri="{FF2B5EF4-FFF2-40B4-BE49-F238E27FC236}">
                <a16:creationId xmlns:a16="http://schemas.microsoft.com/office/drawing/2014/main" id="{17D5F3C6-8D73-4E50-A59B-942DB11AE271}"/>
              </a:ext>
            </a:extLst>
          </p:cNvPr>
          <p:cNvSpPr>
            <a:spLocks noGrp="1"/>
          </p:cNvSpPr>
          <p:nvPr>
            <p:ph idx="1"/>
          </p:nvPr>
        </p:nvSpPr>
        <p:spPr>
          <a:xfrm>
            <a:off x="677334" y="1016000"/>
            <a:ext cx="9177866" cy="5557520"/>
          </a:xfrm>
        </p:spPr>
        <p:txBody>
          <a:bodyPr>
            <a:normAutofit fontScale="70000" lnSpcReduction="20000"/>
          </a:bodyPr>
          <a:lstStyle/>
          <a:p>
            <a:r>
              <a:rPr lang="en-US" dirty="0"/>
              <a:t>The crossing of railway gates is a tedious job for normal people. They have to wait for a long time even before and after arrival and departure of the trains. In rapidly flourishing country like India, accidents in the unmanned level crossings are increasing day by day. At present, in level crossings the railway gate is operated normally by a gate keeper after receiving the information about the train’s arrival. Instead of waiting such a long time at the railway gates and to avoid accidents in level crossings a project is proposed that controls the gate automatically with out involvement of the railway level crossing gate keeper. It can also implemented in unmanned level crossings at remote areas.</a:t>
            </a:r>
          </a:p>
          <a:p>
            <a:endParaRPr lang="en-US" dirty="0"/>
          </a:p>
          <a:p>
            <a:r>
              <a:rPr lang="en-US" dirty="0"/>
              <a:t>The train arrival and departure would sensed by 2 sensors. When ever the first sensor senses the train is near by means it sends a signal to preprogrammed micro controller which the railway gate is controlled by means of a dc motor. Then the gate closes and opens when the second sensor senses the train departure. The Automatic Railway Gate Control Abstract deals in detail the circuit description along with the component description, required Software and Coding.</a:t>
            </a:r>
            <a:endParaRPr lang="en-IN" dirty="0"/>
          </a:p>
        </p:txBody>
      </p:sp>
      <p:pic>
        <p:nvPicPr>
          <p:cNvPr id="5122" name="Picture 2" descr="Image result for cmr logo">
            <a:extLst>
              <a:ext uri="{FF2B5EF4-FFF2-40B4-BE49-F238E27FC236}">
                <a16:creationId xmlns:a16="http://schemas.microsoft.com/office/drawing/2014/main" id="{5175EA72-F68F-4A4D-8805-6F9B56637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57564"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421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A5D5-778C-497F-8634-651EB3EDEB71}"/>
              </a:ext>
            </a:extLst>
          </p:cNvPr>
          <p:cNvSpPr>
            <a:spLocks noGrp="1"/>
          </p:cNvSpPr>
          <p:nvPr>
            <p:ph type="title"/>
          </p:nvPr>
        </p:nvSpPr>
        <p:spPr>
          <a:xfrm>
            <a:off x="786825" y="723969"/>
            <a:ext cx="8596668" cy="815866"/>
          </a:xfrm>
        </p:spPr>
        <p:txBody>
          <a:bodyPr>
            <a:normAutofit fontScale="90000"/>
          </a:bodyPr>
          <a:lstStyle/>
          <a:p>
            <a:pPr algn="ctr"/>
            <a:br>
              <a:rPr lang="en-IN" dirty="0"/>
            </a:br>
            <a:r>
              <a:rPr lang="en-IN" dirty="0"/>
              <a:t>INTRODUCTION</a:t>
            </a:r>
          </a:p>
        </p:txBody>
      </p:sp>
      <p:sp>
        <p:nvSpPr>
          <p:cNvPr id="3" name="Content Placeholder 2">
            <a:extLst>
              <a:ext uri="{FF2B5EF4-FFF2-40B4-BE49-F238E27FC236}">
                <a16:creationId xmlns:a16="http://schemas.microsoft.com/office/drawing/2014/main" id="{CAF83BCD-3648-4007-8DD5-4E5B28D95C67}"/>
              </a:ext>
            </a:extLst>
          </p:cNvPr>
          <p:cNvSpPr>
            <a:spLocks noGrp="1"/>
          </p:cNvSpPr>
          <p:nvPr>
            <p:ph idx="1"/>
          </p:nvPr>
        </p:nvSpPr>
        <p:spPr>
          <a:xfrm>
            <a:off x="973169" y="1864509"/>
            <a:ext cx="8596668" cy="4013989"/>
          </a:xfrm>
        </p:spPr>
        <p:txBody>
          <a:bodyPr>
            <a:normAutofit fontScale="70000" lnSpcReduction="20000"/>
          </a:bodyPr>
          <a:lstStyle/>
          <a:p>
            <a:pPr marL="0" indent="0">
              <a:buNone/>
            </a:pPr>
            <a:r>
              <a:rPr lang="en-US" dirty="0"/>
              <a:t>According to the statistics from 2009-2015, there were about 800 railway accidents and more than 30% of these accidents were due to unman level crossing. About 1800 people were injured and more than 500 were dead. In most cases the crashes occurred when the driver does not pay attention to the warning devices. The main problem around railway crossing is that the motorists drive around the crossing the gates while they are down. So, more efforts are required for railway crossing safety. In India over thousands of trains are running on tracks everyday .There are many unmanned railway crossings on the tracks which are susceptible to accidents. To avoid accidents at railway crossings, automatic and independent railway gate system comes in picture. Using simple electronic components, we have successfully tried to automate the control of railway gates.</a:t>
            </a:r>
            <a:endParaRPr lang="en-IN" dirty="0"/>
          </a:p>
        </p:txBody>
      </p:sp>
      <p:pic>
        <p:nvPicPr>
          <p:cNvPr id="8194" name="Picture 2" descr="Image result for cartoon train">
            <a:extLst>
              <a:ext uri="{FF2B5EF4-FFF2-40B4-BE49-F238E27FC236}">
                <a16:creationId xmlns:a16="http://schemas.microsoft.com/office/drawing/2014/main" id="{D5BCD68B-576E-43C6-863F-826B6BF4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303" y="4696287"/>
            <a:ext cx="2891694" cy="1954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46" name="Picture 2" descr="Image result for cmr logo">
            <a:extLst>
              <a:ext uri="{FF2B5EF4-FFF2-40B4-BE49-F238E27FC236}">
                <a16:creationId xmlns:a16="http://schemas.microsoft.com/office/drawing/2014/main" id="{C1B7E7E6-C0AC-4786-A7FE-C8AE8359E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38687" cy="99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371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7218-8BC0-4183-A8CB-6A4CD0DD2DE5}"/>
              </a:ext>
            </a:extLst>
          </p:cNvPr>
          <p:cNvSpPr>
            <a:spLocks noGrp="1"/>
          </p:cNvSpPr>
          <p:nvPr>
            <p:ph type="title"/>
          </p:nvPr>
        </p:nvSpPr>
        <p:spPr>
          <a:xfrm>
            <a:off x="828252" y="843164"/>
            <a:ext cx="9079225" cy="864093"/>
          </a:xfrm>
        </p:spPr>
        <p:txBody>
          <a:bodyPr/>
          <a:lstStyle/>
          <a:p>
            <a:pPr algn="ctr"/>
            <a:r>
              <a:rPr lang="en-IN" dirty="0"/>
              <a:t>OBJECTIVE</a:t>
            </a:r>
          </a:p>
        </p:txBody>
      </p:sp>
      <p:sp>
        <p:nvSpPr>
          <p:cNvPr id="3" name="Content Placeholder 2">
            <a:extLst>
              <a:ext uri="{FF2B5EF4-FFF2-40B4-BE49-F238E27FC236}">
                <a16:creationId xmlns:a16="http://schemas.microsoft.com/office/drawing/2014/main" id="{031C975E-D33B-4351-BB1B-98E67266305D}"/>
              </a:ext>
            </a:extLst>
          </p:cNvPr>
          <p:cNvSpPr>
            <a:spLocks noGrp="1"/>
          </p:cNvSpPr>
          <p:nvPr>
            <p:ph idx="1"/>
          </p:nvPr>
        </p:nvSpPr>
        <p:spPr>
          <a:xfrm>
            <a:off x="1069531" y="2151711"/>
            <a:ext cx="8596668" cy="3880773"/>
          </a:xfrm>
        </p:spPr>
        <p:txBody>
          <a:bodyPr>
            <a:normAutofit fontScale="92500" lnSpcReduction="10000"/>
          </a:bodyPr>
          <a:lstStyle/>
          <a:p>
            <a:pPr marL="0" indent="0">
              <a:buNone/>
            </a:pPr>
            <a:r>
              <a:rPr lang="en-IN" dirty="0"/>
              <a:t>Following are the objectives to be established on full fledged operation of our prototype on a large scale basis:</a:t>
            </a:r>
          </a:p>
          <a:p>
            <a:r>
              <a:rPr lang="en-IN" dirty="0"/>
              <a:t>Removal of human intervention at level crossings.</a:t>
            </a:r>
          </a:p>
          <a:p>
            <a:r>
              <a:rPr lang="en-IN" dirty="0"/>
              <a:t>Ensuring the safety of passengers.</a:t>
            </a:r>
          </a:p>
          <a:p>
            <a:r>
              <a:rPr lang="en-US" dirty="0"/>
              <a:t>Avoiding delay in the closing of manual level crossing barriers though train is at the nearest distance and is approaching fast.</a:t>
            </a:r>
          </a:p>
          <a:p>
            <a:pPr marL="0" indent="0">
              <a:buNone/>
            </a:pPr>
            <a:endParaRPr lang="en-IN" dirty="0"/>
          </a:p>
        </p:txBody>
      </p:sp>
      <p:pic>
        <p:nvPicPr>
          <p:cNvPr id="7170" name="Picture 2" descr="Image result for railway gates">
            <a:extLst>
              <a:ext uri="{FF2B5EF4-FFF2-40B4-BE49-F238E27FC236}">
                <a16:creationId xmlns:a16="http://schemas.microsoft.com/office/drawing/2014/main" id="{1A095B19-2383-4961-A3A1-410E89B54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647" y="5020453"/>
            <a:ext cx="2775562" cy="15543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Picture 2" descr="Image result for cmr logo">
            <a:extLst>
              <a:ext uri="{FF2B5EF4-FFF2-40B4-BE49-F238E27FC236}">
                <a16:creationId xmlns:a16="http://schemas.microsoft.com/office/drawing/2014/main" id="{486E28B2-C5C2-4EC0-919B-028357EA7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9531" cy="102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4963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BC07-F0C1-43D0-980D-BD6753963E43}"/>
              </a:ext>
            </a:extLst>
          </p:cNvPr>
          <p:cNvSpPr>
            <a:spLocks noGrp="1"/>
          </p:cNvSpPr>
          <p:nvPr>
            <p:ph type="title"/>
          </p:nvPr>
        </p:nvSpPr>
        <p:spPr>
          <a:xfrm>
            <a:off x="943665" y="565212"/>
            <a:ext cx="8596668" cy="1006136"/>
          </a:xfrm>
        </p:spPr>
        <p:txBody>
          <a:bodyPr/>
          <a:lstStyle/>
          <a:p>
            <a:pPr algn="ctr"/>
            <a:r>
              <a:rPr lang="en-IN" dirty="0"/>
              <a:t>BENCHMARKS</a:t>
            </a:r>
          </a:p>
        </p:txBody>
      </p:sp>
      <p:sp>
        <p:nvSpPr>
          <p:cNvPr id="8" name="Content Placeholder 7">
            <a:extLst>
              <a:ext uri="{FF2B5EF4-FFF2-40B4-BE49-F238E27FC236}">
                <a16:creationId xmlns:a16="http://schemas.microsoft.com/office/drawing/2014/main" id="{DA45993D-129B-4E08-856E-9FC9B845E2F3}"/>
              </a:ext>
            </a:extLst>
          </p:cNvPr>
          <p:cNvSpPr>
            <a:spLocks noGrp="1"/>
          </p:cNvSpPr>
          <p:nvPr>
            <p:ph idx="1"/>
          </p:nvPr>
        </p:nvSpPr>
        <p:spPr>
          <a:xfrm>
            <a:off x="943665" y="1571348"/>
            <a:ext cx="8596668" cy="4612057"/>
          </a:xfrm>
        </p:spPr>
        <p:txBody>
          <a:bodyPr>
            <a:normAutofit fontScale="77500" lnSpcReduction="20000"/>
          </a:bodyPr>
          <a:lstStyle/>
          <a:p>
            <a:r>
              <a:rPr lang="en-IN" dirty="0"/>
              <a:t>There was only single red-light crossing.</a:t>
            </a:r>
          </a:p>
          <a:p>
            <a:r>
              <a:rPr lang="en-IN" dirty="0"/>
              <a:t>A second light was introduced to the red-light crossing.</a:t>
            </a:r>
          </a:p>
          <a:p>
            <a:r>
              <a:rPr lang="en-IN" dirty="0"/>
              <a:t>Bells were introduced to the existed system.</a:t>
            </a:r>
          </a:p>
          <a:p>
            <a:r>
              <a:rPr lang="en-IN" dirty="0"/>
              <a:t>Sign boards were introduced.</a:t>
            </a:r>
          </a:p>
          <a:p>
            <a:r>
              <a:rPr lang="en-IN" dirty="0"/>
              <a:t>Further, half-barriers and LED lights were introduced.</a:t>
            </a:r>
          </a:p>
          <a:p>
            <a:r>
              <a:rPr lang="en-IN" dirty="0"/>
              <a:t>Full-barriers for pedestrians with active warning systems.</a:t>
            </a:r>
          </a:p>
          <a:p>
            <a:r>
              <a:rPr lang="en-IN" dirty="0"/>
              <a:t>Remote operating of full-barriers from traffic control cameras.</a:t>
            </a:r>
          </a:p>
          <a:p>
            <a:r>
              <a:rPr lang="en-IN" dirty="0"/>
              <a:t>Along with them, two alternative flashlights accompany the barriers, which can be manual or automatic.</a:t>
            </a:r>
          </a:p>
          <a:p>
            <a:r>
              <a:rPr lang="en-IN" dirty="0"/>
              <a:t>Automatic level crossing sensors for obstacle detection.</a:t>
            </a:r>
          </a:p>
          <a:p>
            <a:endParaRPr lang="en-IN" dirty="0"/>
          </a:p>
          <a:p>
            <a:endParaRPr lang="en-IN" dirty="0"/>
          </a:p>
          <a:p>
            <a:endParaRPr lang="en-IN" dirty="0"/>
          </a:p>
        </p:txBody>
      </p:sp>
      <p:pic>
        <p:nvPicPr>
          <p:cNvPr id="2052" name="Picture 4" descr="Image result for cartoon railway track">
            <a:extLst>
              <a:ext uri="{FF2B5EF4-FFF2-40B4-BE49-F238E27FC236}">
                <a16:creationId xmlns:a16="http://schemas.microsoft.com/office/drawing/2014/main" id="{54CF4838-912E-4EE4-A99B-1C9ABE5FC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04" y="4785064"/>
            <a:ext cx="2466975" cy="188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4" name="Picture 2" descr="Image result for cmr logo">
            <a:extLst>
              <a:ext uri="{FF2B5EF4-FFF2-40B4-BE49-F238E27FC236}">
                <a16:creationId xmlns:a16="http://schemas.microsoft.com/office/drawing/2014/main" id="{F941AFFB-7389-495E-A410-FEF653448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1065319" cy="102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826275"/>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A6CC-9ED2-491C-9E18-E30031FAAFA7}"/>
              </a:ext>
            </a:extLst>
          </p:cNvPr>
          <p:cNvSpPr>
            <a:spLocks noGrp="1"/>
          </p:cNvSpPr>
          <p:nvPr>
            <p:ph type="title"/>
          </p:nvPr>
        </p:nvSpPr>
        <p:spPr>
          <a:xfrm>
            <a:off x="854887" y="600723"/>
            <a:ext cx="8596668" cy="890726"/>
          </a:xfrm>
        </p:spPr>
        <p:txBody>
          <a:bodyPr/>
          <a:lstStyle/>
          <a:p>
            <a:pPr algn="ctr"/>
            <a:r>
              <a:rPr lang="en-IN" dirty="0"/>
              <a:t>EXISTING SOLUTIONS</a:t>
            </a:r>
          </a:p>
        </p:txBody>
      </p:sp>
      <p:sp>
        <p:nvSpPr>
          <p:cNvPr id="3" name="Content Placeholder 2">
            <a:extLst>
              <a:ext uri="{FF2B5EF4-FFF2-40B4-BE49-F238E27FC236}">
                <a16:creationId xmlns:a16="http://schemas.microsoft.com/office/drawing/2014/main" id="{1082CBAD-5322-43F4-9F0E-31D7BC838F8F}"/>
              </a:ext>
            </a:extLst>
          </p:cNvPr>
          <p:cNvSpPr>
            <a:spLocks noGrp="1"/>
          </p:cNvSpPr>
          <p:nvPr>
            <p:ph idx="1"/>
          </p:nvPr>
        </p:nvSpPr>
        <p:spPr>
          <a:xfrm>
            <a:off x="854887" y="1597981"/>
            <a:ext cx="8596668" cy="4765828"/>
          </a:xfrm>
        </p:spPr>
        <p:txBody>
          <a:bodyPr>
            <a:normAutofit fontScale="70000" lnSpcReduction="20000"/>
          </a:bodyPr>
          <a:lstStyle/>
          <a:p>
            <a:pPr lvl="0"/>
            <a:r>
              <a:rPr lang="en-IN" dirty="0"/>
              <a:t>Level crossing in the form of lifting barriers.</a:t>
            </a:r>
          </a:p>
          <a:p>
            <a:pPr lvl="0"/>
            <a:r>
              <a:rPr lang="en-US" dirty="0"/>
              <a:t>Lifting barriers which, at one end, are to be placed with a heavy load for closing the barrier. For opening the barrier, we just have to remove the heavy load.</a:t>
            </a:r>
            <a:endParaRPr lang="en-IN" dirty="0"/>
          </a:p>
          <a:p>
            <a:pPr lvl="0"/>
            <a:r>
              <a:rPr lang="en-US" dirty="0"/>
              <a:t>Lifting barriers which can be opened and closed by the operation of a switch manually.</a:t>
            </a:r>
            <a:endParaRPr lang="en-IN" dirty="0"/>
          </a:p>
          <a:p>
            <a:pPr lvl="0"/>
            <a:r>
              <a:rPr lang="en-US" dirty="0"/>
              <a:t>Lifting barriers (operated by switch) accompanied by sound buzzers for warning the passengers.</a:t>
            </a:r>
            <a:endParaRPr lang="en-IN" dirty="0"/>
          </a:p>
          <a:p>
            <a:pPr lvl="0"/>
            <a:r>
              <a:rPr lang="en-US" dirty="0"/>
              <a:t>Lifting barriers which are to be directly operated by a man, i.e. one will lift the barrier up and pull it down, which is clamped at one end.</a:t>
            </a:r>
            <a:endParaRPr lang="en-IN" dirty="0"/>
          </a:p>
          <a:p>
            <a:pPr lvl="0"/>
            <a:r>
              <a:rPr lang="en-US" dirty="0"/>
              <a:t>Lifting barriers which are clamped at one end and the other end is tied with a rope. Untying the rope would open the barrier.</a:t>
            </a:r>
            <a:endParaRPr lang="en-IN" dirty="0"/>
          </a:p>
          <a:p>
            <a:pPr lvl="0"/>
            <a:r>
              <a:rPr lang="en-US" dirty="0"/>
              <a:t>Movable gates of approved design are also used at some places.</a:t>
            </a:r>
            <a:endParaRPr lang="en-IN" dirty="0"/>
          </a:p>
          <a:p>
            <a:endParaRPr lang="en-IN" dirty="0"/>
          </a:p>
        </p:txBody>
      </p:sp>
      <p:pic>
        <p:nvPicPr>
          <p:cNvPr id="9218" name="Picture 2" descr="Image result for cmr logo">
            <a:extLst>
              <a:ext uri="{FF2B5EF4-FFF2-40B4-BE49-F238E27FC236}">
                <a16:creationId xmlns:a16="http://schemas.microsoft.com/office/drawing/2014/main" id="{70F3A510-0340-45BA-90C3-A1222C6F2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91953" cy="104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776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7251-4F68-42AD-A1C0-9D3D27864A66}"/>
              </a:ext>
            </a:extLst>
          </p:cNvPr>
          <p:cNvSpPr>
            <a:spLocks noGrp="1"/>
          </p:cNvSpPr>
          <p:nvPr>
            <p:ph type="title"/>
          </p:nvPr>
        </p:nvSpPr>
        <p:spPr>
          <a:xfrm>
            <a:off x="1103462" y="485312"/>
            <a:ext cx="8596668" cy="872971"/>
          </a:xfrm>
        </p:spPr>
        <p:txBody>
          <a:bodyPr/>
          <a:lstStyle/>
          <a:p>
            <a:pPr algn="ctr"/>
            <a:r>
              <a:rPr lang="en-IN" dirty="0"/>
              <a:t>PROPOSED DESIGN</a:t>
            </a:r>
          </a:p>
        </p:txBody>
      </p:sp>
      <p:sp>
        <p:nvSpPr>
          <p:cNvPr id="3" name="Content Placeholder 2">
            <a:extLst>
              <a:ext uri="{FF2B5EF4-FFF2-40B4-BE49-F238E27FC236}">
                <a16:creationId xmlns:a16="http://schemas.microsoft.com/office/drawing/2014/main" id="{F8E4AA9D-BBA0-498C-8D2B-A32F8E5CAA5F}"/>
              </a:ext>
            </a:extLst>
          </p:cNvPr>
          <p:cNvSpPr>
            <a:spLocks noGrp="1"/>
          </p:cNvSpPr>
          <p:nvPr>
            <p:ph idx="1"/>
          </p:nvPr>
        </p:nvSpPr>
        <p:spPr>
          <a:xfrm>
            <a:off x="1103462" y="1654562"/>
            <a:ext cx="8596668" cy="3880773"/>
          </a:xfrm>
        </p:spPr>
        <p:txBody>
          <a:bodyPr>
            <a:normAutofit fontScale="70000" lnSpcReduction="20000"/>
          </a:bodyPr>
          <a:lstStyle/>
          <a:p>
            <a:pPr marL="0" indent="0">
              <a:buNone/>
            </a:pPr>
            <a:r>
              <a:rPr lang="en-IN" dirty="0"/>
              <a:t>In designing our prototype we have used a set of components which we would be knowing about further. The working of the prototype is explained as follows:</a:t>
            </a:r>
          </a:p>
          <a:p>
            <a:pPr>
              <a:buFont typeface="Wingdings" panose="05000000000000000000" pitchFamily="2" charset="2"/>
              <a:buChar char="§"/>
            </a:pPr>
            <a:r>
              <a:rPr lang="en-IN" dirty="0"/>
              <a:t>The arrival of the train is detected by the IR sensors placed on either side of the gate, at required distance from the level crossing.</a:t>
            </a:r>
          </a:p>
          <a:p>
            <a:pPr>
              <a:buFont typeface="Wingdings" panose="05000000000000000000" pitchFamily="2" charset="2"/>
              <a:buChar char="§"/>
            </a:pPr>
            <a:r>
              <a:rPr lang="en-IN" dirty="0"/>
              <a:t>Once arrival is sensed, the signal is sent to the microcontroller or the Arduino board.</a:t>
            </a:r>
          </a:p>
          <a:p>
            <a:pPr>
              <a:buFont typeface="Wingdings" panose="05000000000000000000" pitchFamily="2" charset="2"/>
              <a:buChar char="§"/>
            </a:pPr>
            <a:r>
              <a:rPr lang="en-IN" dirty="0"/>
              <a:t>Subsequently, in response to this, the gates are closed.</a:t>
            </a:r>
          </a:p>
          <a:p>
            <a:pPr>
              <a:buFont typeface="Wingdings" panose="05000000000000000000" pitchFamily="2" charset="2"/>
              <a:buChar char="§"/>
            </a:pPr>
            <a:r>
              <a:rPr lang="en-IN" dirty="0"/>
              <a:t>The departure of the train is detected by the IR sensors placed at required distance from the gates.</a:t>
            </a:r>
          </a:p>
          <a:p>
            <a:pPr>
              <a:buFont typeface="Wingdings" panose="05000000000000000000" pitchFamily="2" charset="2"/>
              <a:buChar char="§"/>
            </a:pPr>
            <a:r>
              <a:rPr lang="en-IN" dirty="0"/>
              <a:t>The signal about departure is sent to the Arduino board , which in turn operates the motor and opens the gates.</a:t>
            </a:r>
          </a:p>
          <a:p>
            <a:pPr>
              <a:buFont typeface="Wingdings" panose="05000000000000000000" pitchFamily="2" charset="2"/>
              <a:buChar char="§"/>
            </a:pPr>
            <a:endParaRPr lang="en-IN" dirty="0"/>
          </a:p>
          <a:p>
            <a:pPr marL="0" indent="0">
              <a:buNone/>
            </a:pPr>
            <a:endParaRPr lang="en-IN" dirty="0"/>
          </a:p>
        </p:txBody>
      </p:sp>
      <p:pic>
        <p:nvPicPr>
          <p:cNvPr id="10246" name="Picture 6" descr="Image result for idea">
            <a:extLst>
              <a:ext uri="{FF2B5EF4-FFF2-40B4-BE49-F238E27FC236}">
                <a16:creationId xmlns:a16="http://schemas.microsoft.com/office/drawing/2014/main" id="{47E596CD-A501-41C3-9818-B873DABE4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321" y="4890350"/>
            <a:ext cx="2686050" cy="1821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42" name="Picture 2" descr="Image result for cmr logo">
            <a:extLst>
              <a:ext uri="{FF2B5EF4-FFF2-40B4-BE49-F238E27FC236}">
                <a16:creationId xmlns:a16="http://schemas.microsoft.com/office/drawing/2014/main" id="{1A887D0B-E7EA-4297-BE58-EA58C766F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083"/>
            <a:ext cx="1020931" cy="98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717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725</TotalTime>
  <Words>1464</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Franklin Gothic Book</vt:lpstr>
      <vt:lpstr>Franklin Gothic Medium</vt:lpstr>
      <vt:lpstr>Wingdings</vt:lpstr>
      <vt:lpstr>Wingdings 2</vt:lpstr>
      <vt:lpstr>Trek</vt:lpstr>
      <vt:lpstr>AUTOMATIC RAILWAY GATE CONTROL SYSTEM</vt:lpstr>
      <vt:lpstr> NEED STATEMENT</vt:lpstr>
      <vt:lpstr>CONTENTS</vt:lpstr>
      <vt:lpstr>ABSTRACT</vt:lpstr>
      <vt:lpstr> INTRODUCTION</vt:lpstr>
      <vt:lpstr>OBJECTIVE</vt:lpstr>
      <vt:lpstr>BENCHMARKS</vt:lpstr>
      <vt:lpstr>EXISTING SOLUTIONS</vt:lpstr>
      <vt:lpstr>PROPOSED DESIGN</vt:lpstr>
      <vt:lpstr> COMPONENTS REQUIRED WITH SPECIFICATIONS</vt:lpstr>
      <vt:lpstr>PowerPoint Presentation</vt:lpstr>
      <vt:lpstr>PowerPoint Presentation</vt:lpstr>
      <vt:lpstr>CIRCUIT DIAGRAM</vt:lpstr>
      <vt:lpstr> FUNCTIONS</vt:lpstr>
      <vt:lpstr>CONSTRAINTS</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RAILWAY GATES</dc:title>
  <dc:creator>Lalitha Soumya Ayyagari</dc:creator>
  <cp:lastModifiedBy>Ujwala Vasireddy</cp:lastModifiedBy>
  <cp:revision>64</cp:revision>
  <dcterms:created xsi:type="dcterms:W3CDTF">2018-11-28T13:49:30Z</dcterms:created>
  <dcterms:modified xsi:type="dcterms:W3CDTF">2024-03-20T04:21:09Z</dcterms:modified>
</cp:coreProperties>
</file>