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72" r:id="rId7"/>
    <p:sldId id="262" r:id="rId8"/>
    <p:sldId id="273" r:id="rId9"/>
    <p:sldId id="274" r:id="rId10"/>
    <p:sldId id="275" r:id="rId11"/>
    <p:sldId id="263" r:id="rId12"/>
    <p:sldId id="276" r:id="rId13"/>
    <p:sldId id="270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ounded Rectangle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5/6/2019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5/6/2019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5/6/2019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5/6/2019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ed Rectangle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5/6/2019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5/6/2019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5/6/2019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5/6/2019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5/6/2019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5/6/2019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 Single Corner Rectangle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5/6/2019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ounded Rectangle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5/6/2019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6400" y="1676400"/>
            <a:ext cx="5446776" cy="1981200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HAND PUSH SEED SOWINGMACHINE</a:t>
            </a:r>
            <a:endParaRPr lang="en-US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72200" y="4572000"/>
            <a:ext cx="2590800" cy="1752600"/>
          </a:xfrm>
          <a:solidFill>
            <a:schemeClr val="bg1"/>
          </a:solidFill>
        </p:spPr>
        <p:txBody>
          <a:bodyPr>
            <a:normAutofit fontScale="92500" lnSpcReduction="10000"/>
          </a:bodyPr>
          <a:lstStyle/>
          <a:p>
            <a:r>
              <a:rPr lang="en-US" sz="2000" dirty="0" smtClean="0">
                <a:solidFill>
                  <a:srgbClr val="00B050"/>
                </a:solidFill>
              </a:rPr>
              <a:t>TEAM MEMBERS</a:t>
            </a:r>
          </a:p>
          <a:p>
            <a:pPr algn="l"/>
            <a:r>
              <a:rPr lang="en-US" sz="2000" dirty="0" smtClean="0">
                <a:solidFill>
                  <a:schemeClr val="tx1"/>
                </a:solidFill>
              </a:rPr>
              <a:t>1)</a:t>
            </a:r>
            <a:r>
              <a:rPr lang="en-US" dirty="0" err="1" smtClean="0">
                <a:solidFill>
                  <a:schemeClr val="tx1"/>
                </a:solidFill>
              </a:rPr>
              <a:t>P</a:t>
            </a:r>
            <a:r>
              <a:rPr lang="en-US" sz="2000" dirty="0" err="1" smtClean="0">
                <a:solidFill>
                  <a:schemeClr val="tx1"/>
                </a:solidFill>
              </a:rPr>
              <a:t>oornima</a:t>
            </a:r>
            <a:endParaRPr lang="en-US" sz="2000" dirty="0" smtClean="0">
              <a:solidFill>
                <a:schemeClr val="tx1"/>
              </a:solidFill>
            </a:endParaRPr>
          </a:p>
          <a:p>
            <a:pPr algn="l"/>
            <a:r>
              <a:rPr lang="en-US" sz="2000" dirty="0" smtClean="0">
                <a:solidFill>
                  <a:schemeClr val="tx1"/>
                </a:solidFill>
              </a:rPr>
              <a:t>2)</a:t>
            </a:r>
            <a:r>
              <a:rPr lang="en-US" dirty="0" err="1" smtClean="0">
                <a:solidFill>
                  <a:schemeClr val="tx1"/>
                </a:solidFill>
              </a:rPr>
              <a:t>U</a:t>
            </a:r>
            <a:r>
              <a:rPr lang="en-US" sz="2000" dirty="0" err="1" smtClean="0">
                <a:solidFill>
                  <a:schemeClr val="tx1"/>
                </a:solidFill>
              </a:rPr>
              <a:t>jwala</a:t>
            </a:r>
            <a:endParaRPr lang="en-US" sz="2000" dirty="0" smtClean="0">
              <a:solidFill>
                <a:schemeClr val="tx1"/>
              </a:solidFill>
            </a:endParaRPr>
          </a:p>
          <a:p>
            <a:pPr algn="l"/>
            <a:r>
              <a:rPr lang="en-US" sz="2000" dirty="0" smtClean="0">
                <a:solidFill>
                  <a:schemeClr val="tx1"/>
                </a:solidFill>
              </a:rPr>
              <a:t>3)</a:t>
            </a:r>
            <a:r>
              <a:rPr lang="en-US" dirty="0" err="1" smtClean="0">
                <a:solidFill>
                  <a:schemeClr val="tx1"/>
                </a:solidFill>
              </a:rPr>
              <a:t>S</a:t>
            </a:r>
            <a:r>
              <a:rPr lang="en-US" sz="2000" dirty="0" err="1" smtClean="0">
                <a:solidFill>
                  <a:schemeClr val="tx1"/>
                </a:solidFill>
              </a:rPr>
              <a:t>hruthi</a:t>
            </a:r>
            <a:endParaRPr lang="en-US" sz="2000" dirty="0" smtClean="0">
              <a:solidFill>
                <a:schemeClr val="tx1"/>
              </a:solidFill>
            </a:endParaRPr>
          </a:p>
          <a:p>
            <a:pPr algn="l"/>
            <a:r>
              <a:rPr lang="en-US" sz="2000" dirty="0" smtClean="0">
                <a:solidFill>
                  <a:schemeClr val="tx1"/>
                </a:solidFill>
              </a:rPr>
              <a:t>4)</a:t>
            </a:r>
            <a:r>
              <a:rPr lang="en-US" dirty="0" err="1" smtClean="0">
                <a:solidFill>
                  <a:schemeClr val="tx1"/>
                </a:solidFill>
              </a:rPr>
              <a:t>S</a:t>
            </a:r>
            <a:r>
              <a:rPr lang="en-US" sz="2000" dirty="0" err="1" smtClean="0">
                <a:solidFill>
                  <a:schemeClr val="tx1"/>
                </a:solidFill>
              </a:rPr>
              <a:t>rinivas</a:t>
            </a:r>
            <a:endParaRPr lang="en-US" sz="2000" dirty="0" smtClean="0">
              <a:solidFill>
                <a:schemeClr val="tx1"/>
              </a:solidFill>
            </a:endParaRPr>
          </a:p>
          <a:p>
            <a:pPr algn="l"/>
            <a:r>
              <a:rPr lang="en-US" sz="2000" dirty="0" smtClean="0">
                <a:solidFill>
                  <a:schemeClr val="tx1"/>
                </a:solidFill>
              </a:rPr>
              <a:t>5)</a:t>
            </a:r>
            <a:r>
              <a:rPr lang="en-US" dirty="0" err="1" smtClean="0">
                <a:solidFill>
                  <a:schemeClr val="tx1"/>
                </a:solidFill>
              </a:rPr>
              <a:t>S</a:t>
            </a:r>
            <a:r>
              <a:rPr lang="en-US" sz="2000" dirty="0" err="1" smtClean="0">
                <a:solidFill>
                  <a:schemeClr val="tx1"/>
                </a:solidFill>
              </a:rPr>
              <a:t>ai</a:t>
            </a:r>
            <a:endParaRPr lang="en-US" sz="2000" dirty="0" smtClean="0">
              <a:solidFill>
                <a:schemeClr val="tx1"/>
              </a:solidFill>
            </a:endParaRPr>
          </a:p>
          <a:p>
            <a:endParaRPr lang="en-US" sz="2000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7574280" cy="853440"/>
          </a:xfrm>
        </p:spPr>
        <p:txBody>
          <a:bodyPr>
            <a:noAutofit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>Why we choose this design?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Content Placeholder 3" descr="WhatsApp Image 2019-04-23 at 20.40.22.jpe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19800" y="1524000"/>
            <a:ext cx="2450920" cy="163988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TextBox 4"/>
          <p:cNvSpPr txBox="1"/>
          <p:nvPr/>
        </p:nvSpPr>
        <p:spPr>
          <a:xfrm>
            <a:off x="609600" y="1371600"/>
            <a:ext cx="5334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sz="2400" dirty="0" smtClean="0">
                <a:latin typeface="Arial Rounded MT Bold" pitchFamily="34" charset="0"/>
              </a:rPr>
              <a:t>It is of less weight</a:t>
            </a:r>
          </a:p>
          <a:p>
            <a:pPr>
              <a:buFont typeface="Arial" pitchFamily="34" charset="0"/>
              <a:buChar char="•"/>
            </a:pPr>
            <a:r>
              <a:rPr lang="en-IN" sz="2400" dirty="0" smtClean="0">
                <a:latin typeface="Arial Rounded MT Bold" pitchFamily="34" charset="0"/>
              </a:rPr>
              <a:t>It is to handle</a:t>
            </a:r>
          </a:p>
          <a:p>
            <a:pPr>
              <a:buFont typeface="Arial" pitchFamily="34" charset="0"/>
              <a:buChar char="•"/>
            </a:pPr>
            <a:r>
              <a:rPr lang="en-IN" sz="2400" dirty="0" smtClean="0">
                <a:latin typeface="Arial Rounded MT Bold" pitchFamily="34" charset="0"/>
              </a:rPr>
              <a:t>It is of less cost</a:t>
            </a:r>
          </a:p>
          <a:p>
            <a:pPr>
              <a:buFont typeface="Arial" pitchFamily="34" charset="0"/>
              <a:buChar char="•"/>
            </a:pPr>
            <a:r>
              <a:rPr lang="en-IN" sz="2400" dirty="0" smtClean="0">
                <a:latin typeface="Arial Rounded MT Bold" pitchFamily="34" charset="0"/>
              </a:rPr>
              <a:t>Even an illiterate farmer can operate this machine</a:t>
            </a:r>
          </a:p>
          <a:p>
            <a:pPr>
              <a:buFont typeface="Arial" pitchFamily="34" charset="0"/>
              <a:buChar char="•"/>
            </a:pPr>
            <a:r>
              <a:rPr lang="en-IN" sz="2400" dirty="0" smtClean="0">
                <a:latin typeface="Arial Rounded MT Bold" pitchFamily="34" charset="0"/>
              </a:rPr>
              <a:t>It is easily sow lots of seeds</a:t>
            </a:r>
          </a:p>
          <a:p>
            <a:pPr>
              <a:buFont typeface="Arial" pitchFamily="34" charset="0"/>
              <a:buChar char="•"/>
            </a:pPr>
            <a:r>
              <a:rPr lang="en-IN" sz="2400" dirty="0" smtClean="0">
                <a:latin typeface="Arial Rounded MT Bold" pitchFamily="34" charset="0"/>
              </a:rPr>
              <a:t>It does work simultaneously (</a:t>
            </a:r>
            <a:r>
              <a:rPr lang="en-IN" sz="2400" dirty="0" err="1" smtClean="0">
                <a:latin typeface="Arial Rounded MT Bold" pitchFamily="34" charset="0"/>
              </a:rPr>
              <a:t>i.e</a:t>
            </a:r>
            <a:r>
              <a:rPr lang="en-IN" sz="2400" dirty="0" smtClean="0">
                <a:latin typeface="Arial Rounded MT Bold" pitchFamily="34" charset="0"/>
              </a:rPr>
              <a:t>; ploughing , seed sowing and levelling)</a:t>
            </a:r>
          </a:p>
          <a:p>
            <a:pPr>
              <a:buFont typeface="Arial" pitchFamily="34" charset="0"/>
              <a:buChar char="•"/>
            </a:pPr>
            <a:r>
              <a:rPr lang="en-IN" sz="2400" dirty="0" smtClean="0">
                <a:latin typeface="Arial Rounded MT Bold" pitchFamily="34" charset="0"/>
              </a:rPr>
              <a:t> No other sources are required for operating the machine</a:t>
            </a:r>
          </a:p>
          <a:p>
            <a:pPr>
              <a:buFont typeface="Arial" pitchFamily="34" charset="0"/>
              <a:buChar char="•"/>
            </a:pPr>
            <a:endParaRPr lang="en-US" sz="2400" dirty="0">
              <a:latin typeface="Arial Rounded MT Bold" pitchFamily="34" charset="0"/>
            </a:endParaRPr>
          </a:p>
        </p:txBody>
      </p:sp>
    </p:spTree>
  </p:cSld>
  <p:clrMapOvr>
    <a:masterClrMapping/>
  </p:clrMapOvr>
  <p:transition>
    <p:circl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077200" cy="77724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DESIGN OF THE PROTOTYPE:</a:t>
            </a:r>
            <a:endParaRPr lang="en-US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 descr="WhatsApp Image 2019-05-06 at 5.19.26 PM.jpe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 rot="16200000">
            <a:off x="2019300" y="-647700"/>
            <a:ext cx="5105400" cy="868679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4831080" cy="779350"/>
          </a:xfrm>
        </p:spPr>
        <p:txBody>
          <a:bodyPr>
            <a:normAutofit fontScale="90000"/>
          </a:bodyPr>
          <a:lstStyle/>
          <a:p>
            <a:r>
              <a:rPr lang="en-IN" sz="4000" dirty="0" smtClean="0">
                <a:solidFill>
                  <a:srgbClr val="FF0000"/>
                </a:solidFill>
              </a:rPr>
              <a:t>Decision matrix:</a:t>
            </a:r>
            <a:endParaRPr lang="en-US" sz="4000" dirty="0">
              <a:solidFill>
                <a:srgbClr val="FF0000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533402" y="1447799"/>
          <a:ext cx="8077195" cy="47159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3885"/>
                <a:gridCol w="1153885"/>
                <a:gridCol w="1153885"/>
                <a:gridCol w="1153885"/>
                <a:gridCol w="1153885"/>
                <a:gridCol w="1153885"/>
                <a:gridCol w="1153885"/>
              </a:tblGrid>
              <a:tr h="91681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LESS COST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LESS WEIGHT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 smtClean="0"/>
                        <a:t>PLOUGHING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 smtClean="0"/>
                        <a:t>SEED</a:t>
                      </a:r>
                      <a:r>
                        <a:rPr lang="en-IN" sz="1100" baseline="0" dirty="0" smtClean="0"/>
                        <a:t> SOWING IN DESIRED POSITION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LEVELLING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LESS EFFORT FOR FARMER</a:t>
                      </a:r>
                      <a:endParaRPr lang="en-US" sz="1200" dirty="0"/>
                    </a:p>
                  </a:txBody>
                  <a:tcPr/>
                </a:tc>
              </a:tr>
              <a:tr h="560260">
                <a:tc>
                  <a:txBody>
                    <a:bodyPr/>
                    <a:lstStyle/>
                    <a:p>
                      <a:r>
                        <a:rPr lang="en-IN" sz="1100" dirty="0" smtClean="0"/>
                        <a:t>LESS COST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 smtClean="0">
                          <a:latin typeface="Arial Rounded MT Bold" pitchFamily="34" charset="0"/>
                        </a:rPr>
                        <a:t>    _</a:t>
                      </a:r>
                      <a:endParaRPr lang="en-US" sz="2000" dirty="0">
                        <a:latin typeface="Arial Rounded MT Bold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 smtClean="0">
                          <a:latin typeface="Arial Rounded MT Bold" pitchFamily="34" charset="0"/>
                        </a:rPr>
                        <a:t>    4</a:t>
                      </a:r>
                      <a:endParaRPr lang="en-US" sz="2000" dirty="0">
                        <a:latin typeface="Arial Rounded MT Bold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 smtClean="0">
                          <a:latin typeface="Arial Rounded MT Bold" pitchFamily="34" charset="0"/>
                        </a:rPr>
                        <a:t>      2</a:t>
                      </a:r>
                      <a:endParaRPr lang="en-US" sz="2000" dirty="0">
                        <a:latin typeface="Arial Rounded MT Bold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 smtClean="0">
                          <a:latin typeface="Arial Rounded MT Bold" pitchFamily="34" charset="0"/>
                        </a:rPr>
                        <a:t>       2</a:t>
                      </a:r>
                      <a:endParaRPr lang="en-US" sz="2000" dirty="0">
                        <a:latin typeface="Arial Rounded MT Bold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 smtClean="0">
                          <a:latin typeface="Arial Rounded MT Bold" pitchFamily="34" charset="0"/>
                        </a:rPr>
                        <a:t>    3</a:t>
                      </a:r>
                      <a:endParaRPr lang="en-US" sz="2000" dirty="0">
                        <a:latin typeface="Arial Rounded MT Bold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 smtClean="0">
                          <a:latin typeface="Arial Rounded MT Bold" pitchFamily="34" charset="0"/>
                        </a:rPr>
                        <a:t>    1</a:t>
                      </a:r>
                      <a:endParaRPr lang="en-US" sz="2000" dirty="0">
                        <a:latin typeface="Arial Rounded MT Bold" pitchFamily="34" charset="0"/>
                      </a:endParaRPr>
                    </a:p>
                  </a:txBody>
                  <a:tcPr/>
                </a:tc>
              </a:tr>
              <a:tr h="57535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100" dirty="0" smtClean="0"/>
                        <a:t>LESS WEIGHT</a:t>
                      </a:r>
                      <a:endParaRPr lang="en-US" sz="1100" dirty="0" smtClean="0"/>
                    </a:p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 smtClean="0">
                          <a:latin typeface="Arial Rounded MT Bold" pitchFamily="34" charset="0"/>
                        </a:rPr>
                        <a:t>    1</a:t>
                      </a:r>
                      <a:endParaRPr lang="en-US" sz="2000" dirty="0">
                        <a:latin typeface="Arial Rounded MT Bold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 smtClean="0">
                          <a:latin typeface="Arial Rounded MT Bold" pitchFamily="34" charset="0"/>
                        </a:rPr>
                        <a:t>    _</a:t>
                      </a:r>
                      <a:endParaRPr lang="en-US" sz="2000" dirty="0">
                        <a:latin typeface="Arial Rounded MT Bold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 smtClean="0">
                          <a:latin typeface="Arial Rounded MT Bold" pitchFamily="34" charset="0"/>
                        </a:rPr>
                        <a:t>     2</a:t>
                      </a:r>
                      <a:endParaRPr lang="en-US" sz="2000" dirty="0">
                        <a:latin typeface="Arial Rounded MT Bold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 smtClean="0">
                          <a:latin typeface="Arial Rounded MT Bold" pitchFamily="34" charset="0"/>
                        </a:rPr>
                        <a:t>     2</a:t>
                      </a:r>
                      <a:endParaRPr lang="en-US" sz="2000" dirty="0">
                        <a:latin typeface="Arial Rounded MT Bold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 smtClean="0">
                          <a:latin typeface="Arial Rounded MT Bold" pitchFamily="34" charset="0"/>
                        </a:rPr>
                        <a:t>    3</a:t>
                      </a:r>
                      <a:endParaRPr lang="en-US" sz="2000" dirty="0">
                        <a:latin typeface="Arial Rounded MT Bold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 smtClean="0">
                          <a:latin typeface="Arial Rounded MT Bold" pitchFamily="34" charset="0"/>
                        </a:rPr>
                        <a:t>     2</a:t>
                      </a:r>
                      <a:endParaRPr lang="en-US" sz="2000" dirty="0">
                        <a:latin typeface="Arial Rounded MT Bold" pitchFamily="34" charset="0"/>
                      </a:endParaRPr>
                    </a:p>
                  </a:txBody>
                  <a:tcPr/>
                </a:tc>
              </a:tr>
              <a:tr h="5602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100" dirty="0" smtClean="0"/>
                        <a:t>PLOUGHING</a:t>
                      </a:r>
                      <a:endParaRPr lang="en-US" sz="1100" dirty="0" smtClean="0"/>
                    </a:p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 smtClean="0">
                          <a:latin typeface="Arial Rounded MT Bold" pitchFamily="34" charset="0"/>
                        </a:rPr>
                        <a:t>    3</a:t>
                      </a:r>
                      <a:endParaRPr lang="en-US" sz="2000" dirty="0">
                        <a:latin typeface="Arial Rounded MT Bold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 smtClean="0">
                          <a:latin typeface="Arial Rounded MT Bold" pitchFamily="34" charset="0"/>
                        </a:rPr>
                        <a:t>    3</a:t>
                      </a:r>
                      <a:endParaRPr lang="en-US" sz="2000" dirty="0">
                        <a:latin typeface="Arial Rounded MT Bold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 smtClean="0">
                          <a:latin typeface="Arial Rounded MT Bold" pitchFamily="34" charset="0"/>
                        </a:rPr>
                        <a:t>    _</a:t>
                      </a:r>
                      <a:endParaRPr lang="en-US" sz="2000" dirty="0">
                        <a:latin typeface="Arial Rounded MT Bold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 smtClean="0">
                          <a:latin typeface="Arial Rounded MT Bold" pitchFamily="34" charset="0"/>
                        </a:rPr>
                        <a:t>     1</a:t>
                      </a:r>
                      <a:endParaRPr lang="en-US" sz="2000" dirty="0">
                        <a:latin typeface="Arial Rounded MT Bold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 smtClean="0">
                          <a:latin typeface="Arial Rounded MT Bold" pitchFamily="34" charset="0"/>
                        </a:rPr>
                        <a:t>    2</a:t>
                      </a:r>
                      <a:endParaRPr lang="en-US" sz="2000" dirty="0">
                        <a:latin typeface="Arial Rounded MT Bold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 smtClean="0">
                          <a:latin typeface="Arial Rounded MT Bold" pitchFamily="34" charset="0"/>
                        </a:rPr>
                        <a:t>     1</a:t>
                      </a:r>
                      <a:endParaRPr lang="en-US" sz="2000" dirty="0">
                        <a:latin typeface="Arial Rounded MT Bold" pitchFamily="34" charset="0"/>
                      </a:endParaRPr>
                    </a:p>
                  </a:txBody>
                  <a:tcPr/>
                </a:tc>
              </a:tr>
              <a:tr h="89990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100" dirty="0" smtClean="0"/>
                        <a:t>SEED</a:t>
                      </a:r>
                      <a:r>
                        <a:rPr lang="en-IN" sz="1100" baseline="0" dirty="0" smtClean="0"/>
                        <a:t> SOWING IN DESIRED POSITION</a:t>
                      </a:r>
                      <a:endParaRPr lang="en-US" sz="1100" dirty="0" smtClean="0"/>
                    </a:p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 smtClean="0">
                          <a:latin typeface="Arial Rounded MT Bold" pitchFamily="34" charset="0"/>
                        </a:rPr>
                        <a:t>    3</a:t>
                      </a:r>
                      <a:endParaRPr lang="en-US" sz="2000" dirty="0">
                        <a:latin typeface="Arial Rounded MT Bold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 smtClean="0">
                          <a:latin typeface="Arial Rounded MT Bold" pitchFamily="34" charset="0"/>
                        </a:rPr>
                        <a:t>    3</a:t>
                      </a:r>
                      <a:endParaRPr lang="en-US" sz="2000" dirty="0">
                        <a:latin typeface="Arial Rounded MT Bold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 smtClean="0">
                          <a:latin typeface="Arial Rounded MT Bold" pitchFamily="34" charset="0"/>
                        </a:rPr>
                        <a:t>    4</a:t>
                      </a:r>
                      <a:endParaRPr lang="en-US" sz="2000" dirty="0">
                        <a:latin typeface="Arial Rounded MT Bold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 smtClean="0">
                          <a:latin typeface="Arial Rounded MT Bold" pitchFamily="34" charset="0"/>
                        </a:rPr>
                        <a:t>    _</a:t>
                      </a:r>
                      <a:endParaRPr lang="en-US" sz="2000" dirty="0">
                        <a:latin typeface="Arial Rounded MT Bold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 smtClean="0">
                          <a:latin typeface="Arial Rounded MT Bold" pitchFamily="34" charset="0"/>
                        </a:rPr>
                        <a:t>   4</a:t>
                      </a:r>
                      <a:endParaRPr lang="en-US" sz="2000" dirty="0">
                        <a:latin typeface="Arial Rounded MT Bold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 smtClean="0">
                          <a:latin typeface="Arial Rounded MT Bold" pitchFamily="34" charset="0"/>
                        </a:rPr>
                        <a:t>    1</a:t>
                      </a:r>
                      <a:endParaRPr lang="en-US" sz="2000" dirty="0">
                        <a:latin typeface="Arial Rounded MT Bold" pitchFamily="34" charset="0"/>
                      </a:endParaRPr>
                    </a:p>
                  </a:txBody>
                  <a:tcPr/>
                </a:tc>
              </a:tr>
              <a:tr h="5602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100" dirty="0" smtClean="0"/>
                        <a:t>LEVELLING</a:t>
                      </a:r>
                      <a:endParaRPr lang="en-US" sz="1100" dirty="0" smtClean="0"/>
                    </a:p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 smtClean="0">
                          <a:latin typeface="Arial Rounded MT Bold" pitchFamily="34" charset="0"/>
                        </a:rPr>
                        <a:t>     2</a:t>
                      </a:r>
                      <a:endParaRPr lang="en-US" sz="2000" dirty="0">
                        <a:latin typeface="Arial Rounded MT Bold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 smtClean="0">
                          <a:latin typeface="Arial Rounded MT Bold" pitchFamily="34" charset="0"/>
                        </a:rPr>
                        <a:t>     2</a:t>
                      </a:r>
                      <a:endParaRPr lang="en-US" sz="2000" dirty="0">
                        <a:latin typeface="Arial Rounded MT Bold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 smtClean="0">
                          <a:latin typeface="Arial Rounded MT Bold" pitchFamily="34" charset="0"/>
                        </a:rPr>
                        <a:t>     3</a:t>
                      </a:r>
                      <a:endParaRPr lang="en-US" sz="2000" dirty="0">
                        <a:latin typeface="Arial Rounded MT Bold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 smtClean="0">
                          <a:latin typeface="Arial Rounded MT Bold" pitchFamily="34" charset="0"/>
                        </a:rPr>
                        <a:t>    1</a:t>
                      </a:r>
                      <a:endParaRPr lang="en-US" sz="2000" dirty="0">
                        <a:latin typeface="Arial Rounded MT Bold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 smtClean="0">
                          <a:latin typeface="Arial Rounded MT Bold" pitchFamily="34" charset="0"/>
                        </a:rPr>
                        <a:t>    _</a:t>
                      </a:r>
                      <a:endParaRPr lang="en-US" sz="2000" dirty="0">
                        <a:latin typeface="Arial Rounded MT Bold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 smtClean="0">
                          <a:latin typeface="Arial Rounded MT Bold" pitchFamily="34" charset="0"/>
                        </a:rPr>
                        <a:t>     1</a:t>
                      </a:r>
                      <a:endParaRPr lang="en-US" sz="2000" dirty="0">
                        <a:latin typeface="Arial Rounded MT Bold" pitchFamily="34" charset="0"/>
                      </a:endParaRPr>
                    </a:p>
                  </a:txBody>
                  <a:tcPr/>
                </a:tc>
              </a:tr>
              <a:tr h="57535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100" dirty="0" smtClean="0"/>
                        <a:t>LESS EFFORT FOR FARMER</a:t>
                      </a:r>
                      <a:endParaRPr lang="en-US" sz="1100" dirty="0" smtClean="0"/>
                    </a:p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 smtClean="0">
                          <a:latin typeface="Arial Rounded MT Bold" pitchFamily="34" charset="0"/>
                        </a:rPr>
                        <a:t>     4</a:t>
                      </a:r>
                      <a:endParaRPr lang="en-US" sz="2000" dirty="0">
                        <a:latin typeface="Arial Rounded MT Bold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 smtClean="0">
                          <a:latin typeface="Arial Rounded MT Bold" pitchFamily="34" charset="0"/>
                        </a:rPr>
                        <a:t>     3</a:t>
                      </a:r>
                      <a:endParaRPr lang="en-US" sz="2000" dirty="0">
                        <a:latin typeface="Arial Rounded MT Bold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 smtClean="0">
                          <a:latin typeface="Arial Rounded MT Bold" pitchFamily="34" charset="0"/>
                        </a:rPr>
                        <a:t>    4</a:t>
                      </a:r>
                      <a:endParaRPr lang="en-US" sz="2000" dirty="0">
                        <a:latin typeface="Arial Rounded MT Bold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 smtClean="0">
                          <a:latin typeface="Arial Rounded MT Bold" pitchFamily="34" charset="0"/>
                        </a:rPr>
                        <a:t>    4</a:t>
                      </a:r>
                      <a:endParaRPr lang="en-US" sz="2000" dirty="0">
                        <a:latin typeface="Arial Rounded MT Bold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 smtClean="0">
                          <a:latin typeface="Arial Rounded MT Bold" pitchFamily="34" charset="0"/>
                        </a:rPr>
                        <a:t>    4</a:t>
                      </a:r>
                      <a:endParaRPr lang="en-US" sz="2000" dirty="0">
                        <a:latin typeface="Arial Rounded MT Bold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 smtClean="0">
                          <a:latin typeface="Arial Rounded MT Bold" pitchFamily="34" charset="0"/>
                        </a:rPr>
                        <a:t>    _</a:t>
                      </a:r>
                      <a:endParaRPr lang="en-US" sz="2000" dirty="0">
                        <a:latin typeface="Arial Rounded MT Bold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8" name="Straight Connector 7"/>
          <p:cNvCxnSpPr/>
          <p:nvPr/>
        </p:nvCxnSpPr>
        <p:spPr>
          <a:xfrm>
            <a:off x="533400" y="1524000"/>
            <a:ext cx="1219200" cy="83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wipe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3688080" cy="929640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CONCLUSION</a:t>
            </a:r>
            <a:endParaRPr lang="en-US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183880" cy="5029200"/>
          </a:xfrm>
        </p:spPr>
        <p:txBody>
          <a:bodyPr/>
          <a:lstStyle/>
          <a:p>
            <a:r>
              <a:rPr lang="en-IN" dirty="0" smtClean="0"/>
              <a:t>I concluded that this seed sowing equipments we can save more time required for sowing.</a:t>
            </a:r>
          </a:p>
          <a:p>
            <a:r>
              <a:rPr lang="en-IN" dirty="0" smtClean="0"/>
              <a:t>And also it reduces lot of labour cost.</a:t>
            </a:r>
          </a:p>
          <a:p>
            <a:r>
              <a:rPr lang="en-IN" dirty="0" smtClean="0"/>
              <a:t>It is also very helpful for small scale farmers.</a:t>
            </a:r>
          </a:p>
          <a:p>
            <a:r>
              <a:rPr lang="en-IN" dirty="0" smtClean="0"/>
              <a:t>With the help of rollers the seed flow rate can be controlled and utilization of seeds by soil can be done in sequence manner with minimum lose.</a:t>
            </a:r>
            <a:endParaRPr lang="en-US" dirty="0"/>
          </a:p>
        </p:txBody>
      </p:sp>
    </p:spTree>
  </p:cSld>
  <p:clrMapOvr>
    <a:masterClrMapping/>
  </p:clrMapOvr>
  <p:transition>
    <p:split dir="in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2600" y="685800"/>
            <a:ext cx="5410200" cy="990600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NEED STATEMENT</a:t>
            </a:r>
            <a:endParaRPr lang="en-US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581400"/>
            <a:ext cx="8113776" cy="2438400"/>
          </a:xfrm>
        </p:spPr>
        <p:txBody>
          <a:bodyPr>
            <a:normAutofit fontScale="55000" lnSpcReduction="20000"/>
          </a:bodyPr>
          <a:lstStyle/>
          <a:p>
            <a:pPr algn="l"/>
            <a:r>
              <a:rPr lang="en-IN" sz="5100" dirty="0" smtClean="0">
                <a:solidFill>
                  <a:schemeClr val="tx1"/>
                </a:solidFill>
                <a:latin typeface="Century" pitchFamily="18" charset="0"/>
              </a:rPr>
              <a:t>Now a days availability of labour is a major problem faced by farmers . The approach of the project is to create a machine which reduces their efforts and cost of seed sowing process with great efficiency and accuracy with reduce in labour requirement</a:t>
            </a:r>
            <a:r>
              <a:rPr lang="en-IN" dirty="0" smtClean="0"/>
              <a:t>. </a:t>
            </a:r>
            <a:endParaRPr lang="en-US" dirty="0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2819400" cy="746760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ABSTRACT</a:t>
            </a:r>
            <a:endParaRPr lang="en-US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183880" cy="5026152"/>
          </a:xfrm>
        </p:spPr>
        <p:txBody>
          <a:bodyPr/>
          <a:lstStyle/>
          <a:p>
            <a:pPr>
              <a:buNone/>
            </a:pPr>
            <a:r>
              <a:rPr lang="en-IN" sz="2000" dirty="0" smtClean="0">
                <a:latin typeface="Century Schoolbook" pitchFamily="18" charset="0"/>
              </a:rPr>
              <a:t>●We made seed sowing machine which is operated by hand to reduces the efforts of farmers .</a:t>
            </a:r>
          </a:p>
          <a:p>
            <a:pPr>
              <a:buNone/>
            </a:pPr>
            <a:r>
              <a:rPr lang="en-IN" sz="2000" dirty="0" smtClean="0">
                <a:latin typeface="Century Schoolbook" pitchFamily="18" charset="0"/>
              </a:rPr>
              <a:t>●It increases the efficiency of plating also reduces the problem encountered in manual planting.</a:t>
            </a:r>
          </a:p>
          <a:p>
            <a:pPr>
              <a:buNone/>
            </a:pPr>
            <a:r>
              <a:rPr lang="en-IN" sz="2000" dirty="0" smtClean="0">
                <a:latin typeface="Century Schoolbook" pitchFamily="18" charset="0"/>
              </a:rPr>
              <a:t>●For this machine we can plant different types and sizes of seeds .</a:t>
            </a:r>
          </a:p>
          <a:p>
            <a:pPr>
              <a:buNone/>
            </a:pPr>
            <a:r>
              <a:rPr lang="en-IN" sz="2000" dirty="0" err="1" smtClean="0">
                <a:latin typeface="Century Schoolbook" pitchFamily="18" charset="0"/>
              </a:rPr>
              <a:t>i.e</a:t>
            </a:r>
            <a:r>
              <a:rPr lang="en-IN" sz="2000" dirty="0" smtClean="0">
                <a:latin typeface="Century Schoolbook" pitchFamily="18" charset="0"/>
              </a:rPr>
              <a:t>; maize , gram , peas , wheat , barley .</a:t>
            </a:r>
          </a:p>
          <a:p>
            <a:pPr>
              <a:buNone/>
            </a:pPr>
            <a:r>
              <a:rPr lang="en-IN" sz="2000" dirty="0" smtClean="0">
                <a:latin typeface="Century Schoolbook" pitchFamily="18" charset="0"/>
              </a:rPr>
              <a:t>● We are also preparing this machine by raw materials  thus it is so cheap and usable for small scale farmers.</a:t>
            </a:r>
          </a:p>
          <a:p>
            <a:pPr>
              <a:buNone/>
            </a:pPr>
            <a:r>
              <a:rPr lang="en-IN" sz="2000" dirty="0" smtClean="0">
                <a:latin typeface="Century Schoolbook" pitchFamily="18" charset="0"/>
              </a:rPr>
              <a:t>●This machine can also increase the planting efficiency and accuracy.</a:t>
            </a:r>
          </a:p>
          <a:p>
            <a:pPr>
              <a:buNone/>
            </a:pPr>
            <a:r>
              <a:rPr lang="en-IN" sz="2000" dirty="0" smtClean="0">
                <a:latin typeface="Century Schoolbook" pitchFamily="18" charset="0"/>
              </a:rPr>
              <a:t>●We simplified it’s design by the way for effective handling of the machine by any farmers or by any untrained workers .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3916680" cy="701040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INTRODUCTION</a:t>
            </a:r>
            <a:endParaRPr lang="en-US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95400"/>
            <a:ext cx="8183880" cy="5105400"/>
          </a:xfrm>
        </p:spPr>
        <p:txBody>
          <a:bodyPr>
            <a:normAutofit/>
          </a:bodyPr>
          <a:lstStyle/>
          <a:p>
            <a:r>
              <a:rPr lang="en-IN" sz="2000" dirty="0" smtClean="0"/>
              <a:t>Seed sowing machine is a device which helps in the sowing of seeds in the desired position hence assisting the farmers in saving time and money.</a:t>
            </a:r>
          </a:p>
          <a:p>
            <a:r>
              <a:rPr lang="en-IN" sz="2000" dirty="0" smtClean="0"/>
              <a:t>We know that in manual seeding ,it is not possible to achieve uniformity in distribution of seeds.</a:t>
            </a:r>
          </a:p>
          <a:p>
            <a:r>
              <a:rPr lang="en-IN" sz="2000" dirty="0" smtClean="0"/>
              <a:t>In traditional methods seed sowing is done by broadcasting manually , opening furrows by a plough and dropping seeds by hand.</a:t>
            </a:r>
          </a:p>
          <a:p>
            <a:r>
              <a:rPr lang="en-IN" sz="2000" dirty="0" smtClean="0"/>
              <a:t>As the population of India continues to grow , the demand for produce of food also grows as well.</a:t>
            </a:r>
          </a:p>
          <a:p>
            <a:r>
              <a:rPr lang="en-IN" sz="2000" dirty="0" smtClean="0"/>
              <a:t>Hence , there is a greater need for multiple cropping in the farms and this , in turn , requires efficient and time-saving machines to plant the crops.</a:t>
            </a:r>
            <a:endParaRPr lang="en-US" sz="2000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57200"/>
            <a:ext cx="2971800" cy="853440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OBJECTIVE</a:t>
            </a:r>
            <a:endParaRPr lang="en-US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183880" cy="5105400"/>
          </a:xfrm>
        </p:spPr>
        <p:txBody>
          <a:bodyPr>
            <a:normAutofit/>
          </a:bodyPr>
          <a:lstStyle/>
          <a:p>
            <a:r>
              <a:rPr lang="en-IN" sz="2000" dirty="0" smtClean="0"/>
              <a:t>The main objective of this project is to put the seeds in rows at desired depth .</a:t>
            </a:r>
          </a:p>
          <a:p>
            <a:r>
              <a:rPr lang="en-IN" sz="2000" dirty="0" smtClean="0"/>
              <a:t>It also has uniform seed to seed spacing.</a:t>
            </a:r>
          </a:p>
          <a:p>
            <a:r>
              <a:rPr lang="en-IN" sz="2000" dirty="0" smtClean="0"/>
              <a:t>During levelling it covers the seeds with soil and provide proper compaction over the seed. </a:t>
            </a:r>
          </a:p>
          <a:p>
            <a:r>
              <a:rPr lang="en-IN" sz="2000" dirty="0" smtClean="0"/>
              <a:t>Cost of this machine is low , because of using raw materials for construction .</a:t>
            </a:r>
          </a:p>
          <a:p>
            <a:r>
              <a:rPr lang="en-IN" sz="2000" dirty="0" smtClean="0"/>
              <a:t>Dependency on labour also decreased . Also it saves time of saving .</a:t>
            </a:r>
          </a:p>
          <a:p>
            <a:endParaRPr lang="en-US" sz="2000" dirty="0"/>
          </a:p>
        </p:txBody>
      </p:sp>
    </p:spTree>
  </p:cSld>
  <p:clrMapOvr>
    <a:masterClrMapping/>
  </p:clrMapOvr>
  <p:transition>
    <p:wheel spokes="3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3352800" cy="746760"/>
          </a:xfrm>
        </p:spPr>
        <p:txBody>
          <a:bodyPr/>
          <a:lstStyle/>
          <a:p>
            <a:r>
              <a:rPr lang="en-IN" dirty="0" smtClean="0">
                <a:solidFill>
                  <a:srgbClr val="FF0000"/>
                </a:solidFill>
                <a:latin typeface="Algerian" pitchFamily="82" charset="0"/>
              </a:rPr>
              <a:t>BENCHMARKS</a:t>
            </a:r>
            <a:endParaRPr lang="en-US" dirty="0">
              <a:solidFill>
                <a:srgbClr val="FF0000"/>
              </a:solidFill>
              <a:latin typeface="Algerian" pitchFamily="82" charset="0"/>
            </a:endParaRPr>
          </a:p>
        </p:txBody>
      </p:sp>
      <p:pic>
        <p:nvPicPr>
          <p:cNvPr id="4" name="Content Placeholder 3" descr="WhatsApp Image 2019-04-17 at 20.29.42.jpe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000" y="1066800"/>
            <a:ext cx="8458200" cy="5379868"/>
          </a:xfrm>
          <a:prstGeom prst="rect">
            <a:avLst/>
          </a:prstGeom>
        </p:spPr>
      </p:pic>
      <p:pic>
        <p:nvPicPr>
          <p:cNvPr id="5" name="Picture 4" descr="3d project.png"/>
          <p:cNvPicPr>
            <a:picLocks noChangeAspect="1"/>
          </p:cNvPicPr>
          <p:nvPr/>
        </p:nvPicPr>
        <p:blipFill>
          <a:blip r:embed="rId3"/>
          <a:srcRect l="8594" t="5518" r="39062" b="8388"/>
          <a:stretch>
            <a:fillRect/>
          </a:stretch>
        </p:blipFill>
        <p:spPr>
          <a:xfrm>
            <a:off x="2819400" y="1828800"/>
            <a:ext cx="3430215" cy="307183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5593080" cy="777240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EXISTING   SOLUTIONS</a:t>
            </a:r>
            <a:endParaRPr lang="en-US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183880" cy="5486400"/>
          </a:xfrm>
        </p:spPr>
        <p:txBody>
          <a:bodyPr/>
          <a:lstStyle/>
          <a:p>
            <a:r>
              <a:rPr lang="en-IN" dirty="0" smtClean="0"/>
              <a:t> </a:t>
            </a:r>
            <a:endParaRPr lang="en-US" dirty="0"/>
          </a:p>
        </p:txBody>
      </p:sp>
      <p:pic>
        <p:nvPicPr>
          <p:cNvPr id="5" name="Picture 4" descr="WhatsApp Image 2019-04-23 at 20.41.33.jpe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6800" y="1143000"/>
            <a:ext cx="2609320" cy="227263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Picture 5" descr="WhatsApp Image 2019-04-23 at 20.41.32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5400" y="1219199"/>
            <a:ext cx="2486025" cy="206420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Picture 6" descr="WhatsApp Image 2019-04-23 at 20.40.22.jpe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4200" y="3886200"/>
            <a:ext cx="2619375" cy="17526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8" name="Rectangle 7"/>
          <p:cNvSpPr/>
          <p:nvPr/>
        </p:nvSpPr>
        <p:spPr>
          <a:xfrm>
            <a:off x="5105400" y="1219200"/>
            <a:ext cx="685800" cy="91440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6431280" cy="838200"/>
          </a:xfrm>
        </p:spPr>
        <p:txBody>
          <a:bodyPr/>
          <a:lstStyle/>
          <a:p>
            <a:r>
              <a:rPr lang="en-IN" dirty="0" smtClean="0">
                <a:solidFill>
                  <a:srgbClr val="FF0000"/>
                </a:solidFill>
              </a:rPr>
              <a:t>Demerits of first design: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Content Placeholder 3" descr="WhatsApp Image 2019-04-23 at 20.41.32 (1).jpe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57800" y="1371600"/>
            <a:ext cx="3111786" cy="2093912"/>
          </a:xfrm>
        </p:spPr>
      </p:pic>
      <p:pic>
        <p:nvPicPr>
          <p:cNvPr id="5" name="Picture 4" descr="WhatsApp Image 2019-04-23 at 20.41.33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4677" y="3581400"/>
            <a:ext cx="2799644" cy="24384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38200" y="1752600"/>
            <a:ext cx="41148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●</a:t>
            </a:r>
            <a:r>
              <a:rPr lang="en-US" sz="2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Rounded MT Bold" pitchFamily="34" charset="0"/>
              </a:rPr>
              <a:t>It is a huge machine , will be unable to carry.</a:t>
            </a:r>
          </a:p>
          <a:p>
            <a:r>
              <a:rPr lang="en-US" sz="2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Rounded MT Bold" pitchFamily="34" charset="0"/>
                <a:ea typeface="Verdana"/>
              </a:rPr>
              <a:t>●</a:t>
            </a:r>
            <a:r>
              <a:rPr lang="en-US" sz="2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Rounded MT Bold" pitchFamily="34" charset="0"/>
                <a:ea typeface="Verdana"/>
              </a:rPr>
              <a:t>It’s cost  is  so  high</a:t>
            </a:r>
          </a:p>
          <a:p>
            <a:r>
              <a:rPr lang="en-US" sz="2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Verdana"/>
                <a:ea typeface="Verdana"/>
              </a:rPr>
              <a:t>●</a:t>
            </a:r>
            <a:r>
              <a:rPr lang="en-US" sz="2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Rounded MT Bold" pitchFamily="34" charset="0"/>
                <a:ea typeface="Verdana"/>
              </a:rPr>
              <a:t>It should be used with help of tractor only , but the smoke releasing from tractor causes air pollution.</a:t>
            </a:r>
            <a:endParaRPr lang="en-US" sz="28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plu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7269480" cy="777240"/>
          </a:xfrm>
        </p:spPr>
        <p:txBody>
          <a:bodyPr/>
          <a:lstStyle/>
          <a:p>
            <a:r>
              <a:rPr lang="en-IN" dirty="0" smtClean="0">
                <a:solidFill>
                  <a:srgbClr val="FF0000"/>
                </a:solidFill>
              </a:rPr>
              <a:t>Demerits of second design: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Content Placeholder 3" descr="WhatsApp Image 2019-04-23 at 20.41.32.jpe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91200" y="1524000"/>
            <a:ext cx="2867853" cy="2381250"/>
          </a:xfrm>
        </p:spPr>
      </p:pic>
      <p:sp>
        <p:nvSpPr>
          <p:cNvPr id="5" name="Rectangle 4"/>
          <p:cNvSpPr/>
          <p:nvPr/>
        </p:nvSpPr>
        <p:spPr>
          <a:xfrm>
            <a:off x="5791200" y="1524000"/>
            <a:ext cx="762000" cy="106680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33399" y="1752600"/>
            <a:ext cx="518160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Verdana"/>
                <a:ea typeface="Verdana"/>
              </a:rPr>
              <a:t>●This machine is also heavy to carry.</a:t>
            </a:r>
          </a:p>
          <a:p>
            <a:r>
              <a:rPr lang="en-IN" sz="2800" dirty="0" smtClean="0">
                <a:latin typeface="Verdana"/>
                <a:ea typeface="Verdana"/>
              </a:rPr>
              <a:t>●It’s cost is also high</a:t>
            </a:r>
            <a:r>
              <a:rPr lang="en-US" sz="2800" dirty="0" smtClean="0">
                <a:latin typeface="Arial Rounded MT Bold" pitchFamily="34" charset="0"/>
                <a:ea typeface="Verdana"/>
              </a:rPr>
              <a:t>.</a:t>
            </a:r>
          </a:p>
          <a:p>
            <a:r>
              <a:rPr lang="en-US" sz="2800" dirty="0" smtClean="0">
                <a:latin typeface="Arial Rounded MT Bold" pitchFamily="34" charset="0"/>
                <a:ea typeface="Verdana"/>
              </a:rPr>
              <a:t>●</a:t>
            </a:r>
            <a:r>
              <a:rPr lang="en-US" sz="2800" dirty="0" smtClean="0">
                <a:latin typeface="+mj-lt"/>
                <a:ea typeface="Verdana"/>
              </a:rPr>
              <a:t>It is worked by electric power </a:t>
            </a:r>
          </a:p>
          <a:p>
            <a:r>
              <a:rPr lang="en-US" sz="2800" dirty="0" smtClean="0">
                <a:latin typeface="+mj-lt"/>
                <a:ea typeface="Verdana"/>
              </a:rPr>
              <a:t>● If damages occurs to connections , the man who is operating gets shock. </a:t>
            </a:r>
            <a:endParaRPr lang="en-IN" sz="2800" dirty="0" smtClean="0">
              <a:latin typeface="Verdana"/>
              <a:ea typeface="Verdana"/>
            </a:endParaRPr>
          </a:p>
        </p:txBody>
      </p:sp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255</TotalTime>
  <Words>691</Words>
  <Application>Microsoft Office PowerPoint</Application>
  <PresentationFormat>On-screen Show (4:3)</PresentationFormat>
  <Paragraphs>107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Aspect</vt:lpstr>
      <vt:lpstr>HAND PUSH SEED SOWINGMACHINE</vt:lpstr>
      <vt:lpstr>NEED STATEMENT</vt:lpstr>
      <vt:lpstr>ABSTRACT</vt:lpstr>
      <vt:lpstr>INTRODUCTION</vt:lpstr>
      <vt:lpstr>OBJECTIVE</vt:lpstr>
      <vt:lpstr>BENCHMARKS</vt:lpstr>
      <vt:lpstr>EXISTING   SOLUTIONS</vt:lpstr>
      <vt:lpstr>Demerits of first design:</vt:lpstr>
      <vt:lpstr>Demerits of second design:</vt:lpstr>
      <vt:lpstr>Why we choose this design?</vt:lpstr>
      <vt:lpstr> DESIGN OF THE PROTOTYPE:</vt:lpstr>
      <vt:lpstr>Decision matrix: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dc:creator>RAJESH</dc:creator>
  <cp:lastModifiedBy>Indian</cp:lastModifiedBy>
  <cp:revision>51</cp:revision>
  <dcterms:created xsi:type="dcterms:W3CDTF">2006-08-16T00:00:00Z</dcterms:created>
  <dcterms:modified xsi:type="dcterms:W3CDTF">2019-05-06T16:28:10Z</dcterms:modified>
</cp:coreProperties>
</file>