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324" r:id="rId2"/>
    <p:sldId id="392" r:id="rId3"/>
    <p:sldId id="397" r:id="rId4"/>
    <p:sldId id="395" r:id="rId5"/>
    <p:sldId id="394" r:id="rId6"/>
    <p:sldId id="386" r:id="rId7"/>
    <p:sldId id="387" r:id="rId8"/>
    <p:sldId id="388" r:id="rId9"/>
    <p:sldId id="390" r:id="rId10"/>
    <p:sldId id="39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583A"/>
    <a:srgbClr val="24A424"/>
    <a:srgbClr val="73B632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8328CF-FC62-0B45-B543-E7CDC875F2A0}" v="103" dt="2021-12-01T00:53:30.464"/>
    <p1510:client id="{F5412497-04BE-4C2F-A131-15328C8FED40}" v="14" dt="2021-12-01T00:44:32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32423-77FD-425B-B2FA-33AC7E397C4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A3DD0-60ED-4DA1-9988-E1F43454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51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61ECEE-BEE2-4B2B-8E54-3D1F8E17FD00}" type="datetime1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9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6FBA6B-8F01-47C1-B8F7-06E775388F37}" type="datetime1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8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21F6A2-6B96-48FE-B2C5-DB242A1CFD97}" type="datetime1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2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96FD855-8932-4B42-8A11-3AC5588EBB11}" type="datetime1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/>
              <a:t>Balaji </a:t>
            </a:r>
            <a:r>
              <a:rPr lang="en-US" err="1"/>
              <a:t>Padmanabhan</a:t>
            </a:r>
            <a:r>
              <a:rPr lang="en-US"/>
              <a:t> ©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6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E388A3-FA73-4746-9CF5-55B44070AA0A}" type="datetime1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8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D0CF75-1EEE-4A5E-9F73-B21846836790}" type="datetime1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5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AE1DCB-8563-45A5-B008-B90A4269995F}" type="datetime1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74EA8F-7663-4AFF-8CDD-BD590DE42EC9}" type="datetime1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1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006C9-DFB0-44E4-B2E8-3F84C1A871FE}" type="datetime1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4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E64A0E-A670-41DF-88A0-271422A8DB81}" type="datetime1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3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CCCEB7-C28E-4E00-9755-A2575D7A27D6}" type="datetime1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4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591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0F583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benroshan/bank-marketing-campaign-predictive-analytics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B755A4D-FB79-E549-865D-8870D2E64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842" y="827902"/>
            <a:ext cx="8241957" cy="529826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		</a:t>
            </a:r>
            <a:r>
              <a:rPr lang="en-US" sz="4000" b="1" dirty="0">
                <a:solidFill>
                  <a:srgbClr val="0F583A"/>
                </a:solidFill>
              </a:rPr>
              <a:t>ISM 6562 Big Data for Business</a:t>
            </a:r>
            <a:r>
              <a:rPr lang="en-US" sz="4000" dirty="0">
                <a:solidFill>
                  <a:srgbClr val="0F583A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0F583A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F583A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F583A"/>
                </a:solidFill>
              </a:rPr>
              <a:t>Presented by</a:t>
            </a:r>
          </a:p>
          <a:p>
            <a:pPr marL="0" indent="0">
              <a:buNone/>
            </a:pPr>
            <a:r>
              <a:rPr lang="en-US" dirty="0">
                <a:solidFill>
                  <a:srgbClr val="0F583A"/>
                </a:solidFill>
              </a:rPr>
              <a:t>Sai Vasishta</a:t>
            </a:r>
          </a:p>
          <a:p>
            <a:pPr marL="0" indent="0">
              <a:buNone/>
            </a:pPr>
            <a:endParaRPr lang="en-US" dirty="0">
              <a:solidFill>
                <a:srgbClr val="0F583A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24C20E-C3AF-497B-9C77-034C541C38D1}"/>
              </a:ext>
            </a:extLst>
          </p:cNvPr>
          <p:cNvSpPr txBox="1"/>
          <p:nvPr/>
        </p:nvSpPr>
        <p:spPr>
          <a:xfrm>
            <a:off x="2329227" y="1577109"/>
            <a:ext cx="4895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0F583A"/>
                </a:solidFill>
              </a:rPr>
              <a:t> Term Deposit Subscription</a:t>
            </a:r>
          </a:p>
        </p:txBody>
      </p:sp>
    </p:spTree>
    <p:extLst>
      <p:ext uri="{BB962C8B-B14F-4D97-AF65-F5344CB8AC3E}">
        <p14:creationId xmlns:p14="http://schemas.microsoft.com/office/powerpoint/2010/main" val="36978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44781" y="831896"/>
            <a:ext cx="8291384" cy="914400"/>
          </a:xfrm>
        </p:spPr>
        <p:txBody>
          <a:bodyPr>
            <a:noAutofit/>
          </a:bodyPr>
          <a:lstStyle/>
          <a:p>
            <a:r>
              <a:rPr lang="en-US">
                <a:latin typeface="+mn-lt"/>
              </a:rPr>
              <a:t>Business Conclusion:</a:t>
            </a:r>
            <a:br>
              <a:rPr lang="en-US">
                <a:latin typeface="+mn-lt"/>
              </a:rPr>
            </a:br>
            <a:endParaRPr lang="en-US" altLang="en-US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BB375-C2FD-0249-8EE4-1F5D543BE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100"/>
              <a:t>Promotion cost</a:t>
            </a:r>
          </a:p>
          <a:p>
            <a:r>
              <a:rPr lang="en-US" sz="3100"/>
              <a:t>Profit per Customer</a:t>
            </a:r>
          </a:p>
          <a:p>
            <a:r>
              <a:rPr lang="en-US" sz="3100"/>
              <a:t>Lift Curve and Profit Chart</a:t>
            </a:r>
          </a:p>
        </p:txBody>
      </p:sp>
    </p:spTree>
    <p:extLst>
      <p:ext uri="{BB962C8B-B14F-4D97-AF65-F5344CB8AC3E}">
        <p14:creationId xmlns:p14="http://schemas.microsoft.com/office/powerpoint/2010/main" val="295476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644093"/>
            <a:ext cx="8229600" cy="1010465"/>
          </a:xfrm>
        </p:spPr>
        <p:txBody>
          <a:bodyPr>
            <a:normAutofit/>
          </a:bodyPr>
          <a:lstStyle/>
          <a:p>
            <a:r>
              <a:rPr lang="en-US" altLang="en-US">
                <a:latin typeface="+mn-lt"/>
              </a:rPr>
              <a:t>Problem Statement &amp; Dataset: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B0A4B7-4834-5743-A28E-B39BF0B90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5297"/>
            <a:ext cx="8229600" cy="2755558"/>
          </a:xfrm>
        </p:spPr>
        <p:txBody>
          <a:bodyPr>
            <a:normAutofit/>
          </a:bodyPr>
          <a:lstStyle/>
          <a:p>
            <a:r>
              <a:rPr lang="en-US" sz="3100"/>
              <a:t>Predicting Customer Bank Term Deposit Subscription</a:t>
            </a:r>
          </a:p>
          <a:p>
            <a:r>
              <a:rPr lang="en-US" sz="3100"/>
              <a:t>Highlights of the dataset</a:t>
            </a:r>
          </a:p>
          <a:p>
            <a:r>
              <a:rPr lang="en-US" sz="3100"/>
              <a:t>Below is the link for the dataset.</a:t>
            </a:r>
          </a:p>
          <a:p>
            <a:pPr marL="0" indent="0">
              <a:buNone/>
            </a:pPr>
            <a:endParaRPr lang="en-US" sz="3100"/>
          </a:p>
          <a:p>
            <a:pPr marL="0" indent="0">
              <a:buNone/>
            </a:pPr>
            <a:endParaRPr lang="en-US" sz="31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35FEA8-8F76-419A-9BBE-49A4BB746ABC}"/>
              </a:ext>
            </a:extLst>
          </p:cNvPr>
          <p:cNvSpPr txBox="1"/>
          <p:nvPr/>
        </p:nvSpPr>
        <p:spPr>
          <a:xfrm>
            <a:off x="770860" y="4061637"/>
            <a:ext cx="791594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>
                <a:hlinkClick r:id="rId2"/>
              </a:rPr>
              <a:t>https://www.kaggle.com/benroshan/bank-marketing-campaign-predictive-analytics/data</a:t>
            </a:r>
            <a:endParaRPr lang="en-US" sz="3100"/>
          </a:p>
          <a:p>
            <a:endParaRPr lang="en-US" sz="3100"/>
          </a:p>
        </p:txBody>
      </p:sp>
    </p:spTree>
    <p:extLst>
      <p:ext uri="{BB962C8B-B14F-4D97-AF65-F5344CB8AC3E}">
        <p14:creationId xmlns:p14="http://schemas.microsoft.com/office/powerpoint/2010/main" val="338253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E4100C-F042-4280-BEC9-5B66FA2D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59C8C9-50EC-4F50-AE42-FB2AA3DA2067}"/>
              </a:ext>
            </a:extLst>
          </p:cNvPr>
          <p:cNvSpPr/>
          <p:nvPr/>
        </p:nvSpPr>
        <p:spPr>
          <a:xfrm>
            <a:off x="3716740" y="1050878"/>
            <a:ext cx="1542197" cy="58685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Dataset </a:t>
            </a:r>
          </a:p>
          <a:p>
            <a:pPr algn="ctr"/>
            <a:r>
              <a:rPr lang="en-US"/>
              <a:t>Collection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8379B0-D656-4D87-A6AC-3F3673D6708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487839" y="1637731"/>
            <a:ext cx="0" cy="382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74D4E7-0ABB-4A4C-A1C3-948BC27F2143}"/>
              </a:ext>
            </a:extLst>
          </p:cNvPr>
          <p:cNvSpPr/>
          <p:nvPr/>
        </p:nvSpPr>
        <p:spPr>
          <a:xfrm>
            <a:off x="3716740" y="2019869"/>
            <a:ext cx="1551297" cy="58685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 </a:t>
            </a:r>
          </a:p>
          <a:p>
            <a:pPr algn="ctr"/>
            <a:r>
              <a:rPr lang="en-US"/>
              <a:t>Preprocessing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00669E-B1A1-49FB-AC81-926E0634F4D5}"/>
              </a:ext>
            </a:extLst>
          </p:cNvPr>
          <p:cNvSpPr/>
          <p:nvPr/>
        </p:nvSpPr>
        <p:spPr>
          <a:xfrm>
            <a:off x="3477905" y="2988859"/>
            <a:ext cx="2019868" cy="132383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4CAAA42-DE0A-44F6-B8C6-D7FC0A8A302B}"/>
              </a:ext>
            </a:extLst>
          </p:cNvPr>
          <p:cNvSpPr/>
          <p:nvPr/>
        </p:nvSpPr>
        <p:spPr>
          <a:xfrm>
            <a:off x="3716740" y="3330052"/>
            <a:ext cx="1551297" cy="62779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Subscribe</a:t>
            </a:r>
          </a:p>
          <a:p>
            <a:pPr algn="ctr"/>
            <a:r>
              <a:rPr lang="en-US"/>
              <a:t>Term Deposit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725CAB-F2BF-48F1-B7C6-FF12E99BEE6A}"/>
              </a:ext>
            </a:extLst>
          </p:cNvPr>
          <p:cNvCxnSpPr>
            <a:stCxn id="9" idx="2"/>
            <a:endCxn id="17" idx="0"/>
          </p:cNvCxnSpPr>
          <p:nvPr/>
        </p:nvCxnSpPr>
        <p:spPr>
          <a:xfrm>
            <a:off x="4492389" y="2606721"/>
            <a:ext cx="0" cy="7233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465DB4-D19A-4970-9BAF-93D129BE55DA}"/>
              </a:ext>
            </a:extLst>
          </p:cNvPr>
          <p:cNvCxnSpPr/>
          <p:nvPr/>
        </p:nvCxnSpPr>
        <p:spPr>
          <a:xfrm>
            <a:off x="4492389" y="3957849"/>
            <a:ext cx="0" cy="7233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36FE4DF-AE36-4354-A846-5A63867D812D}"/>
              </a:ext>
            </a:extLst>
          </p:cNvPr>
          <p:cNvSpPr/>
          <p:nvPr/>
        </p:nvSpPr>
        <p:spPr>
          <a:xfrm>
            <a:off x="3716738" y="5663821"/>
            <a:ext cx="1542197" cy="58685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Results &amp;</a:t>
            </a:r>
          </a:p>
          <a:p>
            <a:pPr algn="ctr"/>
            <a:r>
              <a:rPr lang="en-US"/>
              <a:t>Analysis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4308F35-82C2-42AD-BF5F-1667175CE46E}"/>
              </a:ext>
            </a:extLst>
          </p:cNvPr>
          <p:cNvSpPr/>
          <p:nvPr/>
        </p:nvSpPr>
        <p:spPr>
          <a:xfrm>
            <a:off x="3716739" y="4694831"/>
            <a:ext cx="1542197" cy="58685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Performance</a:t>
            </a:r>
          </a:p>
          <a:p>
            <a:pPr algn="ctr"/>
            <a:r>
              <a:rPr lang="en-US"/>
              <a:t>Evaluation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3ECA98-7887-4668-AD38-B4616324A8B0}"/>
              </a:ext>
            </a:extLst>
          </p:cNvPr>
          <p:cNvCxnSpPr>
            <a:cxnSpLocks/>
          </p:cNvCxnSpPr>
          <p:nvPr/>
        </p:nvCxnSpPr>
        <p:spPr>
          <a:xfrm>
            <a:off x="4492389" y="5281684"/>
            <a:ext cx="0" cy="382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0CE3548-8ED3-46E0-B579-DAEE7105DFDC}"/>
              </a:ext>
            </a:extLst>
          </p:cNvPr>
          <p:cNvCxnSpPr/>
          <p:nvPr/>
        </p:nvCxnSpPr>
        <p:spPr>
          <a:xfrm rot="10800000">
            <a:off x="2320120" y="3086669"/>
            <a:ext cx="1396619" cy="468573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D74C5AC-AF50-4784-929E-923964C3BE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20120" y="3725838"/>
            <a:ext cx="1396621" cy="42308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B9B36FA-5C03-43DB-9CF0-F7454295ABF8}"/>
              </a:ext>
            </a:extLst>
          </p:cNvPr>
          <p:cNvSpPr/>
          <p:nvPr/>
        </p:nvSpPr>
        <p:spPr>
          <a:xfrm>
            <a:off x="563491" y="3855493"/>
            <a:ext cx="1747529" cy="58685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Decision Tree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E59E7E2-6BA9-41E2-B01C-F066F39BE345}"/>
              </a:ext>
            </a:extLst>
          </p:cNvPr>
          <p:cNvSpPr/>
          <p:nvPr/>
        </p:nvSpPr>
        <p:spPr>
          <a:xfrm>
            <a:off x="568038" y="2793242"/>
            <a:ext cx="1747530" cy="58685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Logistic </a:t>
            </a:r>
          </a:p>
          <a:p>
            <a:pPr algn="ctr"/>
            <a:r>
              <a:rPr lang="en-US"/>
              <a:t>Regression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1AB9B30-F0E8-46A1-BC72-D75A065E7B6B}"/>
              </a:ext>
            </a:extLst>
          </p:cNvPr>
          <p:cNvCxnSpPr/>
          <p:nvPr/>
        </p:nvCxnSpPr>
        <p:spPr>
          <a:xfrm flipV="1">
            <a:off x="5497773" y="3103729"/>
            <a:ext cx="1471684" cy="434454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AA8552E-C286-4463-BC3D-361572A3A8F5}"/>
              </a:ext>
            </a:extLst>
          </p:cNvPr>
          <p:cNvCxnSpPr>
            <a:cxnSpLocks/>
          </p:cNvCxnSpPr>
          <p:nvPr/>
        </p:nvCxnSpPr>
        <p:spPr>
          <a:xfrm>
            <a:off x="5497773" y="3714465"/>
            <a:ext cx="1471684" cy="434455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5168CAC-0317-4700-93F9-F9662FD29F16}"/>
              </a:ext>
            </a:extLst>
          </p:cNvPr>
          <p:cNvSpPr/>
          <p:nvPr/>
        </p:nvSpPr>
        <p:spPr>
          <a:xfrm>
            <a:off x="6969456" y="3855906"/>
            <a:ext cx="1832799" cy="58685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/>
              <a:t>Gradient Boosting Classifier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E00DC6E-90EC-4A5F-BBCA-7FA023054FB6}"/>
              </a:ext>
            </a:extLst>
          </p:cNvPr>
          <p:cNvSpPr/>
          <p:nvPr/>
        </p:nvSpPr>
        <p:spPr>
          <a:xfrm>
            <a:off x="6969457" y="2793241"/>
            <a:ext cx="1832798" cy="58685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Random Forest</a:t>
            </a:r>
          </a:p>
          <a:p>
            <a:pPr algn="ctr"/>
            <a:r>
              <a:rPr lang="en-US"/>
              <a:t>Classifier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B3E780-C60A-4961-A182-DA07972CA9E6}"/>
              </a:ext>
            </a:extLst>
          </p:cNvPr>
          <p:cNvSpPr txBox="1"/>
          <p:nvPr/>
        </p:nvSpPr>
        <p:spPr>
          <a:xfrm>
            <a:off x="3411800" y="233950"/>
            <a:ext cx="2152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F583A"/>
                </a:solidFill>
              </a:rPr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322023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B0A4B7-4834-5743-A28E-B39BF0B90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5296"/>
            <a:ext cx="8229600" cy="4210867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dk1"/>
                </a:solidFill>
              </a:rPr>
              <a:t>Logistic Regression</a:t>
            </a:r>
          </a:p>
          <a:p>
            <a:r>
              <a:rPr lang="en-US" sz="3100">
                <a:solidFill>
                  <a:schemeClr val="dk1"/>
                </a:solidFill>
              </a:rPr>
              <a:t>Decision Tree</a:t>
            </a:r>
          </a:p>
          <a:p>
            <a:r>
              <a:rPr lang="en-US" sz="3100">
                <a:solidFill>
                  <a:schemeClr val="dk1"/>
                </a:solidFill>
              </a:rPr>
              <a:t>Random Forest Classifier</a:t>
            </a:r>
          </a:p>
          <a:p>
            <a:r>
              <a:rPr lang="en-US" sz="3100">
                <a:solidFill>
                  <a:schemeClr val="dk1"/>
                </a:solidFill>
              </a:rPr>
              <a:t>Gradient Boosting Classifier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23EEC3-B9FC-4349-8595-FA27CEBA0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82" y="648710"/>
            <a:ext cx="8229600" cy="1143000"/>
          </a:xfrm>
        </p:spPr>
        <p:txBody>
          <a:bodyPr/>
          <a:lstStyle/>
          <a:p>
            <a:r>
              <a:rPr lang="en-US">
                <a:latin typeface="+mn-lt"/>
              </a:rPr>
              <a:t>Models Used:</a:t>
            </a:r>
          </a:p>
        </p:txBody>
      </p:sp>
    </p:spTree>
    <p:extLst>
      <p:ext uri="{BB962C8B-B14F-4D97-AF65-F5344CB8AC3E}">
        <p14:creationId xmlns:p14="http://schemas.microsoft.com/office/powerpoint/2010/main" val="299451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504945"/>
            <a:ext cx="8229600" cy="1010465"/>
          </a:xfrm>
        </p:spPr>
        <p:txBody>
          <a:bodyPr>
            <a:normAutofit/>
          </a:bodyPr>
          <a:lstStyle/>
          <a:p>
            <a:r>
              <a:rPr lang="en-US" altLang="en-US">
                <a:latin typeface="+mn-lt"/>
              </a:rPr>
              <a:t>Results: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B0A4B7-4834-5743-A28E-B39BF0B90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38205"/>
            <a:ext cx="8229600" cy="4210867"/>
          </a:xfrm>
        </p:spPr>
        <p:txBody>
          <a:bodyPr>
            <a:normAutofit/>
          </a:bodyPr>
          <a:lstStyle/>
          <a:p>
            <a:r>
              <a:rPr lang="en-US" sz="3100"/>
              <a:t>Accuracy</a:t>
            </a:r>
          </a:p>
          <a:p>
            <a:r>
              <a:rPr lang="en-US" sz="3100"/>
              <a:t>Confusion Matrix</a:t>
            </a:r>
          </a:p>
          <a:p>
            <a:r>
              <a:rPr lang="en-US" sz="3100"/>
              <a:t>Area under ROC and PR Curves</a:t>
            </a:r>
          </a:p>
          <a:p>
            <a:r>
              <a:rPr lang="en-US" sz="3100"/>
              <a:t>Precision and Recall scores</a:t>
            </a:r>
          </a:p>
        </p:txBody>
      </p:sp>
    </p:spTree>
    <p:extLst>
      <p:ext uri="{BB962C8B-B14F-4D97-AF65-F5344CB8AC3E}">
        <p14:creationId xmlns:p14="http://schemas.microsoft.com/office/powerpoint/2010/main" val="343759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27926" y="812238"/>
            <a:ext cx="8245046" cy="605482"/>
          </a:xfrm>
        </p:spPr>
        <p:txBody>
          <a:bodyPr>
            <a:noAutofit/>
          </a:bodyPr>
          <a:lstStyle/>
          <a:p>
            <a:r>
              <a:rPr lang="en-US">
                <a:latin typeface="+mn-lt"/>
              </a:rPr>
              <a:t>Accuracy:</a:t>
            </a:r>
            <a:endParaRPr lang="en-US" altLang="en-US">
              <a:latin typeface="+mn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FC3353-0651-AA41-9EDF-4CF1D7745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02288"/>
              </p:ext>
            </p:extLst>
          </p:nvPr>
        </p:nvGraphicFramePr>
        <p:xfrm>
          <a:off x="831273" y="1847274"/>
          <a:ext cx="7310582" cy="3108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6295">
                  <a:extLst>
                    <a:ext uri="{9D8B030D-6E8A-4147-A177-3AD203B41FA5}">
                      <a16:colId xmlns:a16="http://schemas.microsoft.com/office/drawing/2014/main" val="901835823"/>
                    </a:ext>
                  </a:extLst>
                </a:gridCol>
                <a:gridCol w="3364287">
                  <a:extLst>
                    <a:ext uri="{9D8B030D-6E8A-4147-A177-3AD203B41FA5}">
                      <a16:colId xmlns:a16="http://schemas.microsoft.com/office/drawing/2014/main" val="2177677740"/>
                    </a:ext>
                  </a:extLst>
                </a:gridCol>
              </a:tblGrid>
              <a:tr h="7484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718228"/>
                  </a:ext>
                </a:extLst>
              </a:tr>
              <a:tr h="63237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/>
                        <a:t>90.4%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826025"/>
                  </a:ext>
                </a:extLst>
              </a:tr>
              <a:tr h="567971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4439"/>
                  </a:ext>
                </a:extLst>
              </a:tr>
              <a:tr h="599613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582770"/>
                  </a:ext>
                </a:extLst>
              </a:tr>
              <a:tr h="559636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875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58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33944" y="928878"/>
            <a:ext cx="8291384" cy="914400"/>
          </a:xfrm>
        </p:spPr>
        <p:txBody>
          <a:bodyPr>
            <a:noAutofit/>
          </a:bodyPr>
          <a:lstStyle/>
          <a:p>
            <a:r>
              <a:rPr lang="en-US">
                <a:latin typeface="+mn-lt"/>
              </a:rPr>
              <a:t>Confusion Matrix:</a:t>
            </a:r>
            <a:br>
              <a:rPr lang="en-US">
                <a:latin typeface="+mn-lt"/>
              </a:rPr>
            </a:br>
            <a:endParaRPr lang="en-US" altLang="en-US">
              <a:latin typeface="+mn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FC3353-0651-AA41-9EDF-4CF1D7745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274711"/>
              </p:ext>
            </p:extLst>
          </p:nvPr>
        </p:nvGraphicFramePr>
        <p:xfrm>
          <a:off x="426307" y="1915297"/>
          <a:ext cx="7333735" cy="3398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8793">
                  <a:extLst>
                    <a:ext uri="{9D8B030D-6E8A-4147-A177-3AD203B41FA5}">
                      <a16:colId xmlns:a16="http://schemas.microsoft.com/office/drawing/2014/main" val="901835823"/>
                    </a:ext>
                  </a:extLst>
                </a:gridCol>
                <a:gridCol w="3374942">
                  <a:extLst>
                    <a:ext uri="{9D8B030D-6E8A-4147-A177-3AD203B41FA5}">
                      <a16:colId xmlns:a16="http://schemas.microsoft.com/office/drawing/2014/main" val="2177677740"/>
                    </a:ext>
                  </a:extLst>
                </a:gridCol>
              </a:tblGrid>
              <a:tr h="68457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Confusion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718228"/>
                  </a:ext>
                </a:extLst>
              </a:tr>
              <a:tr h="72723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[7083      161] </a:t>
                      </a:r>
                    </a:p>
                    <a:p>
                      <a:pPr algn="ctr"/>
                      <a:r>
                        <a:rPr lang="en-US" sz="1800" b="1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[ 615       306]</a:t>
                      </a:r>
                      <a:endParaRPr lang="en-US" sz="2400" b="1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826025"/>
                  </a:ext>
                </a:extLst>
              </a:tr>
              <a:tr h="653166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[7152        92] </a:t>
                      </a:r>
                    </a:p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[ 755       166]</a:t>
                      </a:r>
                      <a:endParaRPr lang="en-US" sz="2400" b="1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4439"/>
                  </a:ext>
                </a:extLst>
              </a:tr>
              <a:tr h="68955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[7214        30] </a:t>
                      </a:r>
                    </a:p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[ 846         75]</a:t>
                      </a:r>
                      <a:endParaRPr lang="en-US" sz="2400" b="1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582770"/>
                  </a:ext>
                </a:extLst>
              </a:tr>
              <a:tr h="643581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[7122        122] </a:t>
                      </a:r>
                    </a:p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[ 707       214]</a:t>
                      </a:r>
                      <a:endParaRPr lang="en-US" sz="2400" b="1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875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26308" y="919642"/>
            <a:ext cx="8136924" cy="939114"/>
          </a:xfrm>
        </p:spPr>
        <p:txBody>
          <a:bodyPr>
            <a:noAutofit/>
          </a:bodyPr>
          <a:lstStyle/>
          <a:p>
            <a:r>
              <a:rPr lang="en-US">
                <a:latin typeface="+mn-lt"/>
              </a:rPr>
              <a:t>Area under ROC and PR curves:</a:t>
            </a:r>
            <a:br>
              <a:rPr lang="en-US">
                <a:latin typeface="+mn-lt"/>
              </a:rPr>
            </a:br>
            <a:endParaRPr lang="en-US" altLang="en-US">
              <a:latin typeface="+mn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FC3353-0651-AA41-9EDF-4CF1D7745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005649"/>
              </p:ext>
            </p:extLst>
          </p:nvPr>
        </p:nvGraphicFramePr>
        <p:xfrm>
          <a:off x="426307" y="1915297"/>
          <a:ext cx="7333736" cy="3710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017">
                  <a:extLst>
                    <a:ext uri="{9D8B030D-6E8A-4147-A177-3AD203B41FA5}">
                      <a16:colId xmlns:a16="http://schemas.microsoft.com/office/drawing/2014/main" val="901835823"/>
                    </a:ext>
                  </a:extLst>
                </a:gridCol>
                <a:gridCol w="2112422">
                  <a:extLst>
                    <a:ext uri="{9D8B030D-6E8A-4147-A177-3AD203B41FA5}">
                      <a16:colId xmlns:a16="http://schemas.microsoft.com/office/drawing/2014/main" val="2177677740"/>
                    </a:ext>
                  </a:extLst>
                </a:gridCol>
                <a:gridCol w="2311297">
                  <a:extLst>
                    <a:ext uri="{9D8B030D-6E8A-4147-A177-3AD203B41FA5}">
                      <a16:colId xmlns:a16="http://schemas.microsoft.com/office/drawing/2014/main" val="4167370044"/>
                    </a:ext>
                  </a:extLst>
                </a:gridCol>
              </a:tblGrid>
              <a:tr h="68457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 under the</a:t>
                      </a:r>
                    </a:p>
                    <a:p>
                      <a:pPr algn="ctr"/>
                      <a:r>
                        <a:rPr lang="en-US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ROC curve</a:t>
                      </a:r>
                      <a:endParaRPr lang="en-US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 under the </a:t>
                      </a:r>
                    </a:p>
                    <a:p>
                      <a:pPr algn="ctr"/>
                      <a:r>
                        <a:rPr lang="en-US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 curve</a:t>
                      </a:r>
                      <a:endParaRPr lang="en-US" sz="2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718228"/>
                  </a:ext>
                </a:extLst>
              </a:tr>
              <a:tr h="72723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/>
                        <a:t>0.47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826025"/>
                  </a:ext>
                </a:extLst>
              </a:tr>
              <a:tr h="653166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4439"/>
                  </a:ext>
                </a:extLst>
              </a:tr>
              <a:tr h="68955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582770"/>
                  </a:ext>
                </a:extLst>
              </a:tr>
              <a:tr h="643581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875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948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29326" y="871588"/>
            <a:ext cx="8291384" cy="914400"/>
          </a:xfrm>
        </p:spPr>
        <p:txBody>
          <a:bodyPr>
            <a:noAutofit/>
          </a:bodyPr>
          <a:lstStyle/>
          <a:p>
            <a:r>
              <a:rPr lang="en-US">
                <a:latin typeface="+mn-lt"/>
              </a:rPr>
              <a:t>Precision and Recall:</a:t>
            </a:r>
            <a:br>
              <a:rPr lang="en-US">
                <a:latin typeface="+mn-lt"/>
              </a:rPr>
            </a:br>
            <a:endParaRPr lang="en-US" altLang="en-US">
              <a:latin typeface="+mn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FC3353-0651-AA41-9EDF-4CF1D7745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101260"/>
              </p:ext>
            </p:extLst>
          </p:nvPr>
        </p:nvGraphicFramePr>
        <p:xfrm>
          <a:off x="426307" y="1915297"/>
          <a:ext cx="7333736" cy="3710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017">
                  <a:extLst>
                    <a:ext uri="{9D8B030D-6E8A-4147-A177-3AD203B41FA5}">
                      <a16:colId xmlns:a16="http://schemas.microsoft.com/office/drawing/2014/main" val="901835823"/>
                    </a:ext>
                  </a:extLst>
                </a:gridCol>
                <a:gridCol w="2112422">
                  <a:extLst>
                    <a:ext uri="{9D8B030D-6E8A-4147-A177-3AD203B41FA5}">
                      <a16:colId xmlns:a16="http://schemas.microsoft.com/office/drawing/2014/main" val="2177677740"/>
                    </a:ext>
                  </a:extLst>
                </a:gridCol>
                <a:gridCol w="2311297">
                  <a:extLst>
                    <a:ext uri="{9D8B030D-6E8A-4147-A177-3AD203B41FA5}">
                      <a16:colId xmlns:a16="http://schemas.microsoft.com/office/drawing/2014/main" val="4167370044"/>
                    </a:ext>
                  </a:extLst>
                </a:gridCol>
              </a:tblGrid>
              <a:tr h="68457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718228"/>
                  </a:ext>
                </a:extLst>
              </a:tr>
              <a:tr h="72723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826025"/>
                  </a:ext>
                </a:extLst>
              </a:tr>
              <a:tr h="653166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4439"/>
                  </a:ext>
                </a:extLst>
              </a:tr>
              <a:tr h="68955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582770"/>
                  </a:ext>
                </a:extLst>
              </a:tr>
              <a:tr h="643581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875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212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On-screen Show (4:3)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Problem Statement &amp; Dataset:</vt:lpstr>
      <vt:lpstr>PowerPoint Presentation</vt:lpstr>
      <vt:lpstr>Models Used:</vt:lpstr>
      <vt:lpstr>Results:</vt:lpstr>
      <vt:lpstr>Accuracy:</vt:lpstr>
      <vt:lpstr>Confusion Matrix: </vt:lpstr>
      <vt:lpstr>Area under ROC and PR curves: </vt:lpstr>
      <vt:lpstr>Precision and Recall: </vt:lpstr>
      <vt:lpstr>Business Conclusion: </vt:lpstr>
    </vt:vector>
  </TitlesOfParts>
  <Company>University of South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Todd</dc:creator>
  <cp:lastModifiedBy>sateesh bandarupalli</cp:lastModifiedBy>
  <cp:revision>2</cp:revision>
  <dcterms:created xsi:type="dcterms:W3CDTF">2012-01-11T16:22:55Z</dcterms:created>
  <dcterms:modified xsi:type="dcterms:W3CDTF">2023-06-11T16:05:59Z</dcterms:modified>
</cp:coreProperties>
</file>