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8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29C88F6-50DE-472C-B7D0-8CA53351D45E}" type="datetimeFigureOut">
              <a:rPr lang="en-GB" smtClean="0"/>
              <a:pPr/>
              <a:t>27/03/2015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55CE07-FC80-415B-985B-A14064FB08E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instrumentationtoday.com/wp-content/uploads/2011/08/MEMS-Acceleromete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Development and Application Of Concussion Sensors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C00000"/>
                </a:solidFill>
              </a:rPr>
              <a:t>MEMS Accelerometers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4149080"/>
            <a:ext cx="4649720" cy="2459360"/>
          </a:xfrm>
        </p:spPr>
        <p:txBody>
          <a:bodyPr/>
          <a:lstStyle/>
          <a:p>
            <a:pPr algn="ctr">
              <a:buNone/>
            </a:pPr>
            <a:r>
              <a:rPr lang="en-GB" dirty="0" smtClean="0">
                <a:solidFill>
                  <a:srgbClr val="00B050"/>
                </a:solidFill>
              </a:rPr>
              <a:t>Name:  </a:t>
            </a:r>
            <a:r>
              <a:rPr lang="en-GB" dirty="0" err="1" smtClean="0">
                <a:solidFill>
                  <a:srgbClr val="00B050"/>
                </a:solidFill>
              </a:rPr>
              <a:t>Vasishta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Hd</a:t>
            </a:r>
            <a:endParaRPr lang="en-GB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GB" dirty="0" smtClean="0">
                <a:solidFill>
                  <a:srgbClr val="00B050"/>
                </a:solidFill>
              </a:rPr>
              <a:t>Semester:  IV </a:t>
            </a:r>
            <a:r>
              <a:rPr lang="en-GB" dirty="0" err="1" smtClean="0">
                <a:solidFill>
                  <a:srgbClr val="00B050"/>
                </a:solidFill>
              </a:rPr>
              <a:t>Sem</a:t>
            </a:r>
            <a:endParaRPr lang="en-GB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GB" dirty="0" smtClean="0">
                <a:solidFill>
                  <a:srgbClr val="00B050"/>
                </a:solidFill>
              </a:rPr>
              <a:t>USN No:1RV13IT058</a:t>
            </a:r>
            <a:endParaRPr lang="en-GB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Budget and other financials: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340768"/>
            <a:ext cx="7632848" cy="504056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>
                <a:solidFill>
                  <a:srgbClr val="C00000"/>
                </a:solidFill>
              </a:rPr>
              <a:t>The National Football League could spend more than $914 million to </a:t>
            </a:r>
            <a:r>
              <a:rPr lang="en-GB" dirty="0" smtClean="0">
                <a:solidFill>
                  <a:srgbClr val="C00000"/>
                </a:solidFill>
              </a:rPr>
              <a:t>settle concussion claims.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GB" dirty="0">
                <a:solidFill>
                  <a:srgbClr val="C00000"/>
                </a:solidFill>
              </a:rPr>
              <a:t>market price of "brain sentry impact counter plus"  -   &gt;$75.00 </a:t>
            </a:r>
          </a:p>
          <a:p>
            <a:pPr lvl="0"/>
            <a:r>
              <a:rPr lang="en-GB" dirty="0" smtClean="0">
                <a:solidFill>
                  <a:srgbClr val="C00000"/>
                </a:solidFill>
              </a:rPr>
              <a:t>Athletes, students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smtClean="0">
                <a:solidFill>
                  <a:srgbClr val="C00000"/>
                </a:solidFill>
              </a:rPr>
              <a:t>construction workers, military</a:t>
            </a:r>
            <a:r>
              <a:rPr lang="en-GB" dirty="0">
                <a:solidFill>
                  <a:srgbClr val="C00000"/>
                </a:solidFill>
              </a:rPr>
              <a:t>. </a:t>
            </a:r>
            <a:endParaRPr lang="en-GB" dirty="0" smtClean="0">
              <a:solidFill>
                <a:srgbClr val="C00000"/>
              </a:solidFill>
            </a:endParaRPr>
          </a:p>
          <a:p>
            <a:pPr lvl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Our model:</a:t>
            </a:r>
            <a:endParaRPr lang="en-GB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Cost Of accelerometer sensor ADXL335 -Rs 250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Controller </a:t>
            </a:r>
            <a:r>
              <a:rPr lang="en-GB" dirty="0">
                <a:solidFill>
                  <a:srgbClr val="C00000"/>
                </a:solidFill>
              </a:rPr>
              <a:t>-</a:t>
            </a:r>
            <a:r>
              <a:rPr lang="en-GB" dirty="0" err="1">
                <a:solidFill>
                  <a:srgbClr val="C00000"/>
                </a:solidFill>
              </a:rPr>
              <a:t>Arduino</a:t>
            </a:r>
            <a:r>
              <a:rPr lang="en-GB" dirty="0">
                <a:solidFill>
                  <a:srgbClr val="C00000"/>
                </a:solidFill>
              </a:rPr>
              <a:t> Uno :Rs 750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Bluetooth Module : Rs 600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Other Fabrication cost : Rs200 -Rs500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Total Cost :Rs 1800-Rs 2100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Institutions working on Concussion Sensors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2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>
                <a:solidFill>
                  <a:srgbClr val="C00000"/>
                </a:solidFill>
              </a:rPr>
              <a:t>Organisations like National Football league ,USA fund research in this area.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GB" dirty="0">
                <a:solidFill>
                  <a:srgbClr val="C00000"/>
                </a:solidFill>
              </a:rPr>
              <a:t>Companies like "Head case" , "Shock Box ", "Jolt " ,"Brain Sentry " , "X2 </a:t>
            </a:r>
            <a:r>
              <a:rPr lang="en-GB" dirty="0" err="1">
                <a:solidFill>
                  <a:srgbClr val="C00000"/>
                </a:solidFill>
              </a:rPr>
              <a:t>Biosystems</a:t>
            </a:r>
            <a:r>
              <a:rPr lang="en-GB" dirty="0">
                <a:solidFill>
                  <a:srgbClr val="C00000"/>
                </a:solidFill>
              </a:rPr>
              <a:t>", "Battle Sports" and "</a:t>
            </a:r>
            <a:r>
              <a:rPr lang="en-GB" dirty="0" err="1">
                <a:solidFill>
                  <a:srgbClr val="C00000"/>
                </a:solidFill>
              </a:rPr>
              <a:t>CheckLight</a:t>
            </a:r>
            <a:r>
              <a:rPr lang="en-GB" dirty="0">
                <a:solidFill>
                  <a:srgbClr val="C00000"/>
                </a:solidFill>
              </a:rPr>
              <a:t>" are into research , development and manufacture of concussion related products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GB" dirty="0">
                <a:solidFill>
                  <a:srgbClr val="C00000"/>
                </a:solidFill>
              </a:rPr>
              <a:t>Research organisations like  American Academy of Neurology ,Michigan </a:t>
            </a:r>
            <a:r>
              <a:rPr lang="en-GB" dirty="0" err="1">
                <a:solidFill>
                  <a:srgbClr val="C00000"/>
                </a:solidFill>
              </a:rPr>
              <a:t>NeuroSport</a:t>
            </a:r>
            <a:r>
              <a:rPr lang="en-GB" dirty="0">
                <a:solidFill>
                  <a:srgbClr val="C00000"/>
                </a:solidFill>
              </a:rPr>
              <a:t> Program are also working in this domain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Conclusion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Highly implementable.</a:t>
            </a:r>
          </a:p>
          <a:p>
            <a:r>
              <a:rPr lang="en-GB" dirty="0">
                <a:solidFill>
                  <a:srgbClr val="C00000"/>
                </a:solidFill>
              </a:rPr>
              <a:t>Future work </a:t>
            </a:r>
            <a:r>
              <a:rPr lang="en-GB" dirty="0" smtClean="0">
                <a:solidFill>
                  <a:srgbClr val="C00000"/>
                </a:solidFill>
              </a:rPr>
              <a:t>:nanotechnology,</a:t>
            </a:r>
            <a:r>
              <a:rPr lang="en-GB" dirty="0">
                <a:solidFill>
                  <a:srgbClr val="C00000"/>
                </a:solidFill>
              </a:rPr>
              <a:t> Better processing of </a:t>
            </a:r>
            <a:r>
              <a:rPr lang="en-GB" dirty="0" smtClean="0">
                <a:solidFill>
                  <a:srgbClr val="C00000"/>
                </a:solidFill>
              </a:rPr>
              <a:t>data.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More comfortable and wearable.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Other Area Implementation.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Self generation Of Power.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Response Systems.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C000"/>
                </a:solidFill>
              </a:rPr>
              <a:t>References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592" y="1052736"/>
            <a:ext cx="8064896" cy="5328592"/>
          </a:xfrm>
        </p:spPr>
        <p:txBody>
          <a:bodyPr>
            <a:noAutofit/>
          </a:bodyPr>
          <a:lstStyle/>
          <a:p>
            <a:pPr lvl="0"/>
            <a:r>
              <a:rPr lang="en-GB" sz="1400" i="1" dirty="0">
                <a:solidFill>
                  <a:srgbClr val="C00000"/>
                </a:solidFill>
              </a:rPr>
              <a:t>Estimating Energy Expenditure Using Body-Worn Accelerometers</a:t>
            </a:r>
            <a:r>
              <a:rPr lang="en-GB" sz="1400" dirty="0">
                <a:solidFill>
                  <a:srgbClr val="C00000"/>
                </a:solidFill>
              </a:rPr>
              <a:t>": A Comparison of Methods ,Sensors Number and Positioning by Marco </a:t>
            </a:r>
            <a:r>
              <a:rPr lang="en-GB" sz="1400" dirty="0" err="1">
                <a:solidFill>
                  <a:srgbClr val="C00000"/>
                </a:solidFill>
              </a:rPr>
              <a:t>Altini</a:t>
            </a:r>
            <a:r>
              <a:rPr lang="en-GB" sz="1400" dirty="0">
                <a:solidFill>
                  <a:srgbClr val="C00000"/>
                </a:solidFill>
              </a:rPr>
              <a:t>, </a:t>
            </a:r>
            <a:r>
              <a:rPr lang="en-GB" sz="1400" dirty="0" err="1">
                <a:solidFill>
                  <a:srgbClr val="C00000"/>
                </a:solidFill>
              </a:rPr>
              <a:t>Julien</a:t>
            </a:r>
            <a:r>
              <a:rPr lang="en-GB" sz="1400" dirty="0">
                <a:solidFill>
                  <a:srgbClr val="C00000"/>
                </a:solidFill>
              </a:rPr>
              <a:t> </a:t>
            </a:r>
            <a:r>
              <a:rPr lang="en-GB" sz="1400" dirty="0" err="1">
                <a:solidFill>
                  <a:srgbClr val="C00000"/>
                </a:solidFill>
              </a:rPr>
              <a:t>Penders</a:t>
            </a:r>
            <a:r>
              <a:rPr lang="en-GB" sz="1400" dirty="0">
                <a:solidFill>
                  <a:srgbClr val="C00000"/>
                </a:solidFill>
              </a:rPr>
              <a:t>, </a:t>
            </a:r>
            <a:r>
              <a:rPr lang="en-GB" sz="1400" dirty="0" err="1">
                <a:solidFill>
                  <a:srgbClr val="C00000"/>
                </a:solidFill>
              </a:rPr>
              <a:t>Ruud</a:t>
            </a:r>
            <a:r>
              <a:rPr lang="en-GB" sz="1400" dirty="0">
                <a:solidFill>
                  <a:srgbClr val="C00000"/>
                </a:solidFill>
              </a:rPr>
              <a:t> </a:t>
            </a:r>
            <a:r>
              <a:rPr lang="en-GB" sz="1400" dirty="0" err="1">
                <a:solidFill>
                  <a:srgbClr val="C00000"/>
                </a:solidFill>
              </a:rPr>
              <a:t>Vullers</a:t>
            </a:r>
            <a:r>
              <a:rPr lang="en-GB" sz="1400" dirty="0">
                <a:solidFill>
                  <a:srgbClr val="C00000"/>
                </a:solidFill>
              </a:rPr>
              <a:t>, and Oliver </a:t>
            </a:r>
            <a:r>
              <a:rPr lang="en-GB" sz="1400" dirty="0" err="1">
                <a:solidFill>
                  <a:srgbClr val="C00000"/>
                </a:solidFill>
              </a:rPr>
              <a:t>Amft</a:t>
            </a:r>
            <a:r>
              <a:rPr lang="en-GB" sz="1400" dirty="0">
                <a:solidFill>
                  <a:srgbClr val="C00000"/>
                </a:solidFill>
              </a:rPr>
              <a:t> at the IEEE JOURNAL OF BIOMEDICAL AND HEALTH INFORMATICS, VOL. 19, NO. 1, JANUARY 2015</a:t>
            </a:r>
          </a:p>
          <a:p>
            <a:pPr lvl="0"/>
            <a:r>
              <a:rPr lang="en-GB" sz="1400" i="1" dirty="0">
                <a:solidFill>
                  <a:srgbClr val="C00000"/>
                </a:solidFill>
              </a:rPr>
              <a:t>"A high sensitivity </a:t>
            </a:r>
            <a:r>
              <a:rPr lang="en-GB" sz="1400" i="1" dirty="0" err="1">
                <a:solidFill>
                  <a:srgbClr val="C00000"/>
                </a:solidFill>
              </a:rPr>
              <a:t>micromachined</a:t>
            </a:r>
            <a:r>
              <a:rPr lang="en-GB" sz="1400" i="1" dirty="0">
                <a:solidFill>
                  <a:srgbClr val="C00000"/>
                </a:solidFill>
              </a:rPr>
              <a:t> accelerometer with an enhanced inertial mass SOI MEMS process"</a:t>
            </a:r>
            <a:r>
              <a:rPr lang="en-GB" sz="1400" dirty="0">
                <a:solidFill>
                  <a:srgbClr val="C00000"/>
                </a:solidFill>
              </a:rPr>
              <a:t> by XIE </a:t>
            </a:r>
            <a:r>
              <a:rPr lang="en-GB" sz="1400" dirty="0" err="1">
                <a:solidFill>
                  <a:srgbClr val="C00000"/>
                </a:solidFill>
              </a:rPr>
              <a:t>Jianbing</a:t>
            </a:r>
            <a:r>
              <a:rPr lang="en-GB" sz="1400" dirty="0">
                <a:solidFill>
                  <a:srgbClr val="C00000"/>
                </a:solidFill>
              </a:rPr>
              <a:t>, SONG </a:t>
            </a:r>
            <a:r>
              <a:rPr lang="en-GB" sz="1400" dirty="0" err="1">
                <a:solidFill>
                  <a:srgbClr val="C00000"/>
                </a:solidFill>
              </a:rPr>
              <a:t>Meng</a:t>
            </a:r>
            <a:r>
              <a:rPr lang="en-GB" sz="1400" dirty="0">
                <a:solidFill>
                  <a:srgbClr val="C00000"/>
                </a:solidFill>
              </a:rPr>
              <a:t>, YUAN </a:t>
            </a:r>
            <a:r>
              <a:rPr lang="en-GB" sz="1400" dirty="0" err="1">
                <a:solidFill>
                  <a:srgbClr val="C00000"/>
                </a:solidFill>
              </a:rPr>
              <a:t>Weizheng</a:t>
            </a:r>
            <a:r>
              <a:rPr lang="en-GB" sz="1400" dirty="0">
                <a:solidFill>
                  <a:srgbClr val="C00000"/>
                </a:solidFill>
              </a:rPr>
              <a:t> from Micro and </a:t>
            </a:r>
            <a:r>
              <a:rPr lang="en-GB" sz="1400" dirty="0" err="1">
                <a:solidFill>
                  <a:srgbClr val="C00000"/>
                </a:solidFill>
              </a:rPr>
              <a:t>Nano</a:t>
            </a:r>
            <a:r>
              <a:rPr lang="en-GB" sz="1400" dirty="0">
                <a:solidFill>
                  <a:srgbClr val="C00000"/>
                </a:solidFill>
              </a:rPr>
              <a:t> Electromechanical Systems Laboratory, </a:t>
            </a:r>
            <a:r>
              <a:rPr lang="en-GB" sz="1400" dirty="0" err="1">
                <a:solidFill>
                  <a:srgbClr val="C00000"/>
                </a:solidFill>
              </a:rPr>
              <a:t>Northwestern</a:t>
            </a:r>
            <a:r>
              <a:rPr lang="en-GB" sz="1400" dirty="0">
                <a:solidFill>
                  <a:srgbClr val="C00000"/>
                </a:solidFill>
              </a:rPr>
              <a:t> </a:t>
            </a:r>
            <a:r>
              <a:rPr lang="en-GB" sz="1400" dirty="0" err="1">
                <a:solidFill>
                  <a:srgbClr val="C00000"/>
                </a:solidFill>
              </a:rPr>
              <a:t>Polytechnical</a:t>
            </a:r>
            <a:r>
              <a:rPr lang="en-GB" sz="1400" dirty="0">
                <a:solidFill>
                  <a:srgbClr val="C00000"/>
                </a:solidFill>
              </a:rPr>
              <a:t> University, Xi’an, China (2014)</a:t>
            </a:r>
          </a:p>
          <a:p>
            <a:pPr lvl="0"/>
            <a:r>
              <a:rPr lang="en-GB" sz="1400" i="1" dirty="0">
                <a:solidFill>
                  <a:srgbClr val="C00000"/>
                </a:solidFill>
              </a:rPr>
              <a:t>" Security in Wireless Sensor Networks for Health Monitoring Helmet with Anomaly Detection using Power Analysis and Probabilistic Model "</a:t>
            </a:r>
            <a:r>
              <a:rPr lang="en-GB" sz="1400" dirty="0">
                <a:solidFill>
                  <a:srgbClr val="C00000"/>
                </a:solidFill>
              </a:rPr>
              <a:t> by </a:t>
            </a:r>
            <a:r>
              <a:rPr lang="en-GB" sz="1400" dirty="0" err="1">
                <a:solidFill>
                  <a:srgbClr val="C00000"/>
                </a:solidFill>
              </a:rPr>
              <a:t>Biswajit</a:t>
            </a:r>
            <a:r>
              <a:rPr lang="en-GB" sz="1400" dirty="0">
                <a:solidFill>
                  <a:srgbClr val="C00000"/>
                </a:solidFill>
              </a:rPr>
              <a:t> </a:t>
            </a:r>
            <a:r>
              <a:rPr lang="en-GB" sz="1400" dirty="0" err="1">
                <a:solidFill>
                  <a:srgbClr val="C00000"/>
                </a:solidFill>
              </a:rPr>
              <a:t>Panja</a:t>
            </a:r>
            <a:r>
              <a:rPr lang="en-GB" sz="1400" dirty="0">
                <a:solidFill>
                  <a:srgbClr val="C00000"/>
                </a:solidFill>
              </a:rPr>
              <a:t> ,Zachary Scott University of Michigan-Flint, MI 48502 at the 2014 IEEE Conference on Wireless Sensors (</a:t>
            </a:r>
            <a:r>
              <a:rPr lang="en-GB" sz="1400" dirty="0" err="1">
                <a:solidFill>
                  <a:srgbClr val="C00000"/>
                </a:solidFill>
              </a:rPr>
              <a:t>ICWiSE</a:t>
            </a:r>
            <a:r>
              <a:rPr lang="en-GB" sz="1400" dirty="0">
                <a:solidFill>
                  <a:srgbClr val="C00000"/>
                </a:solidFill>
              </a:rPr>
              <a:t>), October, 26-28 2014, </a:t>
            </a:r>
            <a:r>
              <a:rPr lang="en-GB" sz="1400" dirty="0" err="1">
                <a:solidFill>
                  <a:srgbClr val="C00000"/>
                </a:solidFill>
              </a:rPr>
              <a:t>Subang</a:t>
            </a:r>
            <a:r>
              <a:rPr lang="en-GB" sz="1400" dirty="0">
                <a:solidFill>
                  <a:srgbClr val="C00000"/>
                </a:solidFill>
              </a:rPr>
              <a:t>, Malaysia </a:t>
            </a:r>
          </a:p>
          <a:p>
            <a:pPr lvl="0"/>
            <a:r>
              <a:rPr lang="en-GB" sz="1400" i="1" dirty="0">
                <a:solidFill>
                  <a:srgbClr val="C00000"/>
                </a:solidFill>
              </a:rPr>
              <a:t>"3-AXIS ACCELERATION SWITCH FOR TRAUMATIC BRAIN INJURY EARLY WARNING" by L. J. Currano1, C. R. Becker1, G. L. Smith1, B. Isaacson2, and C. J. morris1 from </a:t>
            </a:r>
            <a:r>
              <a:rPr lang="en-GB" sz="1400" dirty="0">
                <a:solidFill>
                  <a:srgbClr val="C00000"/>
                </a:solidFill>
              </a:rPr>
              <a:t>1U.S. Army Research Laboratory – U.S.A. 2General Technical Services (for ARL) – U .S.A.</a:t>
            </a:r>
          </a:p>
          <a:p>
            <a:pPr lvl="0"/>
            <a:r>
              <a:rPr lang="en-GB" sz="1400" dirty="0">
                <a:solidFill>
                  <a:srgbClr val="C00000"/>
                </a:solidFill>
              </a:rPr>
              <a:t>M. S. Muller, T. C. Buck, H. J. El-</a:t>
            </a:r>
            <a:r>
              <a:rPr lang="en-GB" sz="1400" dirty="0" err="1">
                <a:solidFill>
                  <a:srgbClr val="C00000"/>
                </a:solidFill>
              </a:rPr>
              <a:t>Khozondar</a:t>
            </a:r>
            <a:r>
              <a:rPr lang="en-GB" sz="1400" dirty="0">
                <a:solidFill>
                  <a:srgbClr val="C00000"/>
                </a:solidFill>
              </a:rPr>
              <a:t>, and A. W. Koch, “Shear Strain Influence on </a:t>
            </a:r>
            <a:r>
              <a:rPr lang="en-GB" sz="1400" dirty="0" err="1">
                <a:solidFill>
                  <a:srgbClr val="C00000"/>
                </a:solidFill>
              </a:rPr>
              <a:t>Fiber</a:t>
            </a:r>
            <a:r>
              <a:rPr lang="en-GB" sz="1400" dirty="0">
                <a:solidFill>
                  <a:srgbClr val="C00000"/>
                </a:solidFill>
              </a:rPr>
              <a:t> Bragg Grating Measurement Systems,” </a:t>
            </a:r>
            <a:r>
              <a:rPr lang="en-GB" sz="1400" i="1" dirty="0">
                <a:solidFill>
                  <a:srgbClr val="C00000"/>
                </a:solidFill>
              </a:rPr>
              <a:t>J. Light. Technol.</a:t>
            </a:r>
            <a:r>
              <a:rPr lang="en-GB" sz="1400" dirty="0">
                <a:solidFill>
                  <a:srgbClr val="C00000"/>
                </a:solidFill>
              </a:rPr>
              <a:t>, vol. 27, no. 23, pp. 5223–5229, Dec. 2009. </a:t>
            </a:r>
            <a:r>
              <a:rPr lang="en-GB" sz="1400" dirty="0" err="1">
                <a:solidFill>
                  <a:srgbClr val="C00000"/>
                </a:solidFill>
              </a:rPr>
              <a:t>Petchprapai</a:t>
            </a:r>
            <a:r>
              <a:rPr lang="en-GB" sz="1400" dirty="0">
                <a:solidFill>
                  <a:srgbClr val="C00000"/>
                </a:solidFill>
              </a:rPr>
              <a:t> N, </a:t>
            </a:r>
            <a:r>
              <a:rPr lang="en-GB" sz="1400" dirty="0" err="1">
                <a:solidFill>
                  <a:srgbClr val="C00000"/>
                </a:solidFill>
              </a:rPr>
              <a:t>Winkelman</a:t>
            </a:r>
            <a:r>
              <a:rPr lang="en-GB" sz="1400" dirty="0">
                <a:solidFill>
                  <a:srgbClr val="C00000"/>
                </a:solidFill>
              </a:rPr>
              <a:t> C (2011). </a:t>
            </a:r>
          </a:p>
          <a:p>
            <a:pPr lvl="0"/>
            <a:r>
              <a:rPr lang="en-GB" sz="1400" dirty="0">
                <a:solidFill>
                  <a:srgbClr val="C00000"/>
                </a:solidFill>
              </a:rPr>
              <a:t>S. </a:t>
            </a:r>
            <a:r>
              <a:rPr lang="en-GB" sz="1400" dirty="0" err="1">
                <a:solidFill>
                  <a:srgbClr val="C00000"/>
                </a:solidFill>
              </a:rPr>
              <a:t>Javdani</a:t>
            </a:r>
            <a:r>
              <a:rPr lang="en-GB" sz="1400" dirty="0">
                <a:solidFill>
                  <a:srgbClr val="C00000"/>
                </a:solidFill>
              </a:rPr>
              <a:t>, M. </a:t>
            </a:r>
            <a:r>
              <a:rPr lang="en-GB" sz="1400" dirty="0" err="1">
                <a:solidFill>
                  <a:srgbClr val="C00000"/>
                </a:solidFill>
              </a:rPr>
              <a:t>Fabian</a:t>
            </a:r>
            <a:r>
              <a:rPr lang="en-GB" sz="1400" dirty="0">
                <a:solidFill>
                  <a:srgbClr val="C00000"/>
                </a:solidFill>
              </a:rPr>
              <a:t>, M. </a:t>
            </a:r>
            <a:r>
              <a:rPr lang="en-GB" sz="1400" dirty="0" err="1">
                <a:solidFill>
                  <a:srgbClr val="C00000"/>
                </a:solidFill>
              </a:rPr>
              <a:t>Ams</a:t>
            </a:r>
            <a:r>
              <a:rPr lang="en-GB" sz="1400" dirty="0">
                <a:solidFill>
                  <a:srgbClr val="C00000"/>
                </a:solidFill>
              </a:rPr>
              <a:t>, J. Carlton, T. Sun, and K. T. V. Grattan, “</a:t>
            </a:r>
            <a:r>
              <a:rPr lang="en-GB" sz="1400" dirty="0" err="1">
                <a:solidFill>
                  <a:srgbClr val="C00000"/>
                </a:solidFill>
              </a:rPr>
              <a:t>Fiber</a:t>
            </a:r>
            <a:r>
              <a:rPr lang="en-GB" sz="1400" dirty="0">
                <a:solidFill>
                  <a:srgbClr val="C00000"/>
                </a:solidFill>
              </a:rPr>
              <a:t> Bragg Grating-Based System for 2-D Analysis of </a:t>
            </a:r>
            <a:r>
              <a:rPr lang="en-GB" sz="1400" dirty="0" err="1">
                <a:solidFill>
                  <a:srgbClr val="C00000"/>
                </a:solidFill>
              </a:rPr>
              <a:t>Vibrational</a:t>
            </a:r>
            <a:r>
              <a:rPr lang="en-GB" sz="1400" dirty="0">
                <a:solidFill>
                  <a:srgbClr val="C00000"/>
                </a:solidFill>
              </a:rPr>
              <a:t> Modes of a Steel Propeller Blade,” </a:t>
            </a:r>
            <a:r>
              <a:rPr lang="en-GB" sz="1400" i="1" dirty="0">
                <a:solidFill>
                  <a:srgbClr val="C00000"/>
                </a:solidFill>
              </a:rPr>
              <a:t>J. Light. Technol.</a:t>
            </a:r>
            <a:r>
              <a:rPr lang="en-GB" sz="1400" dirty="0">
                <a:solidFill>
                  <a:srgbClr val="C00000"/>
                </a:solidFill>
              </a:rPr>
              <a:t>, vol. 32, no. 23, pp. 3991–3997, Dec. 2014 Palmer J.W, Bing K.F, Sharma A.C, </a:t>
            </a:r>
            <a:r>
              <a:rPr lang="en-GB" sz="1400" dirty="0" err="1">
                <a:solidFill>
                  <a:srgbClr val="C00000"/>
                </a:solidFill>
              </a:rPr>
              <a:t>Greneker</a:t>
            </a:r>
            <a:r>
              <a:rPr lang="en-GB" sz="1400" dirty="0">
                <a:solidFill>
                  <a:srgbClr val="C00000"/>
                </a:solidFill>
              </a:rPr>
              <a:t> E.F. </a:t>
            </a:r>
          </a:p>
          <a:p>
            <a:pPr lvl="0"/>
            <a:r>
              <a:rPr lang="en-GB" sz="1400" dirty="0">
                <a:solidFill>
                  <a:srgbClr val="C00000"/>
                </a:solidFill>
              </a:rPr>
              <a:t>‘</a:t>
            </a:r>
            <a:r>
              <a:rPr lang="en-GB" sz="1400" dirty="0" err="1">
                <a:solidFill>
                  <a:srgbClr val="C00000"/>
                </a:solidFill>
              </a:rPr>
              <a:t>DetectingConcussion</a:t>
            </a:r>
            <a:r>
              <a:rPr lang="en-GB" sz="1400" dirty="0">
                <a:solidFill>
                  <a:srgbClr val="C00000"/>
                </a:solidFill>
              </a:rPr>
              <a:t> Impairment with Radar Using Gait Analysis </a:t>
            </a:r>
            <a:r>
              <a:rPr lang="en-GB" sz="1400" dirty="0" err="1">
                <a:solidFill>
                  <a:srgbClr val="C00000"/>
                </a:solidFill>
              </a:rPr>
              <a:t>Techniques’.Radar</a:t>
            </a:r>
            <a:r>
              <a:rPr lang="en-GB" sz="1400" dirty="0">
                <a:solidFill>
                  <a:srgbClr val="C00000"/>
                </a:solidFill>
              </a:rPr>
              <a:t> Conference (RADAR), 2011 IEEE. Page(s): 222 - 225 , Publication Year: 2011 . </a:t>
            </a:r>
            <a:r>
              <a:rPr lang="en-GB" sz="1400" dirty="0" err="1">
                <a:solidFill>
                  <a:srgbClr val="C00000"/>
                </a:solidFill>
              </a:rPr>
              <a:t>Slobounov</a:t>
            </a:r>
            <a:r>
              <a:rPr lang="en-GB" sz="1400" dirty="0">
                <a:solidFill>
                  <a:srgbClr val="C00000"/>
                </a:solidFill>
              </a:rPr>
              <a:t> S, </a:t>
            </a:r>
            <a:r>
              <a:rPr lang="en-GB" sz="1400" dirty="0" err="1">
                <a:solidFill>
                  <a:srgbClr val="C00000"/>
                </a:solidFill>
              </a:rPr>
              <a:t>Sebastianelli</a:t>
            </a:r>
            <a:r>
              <a:rPr lang="en-GB" sz="1400" dirty="0">
                <a:solidFill>
                  <a:srgbClr val="C00000"/>
                </a:solidFill>
              </a:rPr>
              <a:t> W, Newell K.M.’ Incorporating Virtual Reality Graphics with Brain Imaging for Assessment of Sport-Related Concussions’</a:t>
            </a:r>
          </a:p>
          <a:p>
            <a:pPr lvl="0"/>
            <a:r>
              <a:rPr lang="en-GB" sz="1400" dirty="0" smtClean="0">
                <a:solidFill>
                  <a:srgbClr val="C00000"/>
                </a:solidFill>
              </a:rPr>
              <a:t>wwwsparkfun.com/datasheets/Components/SMD/adxl335.pdf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Q&amp;A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15816" y="2996952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Introduction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is concussion ?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Symptoms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Causes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Literature Survey</a:t>
            </a:r>
            <a:br>
              <a:rPr lang="en-GB" b="1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92696"/>
            <a:ext cx="8244408" cy="6165304"/>
          </a:xfrm>
        </p:spPr>
        <p:txBody>
          <a:bodyPr>
            <a:noAutofit/>
          </a:bodyPr>
          <a:lstStyle/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"Estimating Energy Expenditure Using Body-Worn Accelerometers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": A Comparison of Methods ,Sensors Number and Positioning by Marco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Altini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Julien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Penders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Ruud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Vullers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and Oliver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Amft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at the IEEE JOURNAL OF BIOMEDICAL AND HEALTH INFORMATICS, VOL. 19, NO. 1, JANUARY 2015-</a:t>
            </a:r>
          </a:p>
          <a:p>
            <a:pPr>
              <a:buNone/>
            </a:pP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 </a:t>
            </a:r>
          </a:p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"A high sensitivity </a:t>
            </a:r>
            <a:r>
              <a:rPr lang="en-GB" sz="1800" b="1" i="1" dirty="0" err="1" smtClean="0">
                <a:solidFill>
                  <a:srgbClr val="C00000"/>
                </a:solidFill>
                <a:cs typeface="Arial" pitchFamily="34" charset="0"/>
              </a:rPr>
              <a:t>micromachined</a:t>
            </a:r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 accelerometer with an enhanced inertial mass SOI MEMS process"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by XIE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Jianbing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SONG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Meng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YUAN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Weizheng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from Micro and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Nano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Electromechanical Systems Laboratory,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Northwestern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Polytechnical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University, Xi’an, China (2014)</a:t>
            </a:r>
          </a:p>
          <a:p>
            <a:pPr>
              <a:buNone/>
            </a:pP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 </a:t>
            </a:r>
          </a:p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 Security in Wireless Sensor Networks for Health Monitoring Helmet with Anomaly Detection using Power Analysis and Probabilistic Model "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by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Biswajit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Panja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 ,Zachary Scott University of Michigan-Flint, MI 48502 at the 2014 IEEE Conference on Wireless Sensors (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ICWiSE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), October, 26-28 2014, </a:t>
            </a:r>
            <a:r>
              <a:rPr lang="en-GB" sz="1800" dirty="0" err="1" smtClean="0">
                <a:solidFill>
                  <a:srgbClr val="C00000"/>
                </a:solidFill>
                <a:cs typeface="Arial" pitchFamily="34" charset="0"/>
              </a:rPr>
              <a:t>Subang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, Malaysia</a:t>
            </a:r>
            <a:r>
              <a:rPr lang="en-GB" sz="1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endParaRPr lang="en-GB" sz="1800" dirty="0" smtClean="0">
              <a:solidFill>
                <a:srgbClr val="C00000"/>
              </a:solidFill>
              <a:cs typeface="Arial" pitchFamily="34" charset="0"/>
            </a:endParaRPr>
          </a:p>
          <a:p>
            <a:pPr lvl="1">
              <a:buNone/>
            </a:pP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 </a:t>
            </a:r>
          </a:p>
          <a:p>
            <a:pPr lvl="0"/>
            <a:r>
              <a:rPr lang="en-GB" sz="1800" b="1" i="1" dirty="0" smtClean="0">
                <a:solidFill>
                  <a:srgbClr val="C00000"/>
                </a:solidFill>
                <a:cs typeface="Arial" pitchFamily="34" charset="0"/>
              </a:rPr>
              <a:t>"3-AXIS ACCELERATION SWITCH FOR TRAUMATIC BRAIN INJURY EARLY WARNING" </a:t>
            </a:r>
            <a:r>
              <a:rPr lang="en-GB" sz="1800" i="1" dirty="0" smtClean="0">
                <a:solidFill>
                  <a:srgbClr val="C00000"/>
                </a:solidFill>
                <a:cs typeface="Arial" pitchFamily="34" charset="0"/>
              </a:rPr>
              <a:t>by L. J. Currano1, C. R. Becker1, G. L. Smith1, B. Isaacson2, and C. J. morris1 from </a:t>
            </a:r>
            <a:r>
              <a:rPr lang="en-GB" sz="1800" dirty="0" smtClean="0">
                <a:solidFill>
                  <a:srgbClr val="C00000"/>
                </a:solidFill>
                <a:cs typeface="Arial" pitchFamily="34" charset="0"/>
              </a:rPr>
              <a:t>1U.S. Army Research Laboratory – U.S.A. 2General Technical Services (for ARL) – U .S.A.</a:t>
            </a:r>
            <a:endParaRPr lang="en-GB" sz="1800" dirty="0">
              <a:solidFill>
                <a:srgbClr val="C0000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8229600" cy="940966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GB" b="1" dirty="0">
                <a:solidFill>
                  <a:srgbClr val="FFC000"/>
                </a:solidFill>
              </a:rPr>
              <a:t>Motivation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 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GB" sz="2100" b="1" i="1" dirty="0">
                <a:solidFill>
                  <a:srgbClr val="C00000"/>
                </a:solidFill>
              </a:rPr>
              <a:t>"A Compact Sensor System for Concussion Mitigation in Helmets – A Concept Prototype</a:t>
            </a:r>
            <a:r>
              <a:rPr lang="en-GB" sz="2100" b="1" i="1" dirty="0" smtClean="0">
                <a:solidFill>
                  <a:srgbClr val="C00000"/>
                </a:solidFill>
              </a:rPr>
              <a:t>"</a:t>
            </a:r>
            <a:r>
              <a:rPr lang="en-GB" sz="2100" i="1" dirty="0" smtClean="0">
                <a:solidFill>
                  <a:srgbClr val="C00000"/>
                </a:solidFill>
              </a:rPr>
              <a:t> </a:t>
            </a:r>
            <a:r>
              <a:rPr lang="en-GB" sz="2100" i="1" dirty="0">
                <a:solidFill>
                  <a:srgbClr val="C00000"/>
                </a:solidFill>
              </a:rPr>
              <a:t>by </a:t>
            </a:r>
            <a:r>
              <a:rPr lang="en-GB" sz="2100" i="1" dirty="0" err="1">
                <a:solidFill>
                  <a:srgbClr val="C00000"/>
                </a:solidFill>
              </a:rPr>
              <a:t>Veena</a:t>
            </a:r>
            <a:r>
              <a:rPr lang="en-GB" sz="2100" i="1" dirty="0">
                <a:solidFill>
                  <a:srgbClr val="C00000"/>
                </a:solidFill>
              </a:rPr>
              <a:t> </a:t>
            </a:r>
            <a:r>
              <a:rPr lang="en-GB" sz="2100" i="1" dirty="0" err="1">
                <a:solidFill>
                  <a:srgbClr val="C00000"/>
                </a:solidFill>
              </a:rPr>
              <a:t>Divya</a:t>
            </a:r>
            <a:r>
              <a:rPr lang="en-GB" sz="2100" i="1" dirty="0">
                <a:solidFill>
                  <a:srgbClr val="C00000"/>
                </a:solidFill>
              </a:rPr>
              <a:t>  K, </a:t>
            </a:r>
            <a:r>
              <a:rPr lang="en-GB" sz="2100" i="1" dirty="0" err="1">
                <a:solidFill>
                  <a:srgbClr val="C00000"/>
                </a:solidFill>
              </a:rPr>
              <a:t>Deepashree</a:t>
            </a:r>
            <a:r>
              <a:rPr lang="en-GB" sz="2100" i="1" dirty="0">
                <a:solidFill>
                  <a:srgbClr val="C00000"/>
                </a:solidFill>
              </a:rPr>
              <a:t> </a:t>
            </a:r>
            <a:r>
              <a:rPr lang="en-GB" sz="2100" i="1" dirty="0" err="1">
                <a:solidFill>
                  <a:srgbClr val="C00000"/>
                </a:solidFill>
              </a:rPr>
              <a:t>Devaraj</a:t>
            </a:r>
            <a:r>
              <a:rPr lang="en-GB" sz="2100" i="1" dirty="0">
                <a:solidFill>
                  <a:srgbClr val="C00000"/>
                </a:solidFill>
              </a:rPr>
              <a:t>, </a:t>
            </a:r>
            <a:r>
              <a:rPr lang="en-GB" sz="2100" i="1" dirty="0" err="1">
                <a:solidFill>
                  <a:srgbClr val="C00000"/>
                </a:solidFill>
              </a:rPr>
              <a:t>Rajasree</a:t>
            </a:r>
            <a:r>
              <a:rPr lang="en-GB" sz="2100" i="1" dirty="0">
                <a:solidFill>
                  <a:srgbClr val="C00000"/>
                </a:solidFill>
              </a:rPr>
              <a:t> PM and  </a:t>
            </a:r>
            <a:r>
              <a:rPr lang="en-GB" sz="2100" i="1" dirty="0" err="1">
                <a:solidFill>
                  <a:srgbClr val="C00000"/>
                </a:solidFill>
              </a:rPr>
              <a:t>Anmol</a:t>
            </a:r>
            <a:r>
              <a:rPr lang="en-GB" sz="2100" i="1" dirty="0">
                <a:solidFill>
                  <a:srgbClr val="C00000"/>
                </a:solidFill>
              </a:rPr>
              <a:t> </a:t>
            </a:r>
            <a:r>
              <a:rPr lang="en-GB" sz="2100" i="1" dirty="0" err="1">
                <a:solidFill>
                  <a:srgbClr val="C00000"/>
                </a:solidFill>
              </a:rPr>
              <a:t>Oberoi</a:t>
            </a:r>
            <a:r>
              <a:rPr lang="en-GB" sz="2100" i="1" dirty="0">
                <a:solidFill>
                  <a:srgbClr val="C00000"/>
                </a:solidFill>
              </a:rPr>
              <a:t> -The Department of Instrumentation Technology, R.V. College of Engineering, Bangalore, India</a:t>
            </a:r>
            <a:r>
              <a:rPr lang="en-GB" sz="2100" i="1" dirty="0" smtClean="0">
                <a:solidFill>
                  <a:srgbClr val="C000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GB" sz="2200" i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Detection </a:t>
            </a:r>
            <a:r>
              <a:rPr lang="en-GB" sz="2200" dirty="0">
                <a:solidFill>
                  <a:srgbClr val="C00000"/>
                </a:solidFill>
              </a:rPr>
              <a:t>of level of impacts to </a:t>
            </a:r>
            <a:r>
              <a:rPr lang="en-GB" sz="2200" dirty="0" smtClean="0">
                <a:solidFill>
                  <a:srgbClr val="C00000"/>
                </a:solidFill>
              </a:rPr>
              <a:t>head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This </a:t>
            </a:r>
            <a:r>
              <a:rPr lang="en-GB" sz="2200" dirty="0">
                <a:solidFill>
                  <a:srgbClr val="C00000"/>
                </a:solidFill>
              </a:rPr>
              <a:t>System gives an indication though a LED </a:t>
            </a:r>
            <a:endParaRPr lang="en-GB" sz="22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Communicates </a:t>
            </a:r>
            <a:r>
              <a:rPr lang="en-GB" sz="2200" dirty="0">
                <a:solidFill>
                  <a:srgbClr val="C00000"/>
                </a:solidFill>
              </a:rPr>
              <a:t>to the emergency contacts fed to the GSM through wireless </a:t>
            </a:r>
            <a:r>
              <a:rPr lang="en-GB" sz="2200" dirty="0" smtClean="0">
                <a:solidFill>
                  <a:srgbClr val="C00000"/>
                </a:solidFill>
              </a:rPr>
              <a:t>communication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 smtClean="0">
                <a:solidFill>
                  <a:srgbClr val="C00000"/>
                </a:solidFill>
              </a:rPr>
              <a:t>Suggests </a:t>
            </a:r>
            <a:r>
              <a:rPr lang="en-GB" sz="2200" dirty="0">
                <a:solidFill>
                  <a:srgbClr val="C00000"/>
                </a:solidFill>
              </a:rPr>
              <a:t>for further work in the development of </a:t>
            </a:r>
            <a:r>
              <a:rPr lang="en-GB" sz="2200" dirty="0" smtClean="0">
                <a:solidFill>
                  <a:srgbClr val="C00000"/>
                </a:solidFill>
              </a:rPr>
              <a:t>energy efficient and better quality sensors</a:t>
            </a:r>
            <a:endParaRPr lang="en-GB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C000"/>
                </a:solidFill>
              </a:rPr>
              <a:t>AIM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Development and fabrication of cheap concussion sensors so that it can be used by maximum number </a:t>
            </a:r>
            <a:r>
              <a:rPr lang="en-GB" b="1" smtClean="0">
                <a:solidFill>
                  <a:srgbClr val="C00000"/>
                </a:solidFill>
              </a:rPr>
              <a:t>of people.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2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C000"/>
                </a:solidFill>
              </a:rPr>
              <a:t>Objectives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Development of more comfortable and better </a:t>
            </a:r>
            <a:r>
              <a:rPr lang="en-GB" b="1" dirty="0">
                <a:solidFill>
                  <a:srgbClr val="C00000"/>
                </a:solidFill>
              </a:rPr>
              <a:t>concussion </a:t>
            </a:r>
            <a:r>
              <a:rPr lang="en-GB" b="1" dirty="0" smtClean="0">
                <a:solidFill>
                  <a:srgbClr val="C00000"/>
                </a:solidFill>
              </a:rPr>
              <a:t>sensor.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Use of open source technologies for cheaper products.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Transmission of data 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Research </a:t>
            </a:r>
            <a:r>
              <a:rPr lang="en-GB" b="1" dirty="0">
                <a:solidFill>
                  <a:srgbClr val="C00000"/>
                </a:solidFill>
              </a:rPr>
              <a:t>and  future  medical </a:t>
            </a:r>
            <a:r>
              <a:rPr lang="en-GB" b="1" dirty="0" smtClean="0">
                <a:solidFill>
                  <a:srgbClr val="C00000"/>
                </a:solidFill>
              </a:rPr>
              <a:t>reference.</a:t>
            </a:r>
          </a:p>
          <a:p>
            <a:r>
              <a:rPr lang="en-GB" b="1" dirty="0">
                <a:solidFill>
                  <a:srgbClr val="C00000"/>
                </a:solidFill>
              </a:rPr>
              <a:t>MEM accelerometer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C000"/>
                </a:solidFill>
              </a:rPr>
              <a:t>Methodology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4365104"/>
            <a:ext cx="8229600" cy="2049091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MEMS </a:t>
            </a:r>
            <a:r>
              <a:rPr lang="en-GB" b="1" dirty="0" smtClean="0">
                <a:solidFill>
                  <a:srgbClr val="C00000"/>
                </a:solidFill>
              </a:rPr>
              <a:t>Accelerometer</a:t>
            </a:r>
            <a:r>
              <a:rPr lang="en-GB" dirty="0" smtClean="0">
                <a:solidFill>
                  <a:srgbClr val="C00000"/>
                </a:solidFill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small </a:t>
            </a:r>
            <a:r>
              <a:rPr lang="en-GB" dirty="0">
                <a:solidFill>
                  <a:srgbClr val="C00000"/>
                </a:solidFill>
              </a:rPr>
              <a:t>size </a:t>
            </a:r>
            <a:endParaRPr lang="en-GB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robust </a:t>
            </a:r>
            <a:r>
              <a:rPr lang="en-GB" dirty="0">
                <a:solidFill>
                  <a:srgbClr val="C00000"/>
                </a:solidFill>
              </a:rPr>
              <a:t>sensing </a:t>
            </a:r>
            <a:r>
              <a:rPr lang="en-GB" dirty="0" smtClean="0">
                <a:solidFill>
                  <a:srgbClr val="C00000"/>
                </a:solidFill>
              </a:rPr>
              <a:t>feature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Integrated easily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high </a:t>
            </a:r>
            <a:r>
              <a:rPr lang="en-GB" dirty="0">
                <a:solidFill>
                  <a:srgbClr val="C00000"/>
                </a:solidFill>
              </a:rPr>
              <a:t>stability and linearity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692696"/>
            <a:ext cx="4474840" cy="5433467"/>
          </a:xfrm>
        </p:spPr>
        <p:txBody>
          <a:bodyPr/>
          <a:lstStyle/>
          <a:p>
            <a:r>
              <a:rPr lang="en-GB" sz="2000" b="1" dirty="0">
                <a:solidFill>
                  <a:srgbClr val="C00000"/>
                </a:solidFill>
              </a:rPr>
              <a:t>C</a:t>
            </a:r>
            <a:r>
              <a:rPr lang="en-GB" sz="2000" b="1" baseline="-25000" dirty="0">
                <a:solidFill>
                  <a:srgbClr val="C00000"/>
                </a:solidFill>
              </a:rPr>
              <a:t>0</a:t>
            </a:r>
            <a:r>
              <a:rPr lang="en-GB" sz="2000" b="1" dirty="0">
                <a:solidFill>
                  <a:srgbClr val="C00000"/>
                </a:solidFill>
              </a:rPr>
              <a:t> = E</a:t>
            </a:r>
            <a:r>
              <a:rPr lang="en-GB" sz="2000" b="1" baseline="-25000" dirty="0">
                <a:solidFill>
                  <a:srgbClr val="C00000"/>
                </a:solidFill>
              </a:rPr>
              <a:t>0</a:t>
            </a:r>
            <a:r>
              <a:rPr lang="en-GB" sz="2000" b="1" dirty="0">
                <a:solidFill>
                  <a:srgbClr val="C00000"/>
                </a:solidFill>
              </a:rPr>
              <a:t>.E </a:t>
            </a:r>
            <a:r>
              <a:rPr lang="en-GB" sz="2000" b="1" dirty="0" err="1">
                <a:solidFill>
                  <a:srgbClr val="C00000"/>
                </a:solidFill>
              </a:rPr>
              <a:t>A/d</a:t>
            </a:r>
            <a:r>
              <a:rPr lang="en-GB" sz="2000" b="1" dirty="0">
                <a:solidFill>
                  <a:srgbClr val="C00000"/>
                </a:solidFill>
              </a:rPr>
              <a:t> = E</a:t>
            </a:r>
            <a:r>
              <a:rPr lang="en-GB" sz="2000" b="1" baseline="-25000" dirty="0">
                <a:solidFill>
                  <a:srgbClr val="C00000"/>
                </a:solidFill>
              </a:rPr>
              <a:t>A</a:t>
            </a:r>
            <a:r>
              <a:rPr lang="en-GB" sz="2000" b="1" dirty="0">
                <a:solidFill>
                  <a:srgbClr val="C00000"/>
                </a:solidFill>
              </a:rPr>
              <a:t>/d                E</a:t>
            </a:r>
            <a:r>
              <a:rPr lang="en-GB" sz="2000" b="1" baseline="-25000" dirty="0">
                <a:solidFill>
                  <a:srgbClr val="C00000"/>
                </a:solidFill>
              </a:rPr>
              <a:t>A </a:t>
            </a:r>
            <a:r>
              <a:rPr lang="en-GB" sz="2000" b="1" dirty="0">
                <a:solidFill>
                  <a:srgbClr val="C00000"/>
                </a:solidFill>
              </a:rPr>
              <a:t>= </a:t>
            </a:r>
            <a:r>
              <a:rPr lang="en-GB" sz="2000" b="1" dirty="0" smtClean="0">
                <a:solidFill>
                  <a:srgbClr val="C00000"/>
                </a:solidFill>
              </a:rPr>
              <a:t>E</a:t>
            </a:r>
            <a:r>
              <a:rPr lang="en-GB" sz="2000" b="1" baseline="-25000" dirty="0" smtClean="0">
                <a:solidFill>
                  <a:srgbClr val="C00000"/>
                </a:solidFill>
              </a:rPr>
              <a:t>0</a:t>
            </a:r>
            <a:r>
              <a:rPr lang="en-GB" sz="2000" b="1" dirty="0" smtClean="0">
                <a:solidFill>
                  <a:srgbClr val="C00000"/>
                </a:solidFill>
              </a:rPr>
              <a:t>EA</a:t>
            </a:r>
          </a:p>
          <a:p>
            <a:pPr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more sets of capacitors are kept in 90 degrees to each other you can design 2 or 3-axis </a:t>
            </a:r>
            <a:r>
              <a:rPr lang="en-GB" sz="2000" dirty="0" smtClean="0">
                <a:solidFill>
                  <a:srgbClr val="C00000"/>
                </a:solidFill>
              </a:rPr>
              <a:t>accelerometer</a:t>
            </a:r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3" descr="MEMS Accelerometer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3707904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dell\Downloads\article-2013june-sensors-and-safety-from-the-car-fig4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852936"/>
            <a:ext cx="4896544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Specifications </a:t>
            </a:r>
            <a:r>
              <a:rPr lang="en-GB" b="1" dirty="0" smtClean="0">
                <a:solidFill>
                  <a:srgbClr val="FFC000"/>
                </a:solidFill>
              </a:rPr>
              <a:t>of </a:t>
            </a:r>
            <a:r>
              <a:rPr lang="en-GB" b="1" dirty="0">
                <a:solidFill>
                  <a:srgbClr val="FFC000"/>
                </a:solidFill>
              </a:rPr>
              <a:t>a suitable accelerometer - ADXL335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00200"/>
            <a:ext cx="5472608" cy="499715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 </a:t>
            </a:r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ADXL335 is a small, thin, low power, complete three-axis accelerometer with signal conditioned voltage outputs</a:t>
            </a:r>
            <a:r>
              <a:rPr lang="en-GB" dirty="0" smtClean="0">
                <a:solidFill>
                  <a:srgbClr val="C00000"/>
                </a:solidFill>
              </a:rPr>
              <a:t>.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Can measure </a:t>
            </a:r>
            <a:r>
              <a:rPr lang="en-GB" dirty="0">
                <a:solidFill>
                  <a:srgbClr val="C00000"/>
                </a:solidFill>
              </a:rPr>
              <a:t>the static acceleration of gravity in tilt-sensing applications, as well as dynamic acceleration resulting from motion, shock, or vibration. 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Bandwidth </a:t>
            </a:r>
            <a:r>
              <a:rPr lang="en-GB" dirty="0">
                <a:solidFill>
                  <a:srgbClr val="C00000"/>
                </a:solidFill>
              </a:rPr>
              <a:t>of the accelerometer </a:t>
            </a:r>
            <a:r>
              <a:rPr lang="en-GB" dirty="0" smtClean="0">
                <a:solidFill>
                  <a:srgbClr val="C00000"/>
                </a:solidFill>
              </a:rPr>
              <a:t>is of range </a:t>
            </a:r>
            <a:r>
              <a:rPr lang="en-GB" dirty="0">
                <a:solidFill>
                  <a:srgbClr val="C00000"/>
                </a:solidFill>
              </a:rPr>
              <a:t>of 0.5 to 1,600 Hz for the x and y-axes, and a range of 0.5 to 550 Hz for the z axis. 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ADXL335 is available in a small, low-profile, 4 × 4 × 1.45 mm, 16-lead, plastic lead-frame chip-scale package 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564904"/>
            <a:ext cx="2267744" cy="239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</TotalTime>
  <Words>810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 Development and Application Of Concussion Sensors  MEMS Accelerometers</vt:lpstr>
      <vt:lpstr>Introduction </vt:lpstr>
      <vt:lpstr>Literature Survey </vt:lpstr>
      <vt:lpstr>Motivation   </vt:lpstr>
      <vt:lpstr>AIM </vt:lpstr>
      <vt:lpstr>Objectives </vt:lpstr>
      <vt:lpstr>Methodology</vt:lpstr>
      <vt:lpstr>PowerPoint Presentation</vt:lpstr>
      <vt:lpstr>Specifications of a suitable accelerometer - ADXL335</vt:lpstr>
      <vt:lpstr>Budget and other financials: </vt:lpstr>
      <vt:lpstr>Institutions working on Concussion Sensors </vt:lpstr>
      <vt:lpstr>Conclusion </vt:lpstr>
      <vt:lpstr>References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dell</dc:creator>
  <cp:lastModifiedBy>Admin</cp:lastModifiedBy>
  <cp:revision>12</cp:revision>
  <dcterms:created xsi:type="dcterms:W3CDTF">2015-03-26T20:00:14Z</dcterms:created>
  <dcterms:modified xsi:type="dcterms:W3CDTF">2015-03-27T10:09:51Z</dcterms:modified>
</cp:coreProperties>
</file>